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grita Pro" panose="00000500000000000000" pitchFamily="50" charset="-52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58" d="100"/>
          <a:sy n="58" d="100"/>
        </p:scale>
        <p:origin x="1494" y="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6.svg"/><Relationship Id="rId7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43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44.sv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4.svg"/><Relationship Id="rId4" Type="http://schemas.openxmlformats.org/officeDocument/2006/relationships/image" Target="../media/image12.sv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svg"/><Relationship Id="rId7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sv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4.svg"/><Relationship Id="rId7" Type="http://schemas.openxmlformats.org/officeDocument/2006/relationships/image" Target="../media/image30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6.svg"/><Relationship Id="rId10" Type="http://schemas.openxmlformats.org/officeDocument/2006/relationships/image" Target="../media/image15.png"/><Relationship Id="rId4" Type="http://schemas.openxmlformats.org/officeDocument/2006/relationships/image" Target="../media/image25.png"/><Relationship Id="rId9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35.png"/><Relationship Id="rId7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06663" y="-1031432"/>
            <a:ext cx="12284833" cy="7565720"/>
            <a:chOff x="0" y="0"/>
            <a:chExt cx="2678768" cy="1649742"/>
          </a:xfrm>
        </p:grpSpPr>
        <p:sp>
          <p:nvSpPr>
            <p:cNvPr id="3" name="Freeform 3"/>
            <p:cNvSpPr/>
            <p:nvPr/>
          </p:nvSpPr>
          <p:spPr>
            <a:xfrm>
              <a:off x="92710" y="106680"/>
              <a:ext cx="2574628" cy="1530362"/>
            </a:xfrm>
            <a:custGeom>
              <a:avLst/>
              <a:gdLst/>
              <a:ahLst/>
              <a:cxnLst/>
              <a:rect l="l" t="t" r="r" b="b"/>
              <a:pathLst>
                <a:path w="2574628" h="1530362">
                  <a:moveTo>
                    <a:pt x="2547958" y="1341132"/>
                  </a:moveTo>
                  <a:cubicBezTo>
                    <a:pt x="2547958" y="1428762"/>
                    <a:pt x="2471758" y="1499882"/>
                    <a:pt x="2390478" y="1499882"/>
                  </a:cubicBezTo>
                  <a:lnTo>
                    <a:pt x="66040" y="1499882"/>
                  </a:lnTo>
                  <a:cubicBezTo>
                    <a:pt x="43180" y="1499882"/>
                    <a:pt x="20320" y="1494802"/>
                    <a:pt x="0" y="1485912"/>
                  </a:cubicBezTo>
                  <a:cubicBezTo>
                    <a:pt x="26670" y="1513852"/>
                    <a:pt x="63500" y="1530362"/>
                    <a:pt x="110537" y="1530362"/>
                  </a:cubicBezTo>
                  <a:lnTo>
                    <a:pt x="2428578" y="1530362"/>
                  </a:lnTo>
                  <a:cubicBezTo>
                    <a:pt x="2508588" y="1530362"/>
                    <a:pt x="2574628" y="1464322"/>
                    <a:pt x="2574628" y="1384312"/>
                  </a:cubicBezTo>
                  <a:lnTo>
                    <a:pt x="2574628" y="95250"/>
                  </a:lnTo>
                  <a:cubicBezTo>
                    <a:pt x="2574628" y="58420"/>
                    <a:pt x="2560658" y="25400"/>
                    <a:pt x="2539068" y="0"/>
                  </a:cubicBezTo>
                  <a:cubicBezTo>
                    <a:pt x="2545418" y="16510"/>
                    <a:pt x="2547958" y="34290"/>
                    <a:pt x="2547958" y="52070"/>
                  </a:cubicBezTo>
                  <a:lnTo>
                    <a:pt x="2547958" y="1341132"/>
                  </a:lnTo>
                  <a:close/>
                </a:path>
              </a:pathLst>
            </a:custGeom>
            <a:solidFill>
              <a:srgbClr val="E7DFD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12700" y="12700"/>
              <a:ext cx="2613998" cy="1581162"/>
            </a:xfrm>
            <a:custGeom>
              <a:avLst/>
              <a:gdLst/>
              <a:ahLst/>
              <a:cxnLst/>
              <a:rect l="l" t="t" r="r" b="b"/>
              <a:pathLst>
                <a:path w="2613998" h="1581162">
                  <a:moveTo>
                    <a:pt x="146050" y="1581162"/>
                  </a:moveTo>
                  <a:lnTo>
                    <a:pt x="2467948" y="1581162"/>
                  </a:lnTo>
                  <a:cubicBezTo>
                    <a:pt x="2547958" y="1581162"/>
                    <a:pt x="2613998" y="1515122"/>
                    <a:pt x="2613998" y="1435112"/>
                  </a:cubicBezTo>
                  <a:lnTo>
                    <a:pt x="2613998" y="146050"/>
                  </a:lnTo>
                  <a:cubicBezTo>
                    <a:pt x="2613998" y="66040"/>
                    <a:pt x="2547958" y="0"/>
                    <a:pt x="2467948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435112"/>
                  </a:lnTo>
                  <a:cubicBezTo>
                    <a:pt x="0" y="1516392"/>
                    <a:pt x="66040" y="1581162"/>
                    <a:pt x="146050" y="1581162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678768" cy="1649742"/>
            </a:xfrm>
            <a:custGeom>
              <a:avLst/>
              <a:gdLst/>
              <a:ahLst/>
              <a:cxnLst/>
              <a:rect l="l" t="t" r="r" b="b"/>
              <a:pathLst>
                <a:path w="2678768" h="1649742">
                  <a:moveTo>
                    <a:pt x="2615268" y="74930"/>
                  </a:moveTo>
                  <a:cubicBezTo>
                    <a:pt x="2587328" y="30480"/>
                    <a:pt x="2537798" y="0"/>
                    <a:pt x="2480648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447812"/>
                  </a:lnTo>
                  <a:cubicBezTo>
                    <a:pt x="0" y="1499882"/>
                    <a:pt x="25400" y="1545602"/>
                    <a:pt x="63500" y="1574812"/>
                  </a:cubicBezTo>
                  <a:cubicBezTo>
                    <a:pt x="91440" y="1619262"/>
                    <a:pt x="140970" y="1649742"/>
                    <a:pt x="205515" y="1649742"/>
                  </a:cubicBezTo>
                  <a:lnTo>
                    <a:pt x="2520018" y="1649742"/>
                  </a:lnTo>
                  <a:cubicBezTo>
                    <a:pt x="2607648" y="1649742"/>
                    <a:pt x="2678768" y="1578622"/>
                    <a:pt x="2678768" y="1490992"/>
                  </a:cubicBezTo>
                  <a:lnTo>
                    <a:pt x="2678768" y="201930"/>
                  </a:lnTo>
                  <a:cubicBezTo>
                    <a:pt x="2678768" y="149860"/>
                    <a:pt x="2653368" y="104140"/>
                    <a:pt x="2615268" y="74930"/>
                  </a:cubicBezTo>
                  <a:close/>
                  <a:moveTo>
                    <a:pt x="12700" y="144781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480648" y="12700"/>
                  </a:lnTo>
                  <a:cubicBezTo>
                    <a:pt x="2560658" y="12700"/>
                    <a:pt x="2626698" y="78740"/>
                    <a:pt x="2626698" y="158750"/>
                  </a:cubicBezTo>
                  <a:lnTo>
                    <a:pt x="2626698" y="1447812"/>
                  </a:lnTo>
                  <a:cubicBezTo>
                    <a:pt x="2626698" y="1527822"/>
                    <a:pt x="2560658" y="1593862"/>
                    <a:pt x="2480648" y="1593862"/>
                  </a:cubicBezTo>
                  <a:lnTo>
                    <a:pt x="158750" y="1593862"/>
                  </a:lnTo>
                  <a:cubicBezTo>
                    <a:pt x="78740" y="1593862"/>
                    <a:pt x="12700" y="1529092"/>
                    <a:pt x="12700" y="1447812"/>
                  </a:cubicBezTo>
                  <a:close/>
                  <a:moveTo>
                    <a:pt x="2667338" y="1490992"/>
                  </a:moveTo>
                  <a:cubicBezTo>
                    <a:pt x="2667338" y="1571002"/>
                    <a:pt x="2600028" y="1637042"/>
                    <a:pt x="2520018" y="1637042"/>
                  </a:cubicBezTo>
                  <a:lnTo>
                    <a:pt x="205515" y="1637042"/>
                  </a:lnTo>
                  <a:cubicBezTo>
                    <a:pt x="157480" y="1637042"/>
                    <a:pt x="120650" y="1620532"/>
                    <a:pt x="93980" y="1592592"/>
                  </a:cubicBezTo>
                  <a:cubicBezTo>
                    <a:pt x="114300" y="1601482"/>
                    <a:pt x="135890" y="1606562"/>
                    <a:pt x="160020" y="1606562"/>
                  </a:cubicBezTo>
                  <a:lnTo>
                    <a:pt x="2481918" y="1606562"/>
                  </a:lnTo>
                  <a:cubicBezTo>
                    <a:pt x="2569548" y="1606562"/>
                    <a:pt x="2640668" y="1535442"/>
                    <a:pt x="2640668" y="1447812"/>
                  </a:cubicBezTo>
                  <a:lnTo>
                    <a:pt x="2640668" y="158750"/>
                  </a:lnTo>
                  <a:cubicBezTo>
                    <a:pt x="2640668" y="140970"/>
                    <a:pt x="2636858" y="123190"/>
                    <a:pt x="2631778" y="106680"/>
                  </a:cubicBezTo>
                  <a:cubicBezTo>
                    <a:pt x="2653368" y="132080"/>
                    <a:pt x="2667338" y="165100"/>
                    <a:pt x="2667338" y="201930"/>
                  </a:cubicBezTo>
                  <a:lnTo>
                    <a:pt x="2667338" y="1490992"/>
                  </a:lnTo>
                  <a:close/>
                </a:path>
              </a:pathLst>
            </a:custGeom>
            <a:solidFill>
              <a:srgbClr val="5E3023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576804" y="5459012"/>
            <a:ext cx="13123669" cy="4977273"/>
          </a:xfrm>
          <a:custGeom>
            <a:avLst/>
            <a:gdLst/>
            <a:ahLst/>
            <a:cxnLst/>
            <a:rect l="l" t="t" r="r" b="b"/>
            <a:pathLst>
              <a:path w="13123669" h="4977273">
                <a:moveTo>
                  <a:pt x="0" y="0"/>
                </a:moveTo>
                <a:lnTo>
                  <a:pt x="13123668" y="0"/>
                </a:lnTo>
                <a:lnTo>
                  <a:pt x="13123668" y="4977273"/>
                </a:lnTo>
                <a:lnTo>
                  <a:pt x="0" y="49772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852246">
            <a:off x="620566" y="2076772"/>
            <a:ext cx="1376956" cy="1786146"/>
          </a:xfrm>
          <a:custGeom>
            <a:avLst/>
            <a:gdLst/>
            <a:ahLst/>
            <a:cxnLst/>
            <a:rect l="l" t="t" r="r" b="b"/>
            <a:pathLst>
              <a:path w="1376956" h="1786146">
                <a:moveTo>
                  <a:pt x="0" y="0"/>
                </a:moveTo>
                <a:lnTo>
                  <a:pt x="1376956" y="0"/>
                </a:lnTo>
                <a:lnTo>
                  <a:pt x="1376956" y="1786146"/>
                </a:lnTo>
                <a:lnTo>
                  <a:pt x="0" y="17861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735762">
            <a:off x="16366440" y="5994565"/>
            <a:ext cx="1213200" cy="1573727"/>
          </a:xfrm>
          <a:custGeom>
            <a:avLst/>
            <a:gdLst/>
            <a:ahLst/>
            <a:cxnLst/>
            <a:rect l="l" t="t" r="r" b="b"/>
            <a:pathLst>
              <a:path w="1213200" h="1573727">
                <a:moveTo>
                  <a:pt x="0" y="0"/>
                </a:moveTo>
                <a:lnTo>
                  <a:pt x="1213200" y="0"/>
                </a:lnTo>
                <a:lnTo>
                  <a:pt x="1213200" y="1573727"/>
                </a:lnTo>
                <a:lnTo>
                  <a:pt x="0" y="15737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728065" y="-122379"/>
            <a:ext cx="4549802" cy="3344630"/>
          </a:xfrm>
          <a:custGeom>
            <a:avLst/>
            <a:gdLst/>
            <a:ahLst/>
            <a:cxnLst/>
            <a:rect l="l" t="t" r="r" b="b"/>
            <a:pathLst>
              <a:path w="4549802" h="3344630">
                <a:moveTo>
                  <a:pt x="0" y="0"/>
                </a:moveTo>
                <a:lnTo>
                  <a:pt x="4549802" y="0"/>
                </a:lnTo>
                <a:lnTo>
                  <a:pt x="4549802" y="3344629"/>
                </a:lnTo>
                <a:lnTo>
                  <a:pt x="0" y="33446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396428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492584" y="1404701"/>
            <a:ext cx="11211759" cy="785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</a:pPr>
            <a:endParaRPr/>
          </a:p>
          <a:p>
            <a:pPr algn="ctr">
              <a:lnSpc>
                <a:spcPts val="620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Константин Георгиевич Паустовски</a:t>
            </a:r>
          </a:p>
          <a:p>
            <a:pPr algn="ctr">
              <a:lnSpc>
                <a:spcPts val="620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«Корзина с еловыми шишками»</a:t>
            </a: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92584" y="4467987"/>
            <a:ext cx="11292108" cy="1379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72"/>
              </a:lnSpc>
            </a:pPr>
            <a:r>
              <a:rPr lang="en-US" sz="4800">
                <a:solidFill>
                  <a:srgbClr val="5E3023"/>
                </a:solidFill>
                <a:latin typeface="Negrita Pro"/>
              </a:rPr>
              <a:t>Литературное чтение</a:t>
            </a:r>
          </a:p>
          <a:p>
            <a:pPr algn="ctr">
              <a:lnSpc>
                <a:spcPts val="5472"/>
              </a:lnSpc>
            </a:pPr>
            <a:r>
              <a:rPr lang="en-US" sz="4800">
                <a:solidFill>
                  <a:srgbClr val="5E3023"/>
                </a:solidFill>
                <a:latin typeface="Negrita Pro"/>
              </a:rPr>
              <a:t>Школа России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63438" y="1038225"/>
            <a:ext cx="6308675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Подведение итогов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6048" y="3007396"/>
            <a:ext cx="17259300" cy="5198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279"/>
              </a:lnSpc>
            </a:pPr>
            <a:r>
              <a:rPr lang="en-US" sz="5447">
                <a:solidFill>
                  <a:srgbClr val="FF3131"/>
                </a:solidFill>
                <a:latin typeface="Negrita Pro"/>
              </a:rPr>
              <a:t>1. Как Григ объяснил Дагни, почему он сможет подарить ей свой подарок только через 10 лет?</a:t>
            </a:r>
          </a:p>
          <a:p>
            <a:pPr>
              <a:lnSpc>
                <a:spcPts val="827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А) он делает подарки для взрослых;</a:t>
            </a:r>
          </a:p>
          <a:p>
            <a:pPr>
              <a:lnSpc>
                <a:spcPts val="827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Б) он будет делать его 10 лет;</a:t>
            </a:r>
          </a:p>
          <a:p>
            <a:pPr>
              <a:lnSpc>
                <a:spcPts val="827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В) он поедет за ним в далекую страну;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63438" y="1038225"/>
            <a:ext cx="6308675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Подведение итогов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3234" y="2827922"/>
            <a:ext cx="14410283" cy="4796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41"/>
              </a:lnSpc>
            </a:pPr>
            <a:r>
              <a:rPr lang="en-US" sz="5447">
                <a:solidFill>
                  <a:srgbClr val="FF3131"/>
                </a:solidFill>
                <a:latin typeface="Negrita Pro"/>
              </a:rPr>
              <a:t>2. Что Григ помог девочке донести до дома?</a:t>
            </a:r>
          </a:p>
          <a:p>
            <a:pPr>
              <a:lnSpc>
                <a:spcPts val="964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А) корзину с грибами;       </a:t>
            </a:r>
          </a:p>
          <a:p>
            <a:pPr>
              <a:lnSpc>
                <a:spcPts val="964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Б) ведро с водой;</a:t>
            </a:r>
          </a:p>
          <a:p>
            <a:pPr>
              <a:lnSpc>
                <a:spcPts val="964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В) корзину с шишками;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63438" y="1038225"/>
            <a:ext cx="6308675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Подведение итогов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0642" y="2873987"/>
            <a:ext cx="13774936" cy="5240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11"/>
              </a:lnSpc>
            </a:pPr>
            <a:r>
              <a:rPr lang="en-US" sz="6147">
                <a:solidFill>
                  <a:srgbClr val="FF3131"/>
                </a:solidFill>
                <a:latin typeface="Negrita Pro"/>
              </a:rPr>
              <a:t>3. Почему Дагни не испугалась Грига?</a:t>
            </a:r>
          </a:p>
          <a:p>
            <a:pPr>
              <a:lnSpc>
                <a:spcPts val="10511"/>
              </a:lnSpc>
            </a:pPr>
            <a:r>
              <a:rPr lang="en-US" sz="6147">
                <a:solidFill>
                  <a:srgbClr val="5E3023"/>
                </a:solidFill>
                <a:latin typeface="Negrita Pro"/>
              </a:rPr>
              <a:t>А) она хорошо его знала;</a:t>
            </a:r>
          </a:p>
          <a:p>
            <a:pPr>
              <a:lnSpc>
                <a:spcPts val="10511"/>
              </a:lnSpc>
            </a:pPr>
            <a:r>
              <a:rPr lang="en-US" sz="6147">
                <a:solidFill>
                  <a:srgbClr val="5E3023"/>
                </a:solidFill>
                <a:latin typeface="Negrita Pro"/>
              </a:rPr>
              <a:t>Б) глаза у него смеялись;</a:t>
            </a:r>
          </a:p>
          <a:p>
            <a:pPr>
              <a:lnSpc>
                <a:spcPts val="10511"/>
              </a:lnSpc>
            </a:pPr>
            <a:r>
              <a:rPr lang="en-US" sz="6147">
                <a:solidFill>
                  <a:srgbClr val="5E3023"/>
                </a:solidFill>
                <a:latin typeface="Negrita Pro"/>
              </a:rPr>
              <a:t>В) у него был очень ласковый голос;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19062" y="256208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063438" y="1038225"/>
            <a:ext cx="6308675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Подведение итогов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2606305"/>
            <a:ext cx="17149018" cy="5006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108"/>
              </a:lnSpc>
            </a:pPr>
            <a:r>
              <a:rPr lang="en-US" sz="5647">
                <a:solidFill>
                  <a:srgbClr val="FF3131"/>
                </a:solidFill>
                <a:latin typeface="Negrita Pro"/>
              </a:rPr>
              <a:t>4. Как долго писал композитор музыку для Дагни?</a:t>
            </a:r>
          </a:p>
          <a:p>
            <a:pPr>
              <a:lnSpc>
                <a:spcPts val="10108"/>
              </a:lnSpc>
            </a:pPr>
            <a:r>
              <a:rPr lang="en-US" sz="5647">
                <a:solidFill>
                  <a:srgbClr val="5E3023"/>
                </a:solidFill>
                <a:latin typeface="Negrita Pro"/>
              </a:rPr>
              <a:t>А) больше года;               </a:t>
            </a:r>
          </a:p>
          <a:p>
            <a:pPr>
              <a:lnSpc>
                <a:spcPts val="10108"/>
              </a:lnSpc>
            </a:pPr>
            <a:r>
              <a:rPr lang="en-US" sz="5647">
                <a:solidFill>
                  <a:srgbClr val="5E3023"/>
                </a:solidFill>
                <a:latin typeface="Negrita Pro"/>
              </a:rPr>
              <a:t>Б) больше месяца;</a:t>
            </a:r>
          </a:p>
          <a:p>
            <a:pPr>
              <a:lnSpc>
                <a:spcPts val="10108"/>
              </a:lnSpc>
            </a:pPr>
            <a:r>
              <a:rPr lang="en-US" sz="5647">
                <a:solidFill>
                  <a:srgbClr val="5E3023"/>
                </a:solidFill>
                <a:latin typeface="Negrita Pro"/>
              </a:rPr>
              <a:t>В) десять лет;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89615" y="2203167"/>
            <a:ext cx="17259300" cy="6521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66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-Бывает в жизни, что человек получает неожиданный, удивительный подарок, который оставляет в его душе след на всю жизнь. Что же это за подарок?</a:t>
            </a:r>
          </a:p>
          <a:p>
            <a:pPr>
              <a:lnSpc>
                <a:spcPts val="866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-С какой тайной мы познакомились на уроке?</a:t>
            </a:r>
          </a:p>
          <a:p>
            <a:pPr>
              <a:lnSpc>
                <a:spcPts val="8661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-Что сделало Эдварда Грига бессмертным?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670913" y="1038225"/>
            <a:ext cx="3490912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Итог урока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155398">
            <a:off x="386930" y="149469"/>
            <a:ext cx="1355615" cy="1758463"/>
          </a:xfrm>
          <a:custGeom>
            <a:avLst/>
            <a:gdLst/>
            <a:ahLst/>
            <a:cxnLst/>
            <a:rect l="l" t="t" r="r" b="b"/>
            <a:pathLst>
              <a:path w="1355615" h="1758463">
                <a:moveTo>
                  <a:pt x="0" y="0"/>
                </a:moveTo>
                <a:lnTo>
                  <a:pt x="1355614" y="0"/>
                </a:lnTo>
                <a:lnTo>
                  <a:pt x="1355614" y="1758462"/>
                </a:lnTo>
                <a:lnTo>
                  <a:pt x="0" y="17584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1952">
            <a:off x="17078999" y="8825628"/>
            <a:ext cx="1030238" cy="1336394"/>
          </a:xfrm>
          <a:custGeom>
            <a:avLst/>
            <a:gdLst/>
            <a:ahLst/>
            <a:cxnLst/>
            <a:rect l="l" t="t" r="r" b="b"/>
            <a:pathLst>
              <a:path w="1030238" h="1336394">
                <a:moveTo>
                  <a:pt x="0" y="0"/>
                </a:moveTo>
                <a:lnTo>
                  <a:pt x="1030239" y="0"/>
                </a:lnTo>
                <a:lnTo>
                  <a:pt x="1030239" y="1336394"/>
                </a:lnTo>
                <a:lnTo>
                  <a:pt x="0" y="13363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9387999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56183" y="5282682"/>
            <a:ext cx="3126583" cy="2821790"/>
          </a:xfrm>
          <a:custGeom>
            <a:avLst/>
            <a:gdLst/>
            <a:ahLst/>
            <a:cxnLst/>
            <a:rect l="l" t="t" r="r" b="b"/>
            <a:pathLst>
              <a:path w="3126583" h="2821790">
                <a:moveTo>
                  <a:pt x="0" y="0"/>
                </a:moveTo>
                <a:lnTo>
                  <a:pt x="3126583" y="0"/>
                </a:lnTo>
                <a:lnTo>
                  <a:pt x="3126583" y="2821790"/>
                </a:lnTo>
                <a:lnTo>
                  <a:pt x="0" y="282179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027084" y="5143500"/>
            <a:ext cx="3622359" cy="2957659"/>
          </a:xfrm>
          <a:custGeom>
            <a:avLst/>
            <a:gdLst/>
            <a:ahLst/>
            <a:cxnLst/>
            <a:rect l="l" t="t" r="r" b="b"/>
            <a:pathLst>
              <a:path w="3622359" h="2957659">
                <a:moveTo>
                  <a:pt x="0" y="0"/>
                </a:moveTo>
                <a:lnTo>
                  <a:pt x="3622359" y="0"/>
                </a:lnTo>
                <a:lnTo>
                  <a:pt x="3622359" y="2957659"/>
                </a:lnTo>
                <a:lnTo>
                  <a:pt x="0" y="29576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821215" y="5153288"/>
            <a:ext cx="3772904" cy="3080579"/>
          </a:xfrm>
          <a:custGeom>
            <a:avLst/>
            <a:gdLst/>
            <a:ahLst/>
            <a:cxnLst/>
            <a:rect l="l" t="t" r="r" b="b"/>
            <a:pathLst>
              <a:path w="3772904" h="3080579">
                <a:moveTo>
                  <a:pt x="0" y="0"/>
                </a:moveTo>
                <a:lnTo>
                  <a:pt x="3772904" y="0"/>
                </a:lnTo>
                <a:lnTo>
                  <a:pt x="3772904" y="3080578"/>
                </a:lnTo>
                <a:lnTo>
                  <a:pt x="0" y="308057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400800" y="501406"/>
            <a:ext cx="6796613" cy="1054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47"/>
              </a:lnSpc>
              <a:spcBef>
                <a:spcPct val="0"/>
              </a:spcBef>
            </a:pPr>
            <a:r>
              <a:rPr lang="en-US" sz="7147" dirty="0" err="1">
                <a:solidFill>
                  <a:srgbClr val="5E3023"/>
                </a:solidFill>
                <a:latin typeface="Negrita Pro"/>
              </a:rPr>
              <a:t>Рефлексия</a:t>
            </a:r>
            <a:endParaRPr lang="en-US" sz="7147" dirty="0">
              <a:solidFill>
                <a:srgbClr val="5E3023"/>
              </a:solidFill>
              <a:latin typeface="Negrita Pr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3186121"/>
            <a:ext cx="3581549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FF3131"/>
                </a:solidFill>
                <a:latin typeface="Negrita Pro"/>
              </a:rPr>
              <a:t>Урок понял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731405" y="2405071"/>
            <a:ext cx="5821561" cy="1594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166E1D"/>
                </a:solidFill>
                <a:latin typeface="Negrita Pro"/>
              </a:rPr>
              <a:t>Урок понял,но </a:t>
            </a:r>
          </a:p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166E1D"/>
                </a:solidFill>
                <a:latin typeface="Negrita Pro"/>
              </a:rPr>
              <a:t>остались вопросы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897633" y="3186121"/>
            <a:ext cx="4536281" cy="81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004AAD"/>
                </a:solidFill>
                <a:latin typeface="Negrita Pro"/>
              </a:rPr>
              <a:t>Урок не понял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9080" cy="10287000"/>
          </a:xfrm>
          <a:custGeom>
            <a:avLst/>
            <a:gdLst/>
            <a:ahLst/>
            <a:cxnLst/>
            <a:rect l="l" t="t" r="r" b="b"/>
            <a:pathLst>
              <a:path w="9149080" h="10287000">
                <a:moveTo>
                  <a:pt x="0" y="0"/>
                </a:moveTo>
                <a:lnTo>
                  <a:pt x="9149080" y="0"/>
                </a:lnTo>
                <a:lnTo>
                  <a:pt x="9149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91" b="-9391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149080" y="0"/>
            <a:ext cx="9138920" cy="10287000"/>
          </a:xfrm>
          <a:custGeom>
            <a:avLst/>
            <a:gdLst/>
            <a:ahLst/>
            <a:cxnLst/>
            <a:rect l="l" t="t" r="r" b="b"/>
            <a:pathLst>
              <a:path w="9138920" h="10287000">
                <a:moveTo>
                  <a:pt x="9138920" y="0"/>
                </a:moveTo>
                <a:lnTo>
                  <a:pt x="0" y="0"/>
                </a:lnTo>
                <a:lnTo>
                  <a:pt x="0" y="10287000"/>
                </a:lnTo>
                <a:lnTo>
                  <a:pt x="9138920" y="10287000"/>
                </a:lnTo>
                <a:lnTo>
                  <a:pt x="913892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25" b="-9325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583762" y="1942788"/>
            <a:ext cx="11120476" cy="6039614"/>
            <a:chOff x="0" y="0"/>
            <a:chExt cx="10262791" cy="5573799"/>
          </a:xfrm>
        </p:grpSpPr>
        <p:sp>
          <p:nvSpPr>
            <p:cNvPr id="5" name="Freeform 5"/>
            <p:cNvSpPr/>
            <p:nvPr/>
          </p:nvSpPr>
          <p:spPr>
            <a:xfrm>
              <a:off x="-9098" y="-6509"/>
              <a:ext cx="10277122" cy="5605852"/>
            </a:xfrm>
            <a:custGeom>
              <a:avLst/>
              <a:gdLst/>
              <a:ahLst/>
              <a:cxnLst/>
              <a:rect l="l" t="t" r="r" b="b"/>
              <a:pathLst>
                <a:path w="10277122" h="5605852">
                  <a:moveTo>
                    <a:pt x="63030" y="5012299"/>
                  </a:moveTo>
                  <a:cubicBezTo>
                    <a:pt x="63030" y="5012299"/>
                    <a:pt x="0" y="476573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9384049" y="6965"/>
                  </a:cubicBezTo>
                  <a:cubicBezTo>
                    <a:pt x="9600797" y="16819"/>
                    <a:pt x="9805112" y="36481"/>
                    <a:pt x="9939300" y="101690"/>
                  </a:cubicBezTo>
                  <a:cubicBezTo>
                    <a:pt x="10195346" y="226120"/>
                    <a:pt x="10277122" y="459160"/>
                    <a:pt x="10271634" y="704684"/>
                  </a:cubicBezTo>
                  <a:cubicBezTo>
                    <a:pt x="10271634" y="704684"/>
                    <a:pt x="10228346" y="1013073"/>
                    <a:pt x="10235779" y="1248607"/>
                  </a:cubicBezTo>
                  <a:cubicBezTo>
                    <a:pt x="10242903" y="4754101"/>
                    <a:pt x="10250059" y="4949703"/>
                    <a:pt x="10250059" y="4949703"/>
                  </a:cubicBezTo>
                  <a:cubicBezTo>
                    <a:pt x="10233378" y="5165436"/>
                    <a:pt x="10118734" y="5376047"/>
                    <a:pt x="9921864" y="5487671"/>
                  </a:cubicBezTo>
                  <a:cubicBezTo>
                    <a:pt x="9771513" y="5572920"/>
                    <a:pt x="9573482" y="5588018"/>
                    <a:pt x="7612270" y="5577276"/>
                  </a:cubicBezTo>
                  <a:cubicBezTo>
                    <a:pt x="645952" y="5572000"/>
                    <a:pt x="384604" y="5605852"/>
                    <a:pt x="254278" y="5496695"/>
                  </a:cubicBezTo>
                  <a:cubicBezTo>
                    <a:pt x="145767" y="5405810"/>
                    <a:pt x="81795" y="5212498"/>
                    <a:pt x="63030" y="5012299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4002559" y="2950532"/>
            <a:ext cx="10293042" cy="1643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30"/>
              </a:lnSpc>
            </a:pPr>
            <a:r>
              <a:rPr lang="en-US" sz="10100">
                <a:solidFill>
                  <a:srgbClr val="5E3023"/>
                </a:solidFill>
                <a:latin typeface="Negrita Pro"/>
              </a:rPr>
              <a:t>Спасибо за урок!</a:t>
            </a:r>
          </a:p>
        </p:txBody>
      </p:sp>
      <p:sp>
        <p:nvSpPr>
          <p:cNvPr id="7" name="Freeform 7"/>
          <p:cNvSpPr/>
          <p:nvPr/>
        </p:nvSpPr>
        <p:spPr>
          <a:xfrm>
            <a:off x="3875349" y="4593910"/>
            <a:ext cx="10537302" cy="5522695"/>
          </a:xfrm>
          <a:custGeom>
            <a:avLst/>
            <a:gdLst/>
            <a:ahLst/>
            <a:cxnLst/>
            <a:rect l="l" t="t" r="r" b="b"/>
            <a:pathLst>
              <a:path w="10537302" h="5522695">
                <a:moveTo>
                  <a:pt x="0" y="0"/>
                </a:moveTo>
                <a:lnTo>
                  <a:pt x="10537302" y="0"/>
                </a:lnTo>
                <a:lnTo>
                  <a:pt x="10537302" y="5522695"/>
                </a:lnTo>
                <a:lnTo>
                  <a:pt x="0" y="55226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434432">
            <a:off x="1087471" y="1119233"/>
            <a:ext cx="1483455" cy="1924294"/>
          </a:xfrm>
          <a:custGeom>
            <a:avLst/>
            <a:gdLst/>
            <a:ahLst/>
            <a:cxnLst/>
            <a:rect l="l" t="t" r="r" b="b"/>
            <a:pathLst>
              <a:path w="1483455" h="1924294">
                <a:moveTo>
                  <a:pt x="0" y="0"/>
                </a:moveTo>
                <a:lnTo>
                  <a:pt x="1483455" y="0"/>
                </a:lnTo>
                <a:lnTo>
                  <a:pt x="1483455" y="1924294"/>
                </a:lnTo>
                <a:lnTo>
                  <a:pt x="0" y="19242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011195">
            <a:off x="15654924" y="7393633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0" y="0"/>
                </a:lnTo>
                <a:lnTo>
                  <a:pt x="1528940" y="1983296"/>
                </a:lnTo>
                <a:lnTo>
                  <a:pt x="0" y="19832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718540" y="-122379"/>
            <a:ext cx="4549802" cy="3344630"/>
          </a:xfrm>
          <a:custGeom>
            <a:avLst/>
            <a:gdLst/>
            <a:ahLst/>
            <a:cxnLst/>
            <a:rect l="l" t="t" r="r" b="b"/>
            <a:pathLst>
              <a:path w="4549802" h="3344630">
                <a:moveTo>
                  <a:pt x="0" y="0"/>
                </a:moveTo>
                <a:lnTo>
                  <a:pt x="4549802" y="0"/>
                </a:lnTo>
                <a:lnTo>
                  <a:pt x="4549802" y="3344629"/>
                </a:lnTo>
                <a:lnTo>
                  <a:pt x="0" y="33446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396428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9080" cy="10287000"/>
          </a:xfrm>
          <a:custGeom>
            <a:avLst/>
            <a:gdLst/>
            <a:ahLst/>
            <a:cxnLst/>
            <a:rect l="l" t="t" r="r" b="b"/>
            <a:pathLst>
              <a:path w="9149080" h="10287000">
                <a:moveTo>
                  <a:pt x="0" y="0"/>
                </a:moveTo>
                <a:lnTo>
                  <a:pt x="9149080" y="0"/>
                </a:lnTo>
                <a:lnTo>
                  <a:pt x="9149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91" b="-9391"/>
            </a:stretch>
          </a:blipFill>
        </p:spPr>
      </p:sp>
      <p:sp>
        <p:nvSpPr>
          <p:cNvPr id="3" name="Freeform 3"/>
          <p:cNvSpPr/>
          <p:nvPr/>
        </p:nvSpPr>
        <p:spPr>
          <a:xfrm rot="-10800000" flipH="1">
            <a:off x="4618553" y="1930831"/>
            <a:ext cx="9061053" cy="11616735"/>
          </a:xfrm>
          <a:custGeom>
            <a:avLst/>
            <a:gdLst/>
            <a:ahLst/>
            <a:cxnLst/>
            <a:rect l="l" t="t" r="r" b="b"/>
            <a:pathLst>
              <a:path w="9061053" h="11616735">
                <a:moveTo>
                  <a:pt x="9061053" y="0"/>
                </a:moveTo>
                <a:lnTo>
                  <a:pt x="0" y="0"/>
                </a:lnTo>
                <a:lnTo>
                  <a:pt x="0" y="11616735"/>
                </a:lnTo>
                <a:lnTo>
                  <a:pt x="9061053" y="11616735"/>
                </a:lnTo>
                <a:lnTo>
                  <a:pt x="9061053" y="0"/>
                </a:lnTo>
                <a:close/>
              </a:path>
            </a:pathLst>
          </a:custGeom>
          <a:blipFill>
            <a:blip r:embed="rId3">
              <a:alphaModFix amt="3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9149080" y="0"/>
            <a:ext cx="9138920" cy="10287000"/>
          </a:xfrm>
          <a:custGeom>
            <a:avLst/>
            <a:gdLst/>
            <a:ahLst/>
            <a:cxnLst/>
            <a:rect l="l" t="t" r="r" b="b"/>
            <a:pathLst>
              <a:path w="9138920" h="10287000">
                <a:moveTo>
                  <a:pt x="9138920" y="0"/>
                </a:moveTo>
                <a:lnTo>
                  <a:pt x="0" y="0"/>
                </a:lnTo>
                <a:lnTo>
                  <a:pt x="0" y="10287000"/>
                </a:lnTo>
                <a:lnTo>
                  <a:pt x="9138920" y="10287000"/>
                </a:lnTo>
                <a:lnTo>
                  <a:pt x="913892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25" b="-9325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787644" y="327025"/>
            <a:ext cx="10712712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400"/>
              </a:lnSpc>
              <a:spcBef>
                <a:spcPct val="0"/>
              </a:spcBef>
            </a:pPr>
            <a:r>
              <a:rPr lang="en-US" sz="8000">
                <a:solidFill>
                  <a:srgbClr val="5E3023"/>
                </a:solidFill>
                <a:latin typeface="Negrita Pro"/>
              </a:rPr>
              <a:t>Работа по теме урока.</a:t>
            </a:r>
          </a:p>
        </p:txBody>
      </p:sp>
      <p:sp>
        <p:nvSpPr>
          <p:cNvPr id="6" name="Freeform 6"/>
          <p:cNvSpPr/>
          <p:nvPr/>
        </p:nvSpPr>
        <p:spPr>
          <a:xfrm>
            <a:off x="5811927" y="2860542"/>
            <a:ext cx="7009070" cy="5873394"/>
          </a:xfrm>
          <a:custGeom>
            <a:avLst/>
            <a:gdLst/>
            <a:ahLst/>
            <a:cxnLst/>
            <a:rect l="l" t="t" r="r" b="b"/>
            <a:pathLst>
              <a:path w="7009070" h="5873394">
                <a:moveTo>
                  <a:pt x="0" y="0"/>
                </a:moveTo>
                <a:lnTo>
                  <a:pt x="7009070" y="0"/>
                </a:lnTo>
                <a:lnTo>
                  <a:pt x="7009070" y="5873395"/>
                </a:lnTo>
                <a:lnTo>
                  <a:pt x="0" y="58733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155398">
            <a:off x="1084325" y="871636"/>
            <a:ext cx="1355615" cy="1758463"/>
          </a:xfrm>
          <a:custGeom>
            <a:avLst/>
            <a:gdLst/>
            <a:ahLst/>
            <a:cxnLst/>
            <a:rect l="l" t="t" r="r" b="b"/>
            <a:pathLst>
              <a:path w="1355615" h="1758463">
                <a:moveTo>
                  <a:pt x="0" y="0"/>
                </a:moveTo>
                <a:lnTo>
                  <a:pt x="1355615" y="0"/>
                </a:lnTo>
                <a:lnTo>
                  <a:pt x="1355615" y="1758462"/>
                </a:lnTo>
                <a:lnTo>
                  <a:pt x="0" y="175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61952">
            <a:off x="16744181" y="8590103"/>
            <a:ext cx="1030238" cy="1336394"/>
          </a:xfrm>
          <a:custGeom>
            <a:avLst/>
            <a:gdLst/>
            <a:ahLst/>
            <a:cxnLst/>
            <a:rect l="l" t="t" r="r" b="b"/>
            <a:pathLst>
              <a:path w="1030238" h="1336394">
                <a:moveTo>
                  <a:pt x="0" y="0"/>
                </a:moveTo>
                <a:lnTo>
                  <a:pt x="1030238" y="0"/>
                </a:lnTo>
                <a:lnTo>
                  <a:pt x="1030238" y="1336394"/>
                </a:lnTo>
                <a:lnTo>
                  <a:pt x="0" y="13363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9387999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743954" y="562738"/>
            <a:ext cx="7544046" cy="9724262"/>
          </a:xfrm>
          <a:custGeom>
            <a:avLst/>
            <a:gdLst/>
            <a:ahLst/>
            <a:cxnLst/>
            <a:rect l="l" t="t" r="r" b="b"/>
            <a:pathLst>
              <a:path w="7544046" h="9724262">
                <a:moveTo>
                  <a:pt x="0" y="0"/>
                </a:moveTo>
                <a:lnTo>
                  <a:pt x="7544046" y="0"/>
                </a:lnTo>
                <a:lnTo>
                  <a:pt x="7544046" y="9724262"/>
                </a:lnTo>
                <a:lnTo>
                  <a:pt x="0" y="97242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0" y="2048838"/>
            <a:ext cx="9144000" cy="619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11"/>
              </a:lnSpc>
              <a:spcBef>
                <a:spcPct val="0"/>
              </a:spcBef>
            </a:pPr>
            <a:r>
              <a:rPr lang="en-US" sz="4747">
                <a:solidFill>
                  <a:srgbClr val="5E3023"/>
                </a:solidFill>
                <a:latin typeface="Negrita Pro"/>
              </a:rPr>
              <a:t>Паустовский Константин Георгиевич (1892 - 1968), прозаик.</a:t>
            </a:r>
          </a:p>
          <a:p>
            <a:pPr algn="ctr">
              <a:lnSpc>
                <a:spcPts val="5411"/>
              </a:lnSpc>
              <a:spcBef>
                <a:spcPct val="0"/>
              </a:spcBef>
            </a:pPr>
            <a:r>
              <a:rPr lang="en-US" sz="4747">
                <a:solidFill>
                  <a:srgbClr val="5E3023"/>
                </a:solidFill>
                <a:latin typeface="Negrita Pro"/>
              </a:rPr>
              <a:t>Родился 19 мая (31 н.с.) в Москве в Гранатном переулке, в семье железнодорожного статистика. В семье любили театр, много пели, играли на рояле.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B849939E-0AEA-47A6-BCF7-50DB0198E970}"/>
              </a:ext>
            </a:extLst>
          </p:cNvPr>
          <p:cNvSpPr/>
          <p:nvPr/>
        </p:nvSpPr>
        <p:spPr>
          <a:xfrm rot="-10800000" flipH="1">
            <a:off x="4613472" y="1648287"/>
            <a:ext cx="9061053" cy="11616735"/>
          </a:xfrm>
          <a:custGeom>
            <a:avLst/>
            <a:gdLst/>
            <a:ahLst/>
            <a:cxnLst/>
            <a:rect l="l" t="t" r="r" b="b"/>
            <a:pathLst>
              <a:path w="9061053" h="11616735">
                <a:moveTo>
                  <a:pt x="9061053" y="0"/>
                </a:moveTo>
                <a:lnTo>
                  <a:pt x="0" y="0"/>
                </a:lnTo>
                <a:lnTo>
                  <a:pt x="0" y="11616735"/>
                </a:lnTo>
                <a:lnTo>
                  <a:pt x="9061053" y="11616735"/>
                </a:lnTo>
                <a:lnTo>
                  <a:pt x="9061053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681865" y="3782415"/>
            <a:ext cx="5606135" cy="6177560"/>
          </a:xfrm>
          <a:custGeom>
            <a:avLst/>
            <a:gdLst/>
            <a:ahLst/>
            <a:cxnLst/>
            <a:rect l="l" t="t" r="r" b="b"/>
            <a:pathLst>
              <a:path w="5606135" h="6177560">
                <a:moveTo>
                  <a:pt x="0" y="0"/>
                </a:moveTo>
                <a:lnTo>
                  <a:pt x="5606135" y="0"/>
                </a:lnTo>
                <a:lnTo>
                  <a:pt x="5606135" y="6177560"/>
                </a:lnTo>
                <a:lnTo>
                  <a:pt x="0" y="6177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58699" y="6811340"/>
            <a:ext cx="5292347" cy="4114800"/>
          </a:xfrm>
          <a:custGeom>
            <a:avLst/>
            <a:gdLst/>
            <a:ahLst/>
            <a:cxnLst/>
            <a:rect l="l" t="t" r="r" b="b"/>
            <a:pathLst>
              <a:path w="5292347" h="4114800">
                <a:moveTo>
                  <a:pt x="0" y="0"/>
                </a:moveTo>
                <a:lnTo>
                  <a:pt x="5292347" y="0"/>
                </a:lnTo>
                <a:lnTo>
                  <a:pt x="529234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52652" y="2105740"/>
            <a:ext cx="4291536" cy="7152560"/>
          </a:xfrm>
          <a:custGeom>
            <a:avLst/>
            <a:gdLst/>
            <a:ahLst/>
            <a:cxnLst/>
            <a:rect l="l" t="t" r="r" b="b"/>
            <a:pathLst>
              <a:path w="4291536" h="7152560">
                <a:moveTo>
                  <a:pt x="0" y="0"/>
                </a:moveTo>
                <a:lnTo>
                  <a:pt x="4291536" y="0"/>
                </a:lnTo>
                <a:lnTo>
                  <a:pt x="4291536" y="7152560"/>
                </a:lnTo>
                <a:lnTo>
                  <a:pt x="0" y="7152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787644" y="327025"/>
            <a:ext cx="10712712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400"/>
              </a:lnSpc>
              <a:spcBef>
                <a:spcPct val="0"/>
              </a:spcBef>
            </a:pPr>
            <a:r>
              <a:rPr lang="en-US" sz="8000">
                <a:solidFill>
                  <a:srgbClr val="5E3023"/>
                </a:solidFill>
                <a:latin typeface="Negrita Pro"/>
              </a:rPr>
              <a:t>Речевая разминка.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801171" y="3009900"/>
            <a:ext cx="6685657" cy="499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Раз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два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три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четыре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пять</a:t>
            </a:r>
            <a:endParaRPr lang="en-US" sz="3847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Будем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листья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собирать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.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Листья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берёзы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Листья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рябины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Листья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тополя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Листья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осины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Листики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дуба</a:t>
            </a:r>
            <a:endParaRPr lang="en-US" sz="3847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Мы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соберём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,</a:t>
            </a:r>
          </a:p>
          <a:p>
            <a:pPr algn="ctr">
              <a:lnSpc>
                <a:spcPts val="4386"/>
              </a:lnSpc>
              <a:spcBef>
                <a:spcPct val="0"/>
              </a:spcBef>
            </a:pP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Маме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осенний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букет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3847" dirty="0" err="1">
                <a:solidFill>
                  <a:srgbClr val="5E3023"/>
                </a:solidFill>
                <a:latin typeface="Negrita Pro"/>
              </a:rPr>
              <a:t>отнесём</a:t>
            </a:r>
            <a:r>
              <a:rPr lang="en-US" sz="3847" dirty="0">
                <a:solidFill>
                  <a:srgbClr val="5E3023"/>
                </a:solidFill>
                <a:latin typeface="Negrita Pro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639508" y="6172200"/>
            <a:ext cx="1239584" cy="4114800"/>
          </a:xfrm>
          <a:custGeom>
            <a:avLst/>
            <a:gdLst/>
            <a:ahLst/>
            <a:cxnLst/>
            <a:rect l="l" t="t" r="r" b="b"/>
            <a:pathLst>
              <a:path w="1239584" h="4114800">
                <a:moveTo>
                  <a:pt x="0" y="0"/>
                </a:moveTo>
                <a:lnTo>
                  <a:pt x="1239584" y="0"/>
                </a:lnTo>
                <a:lnTo>
                  <a:pt x="12395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3937198" cy="1909541"/>
          </a:xfrm>
          <a:custGeom>
            <a:avLst/>
            <a:gdLst/>
            <a:ahLst/>
            <a:cxnLst/>
            <a:rect l="l" t="t" r="r" b="b"/>
            <a:pathLst>
              <a:path w="3937198" h="1909541">
                <a:moveTo>
                  <a:pt x="0" y="0"/>
                </a:moveTo>
                <a:lnTo>
                  <a:pt x="3937198" y="0"/>
                </a:lnTo>
                <a:lnTo>
                  <a:pt x="3937198" y="1909541"/>
                </a:lnTo>
                <a:lnTo>
                  <a:pt x="0" y="19095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396428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545051" y="2654159"/>
            <a:ext cx="4401876" cy="5850673"/>
          </a:xfrm>
          <a:custGeom>
            <a:avLst/>
            <a:gdLst/>
            <a:ahLst/>
            <a:cxnLst/>
            <a:rect l="l" t="t" r="r" b="b"/>
            <a:pathLst>
              <a:path w="4401876" h="5850673">
                <a:moveTo>
                  <a:pt x="0" y="0"/>
                </a:moveTo>
                <a:lnTo>
                  <a:pt x="4401876" y="0"/>
                </a:lnTo>
                <a:lnTo>
                  <a:pt x="4401876" y="5850673"/>
                </a:lnTo>
                <a:lnTo>
                  <a:pt x="0" y="58506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718068" y="794226"/>
            <a:ext cx="12851864" cy="1440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439"/>
              </a:lnSpc>
              <a:spcBef>
                <a:spcPct val="0"/>
              </a:spcBef>
            </a:pPr>
            <a:r>
              <a:rPr lang="en-US" sz="8799">
                <a:solidFill>
                  <a:srgbClr val="5E3023"/>
                </a:solidFill>
                <a:latin typeface="Negrita Pro"/>
              </a:rPr>
              <a:t>Работа по учебнику.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39439" y="8999735"/>
            <a:ext cx="4713978" cy="5243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9"/>
              </a:lnSpc>
            </a:pPr>
            <a:r>
              <a:rPr lang="en-US" sz="6399">
                <a:solidFill>
                  <a:srgbClr val="5E3023"/>
                </a:solidFill>
                <a:latin typeface="Negrita Pro"/>
              </a:rPr>
              <a:t>стр. 37-46</a:t>
            </a:r>
          </a:p>
          <a:p>
            <a:pPr algn="ctr">
              <a:lnSpc>
                <a:spcPts val="8319"/>
              </a:lnSpc>
            </a:pPr>
            <a:endParaRPr lang="en-US" sz="6399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</a:pPr>
            <a:endParaRPr lang="en-US" sz="6399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</a:pPr>
            <a:endParaRPr lang="en-US" sz="6399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  <a:spcBef>
                <a:spcPct val="0"/>
              </a:spcBef>
            </a:pPr>
            <a:endParaRPr lang="en-US" sz="6399">
              <a:solidFill>
                <a:srgbClr val="5E3023"/>
              </a:solidFill>
              <a:latin typeface="Negrita Pro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12" y="2695232"/>
            <a:ext cx="4385456" cy="58095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639508" y="6172200"/>
            <a:ext cx="1239584" cy="4114800"/>
          </a:xfrm>
          <a:custGeom>
            <a:avLst/>
            <a:gdLst/>
            <a:ahLst/>
            <a:cxnLst/>
            <a:rect l="l" t="t" r="r" b="b"/>
            <a:pathLst>
              <a:path w="1239584" h="4114800">
                <a:moveTo>
                  <a:pt x="0" y="0"/>
                </a:moveTo>
                <a:lnTo>
                  <a:pt x="1239584" y="0"/>
                </a:lnTo>
                <a:lnTo>
                  <a:pt x="12395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4851135" cy="2352801"/>
          </a:xfrm>
          <a:custGeom>
            <a:avLst/>
            <a:gdLst/>
            <a:ahLst/>
            <a:cxnLst/>
            <a:rect l="l" t="t" r="r" b="b"/>
            <a:pathLst>
              <a:path w="4851135" h="2352801">
                <a:moveTo>
                  <a:pt x="0" y="0"/>
                </a:moveTo>
                <a:lnTo>
                  <a:pt x="4851135" y="0"/>
                </a:lnTo>
                <a:lnTo>
                  <a:pt x="4851135" y="2352801"/>
                </a:lnTo>
                <a:lnTo>
                  <a:pt x="0" y="2352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144000" y="4025242"/>
            <a:ext cx="3864678" cy="5877838"/>
          </a:xfrm>
          <a:custGeom>
            <a:avLst/>
            <a:gdLst/>
            <a:ahLst/>
            <a:cxnLst/>
            <a:rect l="l" t="t" r="r" b="b"/>
            <a:pathLst>
              <a:path w="3864678" h="5877838">
                <a:moveTo>
                  <a:pt x="0" y="0"/>
                </a:moveTo>
                <a:lnTo>
                  <a:pt x="3864678" y="0"/>
                </a:lnTo>
                <a:lnTo>
                  <a:pt x="3864678" y="5877838"/>
                </a:lnTo>
                <a:lnTo>
                  <a:pt x="0" y="58778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466684" y="4265709"/>
            <a:ext cx="4677316" cy="5396903"/>
          </a:xfrm>
          <a:custGeom>
            <a:avLst/>
            <a:gdLst/>
            <a:ahLst/>
            <a:cxnLst/>
            <a:rect l="l" t="t" r="r" b="b"/>
            <a:pathLst>
              <a:path w="4677316" h="5396903">
                <a:moveTo>
                  <a:pt x="0" y="0"/>
                </a:moveTo>
                <a:lnTo>
                  <a:pt x="4677316" y="0"/>
                </a:lnTo>
                <a:lnTo>
                  <a:pt x="4677316" y="5396903"/>
                </a:lnTo>
                <a:lnTo>
                  <a:pt x="0" y="53969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787644" y="682723"/>
            <a:ext cx="10712712" cy="1440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439"/>
              </a:lnSpc>
              <a:spcBef>
                <a:spcPct val="0"/>
              </a:spcBef>
            </a:pPr>
            <a:r>
              <a:rPr lang="en-US" sz="8799">
                <a:solidFill>
                  <a:srgbClr val="5E3023"/>
                </a:solidFill>
                <a:latin typeface="Negrita Pro"/>
              </a:rPr>
              <a:t>Словарь.</a:t>
            </a:r>
          </a:p>
        </p:txBody>
      </p:sp>
      <p:sp>
        <p:nvSpPr>
          <p:cNvPr id="7" name="Freeform 7"/>
          <p:cNvSpPr/>
          <p:nvPr/>
        </p:nvSpPr>
        <p:spPr>
          <a:xfrm>
            <a:off x="8396428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9127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1952">
            <a:off x="17152639" y="88828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13472" y="1800154"/>
            <a:ext cx="17436513" cy="7702696"/>
            <a:chOff x="0" y="0"/>
            <a:chExt cx="3191910" cy="1410047"/>
          </a:xfrm>
        </p:grpSpPr>
        <p:sp>
          <p:nvSpPr>
            <p:cNvPr id="5" name="Freeform 5"/>
            <p:cNvSpPr/>
            <p:nvPr/>
          </p:nvSpPr>
          <p:spPr>
            <a:xfrm>
              <a:off x="92710" y="106680"/>
              <a:ext cx="3087770" cy="1290667"/>
            </a:xfrm>
            <a:custGeom>
              <a:avLst/>
              <a:gdLst/>
              <a:ahLst/>
              <a:cxnLst/>
              <a:rect l="l" t="t" r="r" b="b"/>
              <a:pathLst>
                <a:path w="3087770" h="1290667">
                  <a:moveTo>
                    <a:pt x="3061099" y="1101437"/>
                  </a:moveTo>
                  <a:cubicBezTo>
                    <a:pt x="3061099" y="1189067"/>
                    <a:pt x="2984899" y="1260187"/>
                    <a:pt x="2903620" y="1260187"/>
                  </a:cubicBezTo>
                  <a:lnTo>
                    <a:pt x="66040" y="1260187"/>
                  </a:lnTo>
                  <a:cubicBezTo>
                    <a:pt x="43180" y="1260187"/>
                    <a:pt x="20320" y="1255107"/>
                    <a:pt x="0" y="1246217"/>
                  </a:cubicBezTo>
                  <a:cubicBezTo>
                    <a:pt x="26670" y="1274157"/>
                    <a:pt x="63500" y="1290667"/>
                    <a:pt x="113807" y="1290667"/>
                  </a:cubicBezTo>
                  <a:lnTo>
                    <a:pt x="2941720" y="1290667"/>
                  </a:lnTo>
                  <a:cubicBezTo>
                    <a:pt x="3021730" y="1290667"/>
                    <a:pt x="3087770" y="1224627"/>
                    <a:pt x="3087770" y="1144617"/>
                  </a:cubicBezTo>
                  <a:lnTo>
                    <a:pt x="3087770" y="95250"/>
                  </a:lnTo>
                  <a:cubicBezTo>
                    <a:pt x="3087770" y="58420"/>
                    <a:pt x="3073799" y="25400"/>
                    <a:pt x="3052209" y="0"/>
                  </a:cubicBezTo>
                  <a:cubicBezTo>
                    <a:pt x="3058559" y="16510"/>
                    <a:pt x="3061099" y="34290"/>
                    <a:pt x="3061099" y="52070"/>
                  </a:cubicBezTo>
                  <a:lnTo>
                    <a:pt x="3061099" y="1101437"/>
                  </a:lnTo>
                  <a:close/>
                </a:path>
              </a:pathLst>
            </a:custGeom>
            <a:solidFill>
              <a:srgbClr val="E7DFD9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2700" y="12700"/>
              <a:ext cx="3127140" cy="1341467"/>
            </a:xfrm>
            <a:custGeom>
              <a:avLst/>
              <a:gdLst/>
              <a:ahLst/>
              <a:cxnLst/>
              <a:rect l="l" t="t" r="r" b="b"/>
              <a:pathLst>
                <a:path w="3127140" h="1341467">
                  <a:moveTo>
                    <a:pt x="146050" y="1341467"/>
                  </a:moveTo>
                  <a:lnTo>
                    <a:pt x="2981090" y="1341467"/>
                  </a:lnTo>
                  <a:cubicBezTo>
                    <a:pt x="3061100" y="1341467"/>
                    <a:pt x="3127140" y="1275427"/>
                    <a:pt x="3127140" y="1195417"/>
                  </a:cubicBezTo>
                  <a:lnTo>
                    <a:pt x="3127140" y="146050"/>
                  </a:lnTo>
                  <a:cubicBezTo>
                    <a:pt x="3127140" y="66040"/>
                    <a:pt x="3061100" y="0"/>
                    <a:pt x="298109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195417"/>
                  </a:lnTo>
                  <a:cubicBezTo>
                    <a:pt x="0" y="1276697"/>
                    <a:pt x="66040" y="1341467"/>
                    <a:pt x="146050" y="1341467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191910" cy="1410047"/>
            </a:xfrm>
            <a:custGeom>
              <a:avLst/>
              <a:gdLst/>
              <a:ahLst/>
              <a:cxnLst/>
              <a:rect l="l" t="t" r="r" b="b"/>
              <a:pathLst>
                <a:path w="3191910" h="1410047">
                  <a:moveTo>
                    <a:pt x="3128410" y="74930"/>
                  </a:moveTo>
                  <a:cubicBezTo>
                    <a:pt x="3100470" y="30480"/>
                    <a:pt x="3050940" y="0"/>
                    <a:pt x="299379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208117"/>
                  </a:lnTo>
                  <a:cubicBezTo>
                    <a:pt x="0" y="1260187"/>
                    <a:pt x="25400" y="1305907"/>
                    <a:pt x="63500" y="1335117"/>
                  </a:cubicBezTo>
                  <a:cubicBezTo>
                    <a:pt x="91440" y="1379567"/>
                    <a:pt x="140970" y="1410047"/>
                    <a:pt x="209296" y="1410047"/>
                  </a:cubicBezTo>
                  <a:lnTo>
                    <a:pt x="3033160" y="1410047"/>
                  </a:lnTo>
                  <a:cubicBezTo>
                    <a:pt x="3120790" y="1410047"/>
                    <a:pt x="3191910" y="1338927"/>
                    <a:pt x="3191910" y="1251297"/>
                  </a:cubicBezTo>
                  <a:lnTo>
                    <a:pt x="3191910" y="201930"/>
                  </a:lnTo>
                  <a:cubicBezTo>
                    <a:pt x="3191909" y="149860"/>
                    <a:pt x="3166509" y="104140"/>
                    <a:pt x="3128410" y="74930"/>
                  </a:cubicBezTo>
                  <a:close/>
                  <a:moveTo>
                    <a:pt x="12700" y="1208117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993790" y="12700"/>
                  </a:lnTo>
                  <a:cubicBezTo>
                    <a:pt x="3073800" y="12700"/>
                    <a:pt x="3139840" y="78740"/>
                    <a:pt x="3139840" y="158750"/>
                  </a:cubicBezTo>
                  <a:lnTo>
                    <a:pt x="3139840" y="1208117"/>
                  </a:lnTo>
                  <a:cubicBezTo>
                    <a:pt x="3139840" y="1288127"/>
                    <a:pt x="3073800" y="1354167"/>
                    <a:pt x="2993790" y="1354167"/>
                  </a:cubicBezTo>
                  <a:lnTo>
                    <a:pt x="158750" y="1354167"/>
                  </a:lnTo>
                  <a:cubicBezTo>
                    <a:pt x="78740" y="1354167"/>
                    <a:pt x="12700" y="1289397"/>
                    <a:pt x="12700" y="1208117"/>
                  </a:cubicBezTo>
                  <a:close/>
                  <a:moveTo>
                    <a:pt x="3180480" y="1251297"/>
                  </a:moveTo>
                  <a:cubicBezTo>
                    <a:pt x="3180480" y="1331307"/>
                    <a:pt x="3113169" y="1397347"/>
                    <a:pt x="3033160" y="1397347"/>
                  </a:cubicBezTo>
                  <a:lnTo>
                    <a:pt x="209296" y="1397347"/>
                  </a:lnTo>
                  <a:cubicBezTo>
                    <a:pt x="157480" y="1397347"/>
                    <a:pt x="120650" y="1380837"/>
                    <a:pt x="93980" y="1352897"/>
                  </a:cubicBezTo>
                  <a:cubicBezTo>
                    <a:pt x="114300" y="1361787"/>
                    <a:pt x="135890" y="1366867"/>
                    <a:pt x="160020" y="1366867"/>
                  </a:cubicBezTo>
                  <a:lnTo>
                    <a:pt x="2995060" y="1366867"/>
                  </a:lnTo>
                  <a:cubicBezTo>
                    <a:pt x="3082690" y="1366867"/>
                    <a:pt x="3153810" y="1295747"/>
                    <a:pt x="3153810" y="1208117"/>
                  </a:cubicBezTo>
                  <a:lnTo>
                    <a:pt x="3153810" y="158750"/>
                  </a:lnTo>
                  <a:cubicBezTo>
                    <a:pt x="3153810" y="140970"/>
                    <a:pt x="3150000" y="123190"/>
                    <a:pt x="3144919" y="106680"/>
                  </a:cubicBezTo>
                  <a:cubicBezTo>
                    <a:pt x="3166510" y="132080"/>
                    <a:pt x="3180480" y="165100"/>
                    <a:pt x="3180480" y="201930"/>
                  </a:cubicBezTo>
                  <a:lnTo>
                    <a:pt x="3180480" y="1251297"/>
                  </a:lnTo>
                  <a:close/>
                </a:path>
              </a:pathLst>
            </a:custGeom>
            <a:solidFill>
              <a:srgbClr val="5E3023"/>
            </a:solidFill>
          </p:spPr>
        </p:sp>
      </p:grpSp>
      <p:sp>
        <p:nvSpPr>
          <p:cNvPr id="8" name="Freeform 8"/>
          <p:cNvSpPr/>
          <p:nvPr/>
        </p:nvSpPr>
        <p:spPr>
          <a:xfrm>
            <a:off x="16093543" y="102314"/>
            <a:ext cx="2194457" cy="3395679"/>
          </a:xfrm>
          <a:custGeom>
            <a:avLst/>
            <a:gdLst/>
            <a:ahLst/>
            <a:cxnLst/>
            <a:rect l="l" t="t" r="r" b="b"/>
            <a:pathLst>
              <a:path w="2194457" h="3395679">
                <a:moveTo>
                  <a:pt x="0" y="0"/>
                </a:moveTo>
                <a:lnTo>
                  <a:pt x="2194457" y="0"/>
                </a:lnTo>
                <a:lnTo>
                  <a:pt x="2194457" y="3395679"/>
                </a:lnTo>
                <a:lnTo>
                  <a:pt x="0" y="33956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525731" y="8720746"/>
            <a:ext cx="1554431" cy="1564207"/>
          </a:xfrm>
          <a:custGeom>
            <a:avLst/>
            <a:gdLst/>
            <a:ahLst/>
            <a:cxnLst/>
            <a:rect l="l" t="t" r="r" b="b"/>
            <a:pathLst>
              <a:path w="1554431" h="1564207">
                <a:moveTo>
                  <a:pt x="0" y="0"/>
                </a:moveTo>
                <a:lnTo>
                  <a:pt x="1554431" y="0"/>
                </a:lnTo>
                <a:lnTo>
                  <a:pt x="1554431" y="1564207"/>
                </a:lnTo>
                <a:lnTo>
                  <a:pt x="0" y="156420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731630" y="1675619"/>
            <a:ext cx="16565769" cy="6642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829"/>
              </a:lnSpc>
            </a:pP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Ботфорты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–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высокие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кавалерийские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сапоги</a:t>
            </a:r>
            <a:endParaRPr lang="en-US" sz="4800" dirty="0">
              <a:solidFill>
                <a:srgbClr val="58332F"/>
              </a:solidFill>
              <a:latin typeface="Negrita Pro"/>
            </a:endParaRPr>
          </a:p>
          <a:p>
            <a:pPr>
              <a:lnSpc>
                <a:spcPts val="8829"/>
              </a:lnSpc>
            </a:pP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Парча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, </a:t>
            </a: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шелк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, </a:t>
            </a: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бархат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, </a:t>
            </a: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фетр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 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- 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виды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тканей</a:t>
            </a:r>
            <a:endParaRPr lang="en-US" sz="4800" dirty="0">
              <a:solidFill>
                <a:srgbClr val="58332F"/>
              </a:solidFill>
              <a:latin typeface="Negrita Pro"/>
            </a:endParaRPr>
          </a:p>
          <a:p>
            <a:pPr>
              <a:lnSpc>
                <a:spcPts val="8829"/>
              </a:lnSpc>
            </a:pP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Портьеры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–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плотные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тяжёлые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занавески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для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окон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и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дверей</a:t>
            </a:r>
            <a:endParaRPr lang="en-US" sz="4800" dirty="0">
              <a:solidFill>
                <a:srgbClr val="58332F"/>
              </a:solidFill>
              <a:latin typeface="Negrita Pro"/>
            </a:endParaRPr>
          </a:p>
          <a:p>
            <a:pPr>
              <a:lnSpc>
                <a:spcPts val="8829"/>
              </a:lnSpc>
            </a:pP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Благоухание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 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–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аромат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,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приятный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запах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  </a:t>
            </a:r>
          </a:p>
          <a:p>
            <a:pPr>
              <a:lnSpc>
                <a:spcPts val="8829"/>
              </a:lnSpc>
            </a:pPr>
            <a:r>
              <a:rPr lang="en-US" sz="4800" dirty="0" err="1">
                <a:solidFill>
                  <a:srgbClr val="FF3131"/>
                </a:solidFill>
                <a:latin typeface="Negrita Pro"/>
              </a:rPr>
              <a:t>Шпага</a:t>
            </a:r>
            <a:r>
              <a:rPr lang="en-US" sz="4800" dirty="0">
                <a:solidFill>
                  <a:srgbClr val="FF3131"/>
                </a:solidFill>
                <a:latin typeface="Negrita Pro"/>
              </a:rPr>
              <a:t> 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–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колющее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оружие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с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прямым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длинным</a:t>
            </a:r>
            <a:r>
              <a:rPr lang="en-US" sz="4800" dirty="0">
                <a:solidFill>
                  <a:srgbClr val="58332F"/>
                </a:solidFill>
                <a:latin typeface="Negrita Pro"/>
              </a:rPr>
              <a:t> </a:t>
            </a:r>
            <a:r>
              <a:rPr lang="en-US" sz="4800" dirty="0" err="1">
                <a:solidFill>
                  <a:srgbClr val="58332F"/>
                </a:solidFill>
                <a:latin typeface="Negrita Pro"/>
              </a:rPr>
              <a:t>клинком</a:t>
            </a:r>
            <a:endParaRPr lang="en-US" sz="4800" dirty="0">
              <a:solidFill>
                <a:srgbClr val="58332F"/>
              </a:solidFill>
              <a:latin typeface="Negrita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472456" y="743415"/>
            <a:ext cx="10790369" cy="813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 dirty="0" err="1">
                <a:solidFill>
                  <a:srgbClr val="5E3023"/>
                </a:solidFill>
                <a:latin typeface="Negrita Pro"/>
              </a:rPr>
              <a:t>Вопросы</a:t>
            </a:r>
            <a:r>
              <a:rPr lang="en-US" sz="5447" dirty="0">
                <a:solidFill>
                  <a:srgbClr val="5E3023"/>
                </a:solidFill>
                <a:latin typeface="Negrita Pro"/>
              </a:rPr>
              <a:t> о </a:t>
            </a:r>
            <a:r>
              <a:rPr lang="en-US" sz="5447" dirty="0" err="1">
                <a:solidFill>
                  <a:srgbClr val="5E3023"/>
                </a:solidFill>
                <a:latin typeface="Negrita Pro"/>
              </a:rPr>
              <a:t>прочитанном</a:t>
            </a:r>
            <a:endParaRPr lang="en-US" sz="5447" dirty="0">
              <a:solidFill>
                <a:srgbClr val="5E3023"/>
              </a:solidFill>
              <a:latin typeface="Negrita Pr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7540" y="2424515"/>
            <a:ext cx="17793523" cy="8598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-Кто главный герой рассказа?</a:t>
            </a:r>
          </a:p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 Что делал в лесу композитор? </a:t>
            </a:r>
          </a:p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 Какие приёмы использует автор, чтобы так поэтично, так образно и ярко описать красоту осеннего леса? </a:t>
            </a:r>
          </a:p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 Какой предстала перед нами и перед композитором дочь лесника?</a:t>
            </a:r>
          </a:p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 Как вы думаете, почему Григ захотел сделать Дагни подарок?</a:t>
            </a:r>
          </a:p>
          <a:p>
            <a:pPr>
              <a:lnSpc>
                <a:spcPts val="7086"/>
              </a:lnSpc>
            </a:pPr>
            <a:r>
              <a:rPr lang="en-US" sz="4347">
                <a:solidFill>
                  <a:srgbClr val="5E3023"/>
                </a:solidFill>
                <a:latin typeface="Negrita Pro"/>
              </a:rPr>
              <a:t>- Что было украшением дома Грига? </a:t>
            </a:r>
          </a:p>
          <a:p>
            <a:pPr>
              <a:lnSpc>
                <a:spcPts val="9531"/>
              </a:lnSpc>
            </a:pPr>
            <a:endParaRPr lang="en-US" sz="4347">
              <a:solidFill>
                <a:srgbClr val="5E3023"/>
              </a:solidFill>
              <a:latin typeface="Negrita Pro"/>
            </a:endParaRPr>
          </a:p>
          <a:p>
            <a:pPr>
              <a:lnSpc>
                <a:spcPts val="9531"/>
              </a:lnSpc>
            </a:pPr>
            <a:endParaRPr lang="en-US" sz="4347">
              <a:solidFill>
                <a:srgbClr val="5E3023"/>
              </a:solidFill>
              <a:latin typeface="Negrita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43214" y="82777"/>
            <a:ext cx="11001572" cy="10121446"/>
          </a:xfrm>
          <a:custGeom>
            <a:avLst/>
            <a:gdLst/>
            <a:ahLst/>
            <a:cxnLst/>
            <a:rect l="l" t="t" r="r" b="b"/>
            <a:pathLst>
              <a:path w="11001572" h="10121446">
                <a:moveTo>
                  <a:pt x="0" y="0"/>
                </a:moveTo>
                <a:lnTo>
                  <a:pt x="11001572" y="0"/>
                </a:lnTo>
                <a:lnTo>
                  <a:pt x="11001572" y="10121446"/>
                </a:lnTo>
                <a:lnTo>
                  <a:pt x="0" y="101214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790615" y="1985290"/>
            <a:ext cx="4706771" cy="8275641"/>
          </a:xfrm>
          <a:custGeom>
            <a:avLst/>
            <a:gdLst/>
            <a:ahLst/>
            <a:cxnLst/>
            <a:rect l="l" t="t" r="r" b="b"/>
            <a:pathLst>
              <a:path w="4706771" h="8275641">
                <a:moveTo>
                  <a:pt x="0" y="0"/>
                </a:moveTo>
                <a:lnTo>
                  <a:pt x="4706770" y="0"/>
                </a:lnTo>
                <a:lnTo>
                  <a:pt x="4706770" y="8275641"/>
                </a:lnTo>
                <a:lnTo>
                  <a:pt x="0" y="8275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278246" y="563639"/>
            <a:ext cx="11731509" cy="1298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99"/>
              </a:lnSpc>
              <a:spcBef>
                <a:spcPct val="0"/>
              </a:spcBef>
            </a:pPr>
            <a:r>
              <a:rPr lang="en-US" sz="7999">
                <a:solidFill>
                  <a:srgbClr val="5E3023"/>
                </a:solidFill>
                <a:latin typeface="Negrita Pro"/>
              </a:rPr>
              <a:t>Закрепление изученного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413</Words>
  <Application>Microsoft Office PowerPoint</Application>
  <PresentationFormat>Произвольный</PresentationFormat>
  <Paragraphs>71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Negrita Pro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 4 кл</dc:title>
  <dc:creator>Домашний</dc:creator>
  <cp:lastModifiedBy>Олеся Пивоварова</cp:lastModifiedBy>
  <cp:revision>3</cp:revision>
  <dcterms:created xsi:type="dcterms:W3CDTF">2006-08-16T00:00:00Z</dcterms:created>
  <dcterms:modified xsi:type="dcterms:W3CDTF">2024-01-17T12:57:40Z</dcterms:modified>
  <dc:identifier>DAFkCDMIjFU</dc:identifier>
</cp:coreProperties>
</file>