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D9AB10-BB9F-4DE9-912E-A6036894BEB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0DEFD6-47E8-4B58-8FA5-2E2C7D7071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696744" cy="25202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ДОКУМЕНТАЦИЯ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РОССИЙСОЙ ФЕДЕРАЦИИ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РЕСПУБЛИКИ КРЫМ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/>
          </a:p>
          <a:p>
            <a:pPr algn="r"/>
            <a:r>
              <a:rPr lang="ru-RU" sz="1400" dirty="0" smtClean="0"/>
              <a:t>Подготовила </a:t>
            </a:r>
            <a:r>
              <a:rPr lang="ru-RU" sz="1400" dirty="0"/>
              <a:t>педагог-психолог</a:t>
            </a:r>
          </a:p>
          <a:p>
            <a:pPr algn="r"/>
            <a:r>
              <a:rPr lang="ru-RU" sz="1400" dirty="0"/>
              <a:t> МБДОУ № 86 «Незабудка» </a:t>
            </a:r>
          </a:p>
          <a:p>
            <a:pPr algn="r"/>
            <a:r>
              <a:rPr lang="ru-RU" sz="1400" dirty="0"/>
              <a:t>Мазуркевич С.А.</a:t>
            </a:r>
          </a:p>
          <a:p>
            <a:endParaRPr lang="ru-RU" sz="14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391375" cy="27363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НРАВСТВЕННО-ПАТРИОТИЧЕСКОЕ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ВОСПИТАНИЕ ДОШКОЛЬНИКОВ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УСЛОВИЯХ ФГОС ДО </a:t>
            </a:r>
          </a:p>
        </p:txBody>
      </p:sp>
    </p:spTree>
    <p:extLst>
      <p:ext uri="{BB962C8B-B14F-4D97-AF65-F5344CB8AC3E}">
        <p14:creationId xmlns:p14="http://schemas.microsoft.com/office/powerpoint/2010/main" val="345547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653136"/>
            <a:ext cx="7262192" cy="1944216"/>
          </a:xfrm>
        </p:spPr>
        <p:txBody>
          <a:bodyPr/>
          <a:lstStyle/>
          <a:p>
            <a:r>
              <a:rPr lang="ru-RU" sz="2800" dirty="0">
                <a:effectLst/>
              </a:rPr>
              <a:t>Распоряжение Правительства РФ от 29.05.2015 № 996 «Об утверждении Стратегии развития воспитания в Российской Федерации на период до 2025 года»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280920" cy="3672408"/>
          </a:xfrm>
        </p:spPr>
        <p:txBody>
          <a:bodyPr>
            <a:normAutofit/>
          </a:bodyPr>
          <a:lstStyle/>
          <a:p>
            <a:r>
              <a:rPr lang="ru-RU" b="1" dirty="0"/>
              <a:t>Цель, задачи, приоритеты </a:t>
            </a:r>
            <a:r>
              <a:rPr lang="ru-RU" b="1" dirty="0" smtClean="0"/>
              <a:t>Стратегии:</a:t>
            </a:r>
          </a:p>
          <a:p>
            <a:r>
              <a:rPr lang="ru-RU" dirty="0"/>
              <a:t>Приоритетной задачей </a:t>
            </a:r>
            <a:r>
              <a:rPr lang="ru-RU" dirty="0" smtClean="0"/>
              <a:t>РФ </a:t>
            </a:r>
            <a:r>
              <a:rPr lang="ru-RU" dirty="0"/>
              <a:t>в сфере воспитания детей является развитие высоконравственной личности, разделяющей российские традиционные духовные </a:t>
            </a:r>
            <a:r>
              <a:rPr lang="ru-RU" dirty="0" smtClean="0"/>
              <a:t>ценности.</a:t>
            </a:r>
          </a:p>
          <a:p>
            <a:r>
              <a:rPr lang="ru-RU" b="1" dirty="0"/>
              <a:t>Приоритетами государственной политики в области воспитания являются:</a:t>
            </a:r>
          </a:p>
          <a:p>
            <a:r>
              <a:rPr lang="ru-RU" dirty="0"/>
              <a:t>формирование у детей высокого уровня духовно-нравственного развития, чувства причастности к историко-культурной общности российского народа и судьбе </a:t>
            </a:r>
            <a:r>
              <a:rPr lang="ru-RU" dirty="0" smtClean="0"/>
              <a:t>России.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2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085184"/>
            <a:ext cx="6512511" cy="1143000"/>
          </a:xfrm>
        </p:spPr>
        <p:txBody>
          <a:bodyPr/>
          <a:lstStyle/>
          <a:p>
            <a:r>
              <a:rPr lang="ru-RU" sz="2800" dirty="0" smtClean="0"/>
              <a:t>Стратегия развития воспитания в РФ на период до 2025 года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280920" cy="4536504"/>
          </a:xfrm>
        </p:spPr>
        <p:txBody>
          <a:bodyPr>
            <a:normAutofit fontScale="25000" lnSpcReduction="20000"/>
          </a:bodyPr>
          <a:lstStyle/>
          <a:p>
            <a:pPr marL="45720" indent="0" algn="ctr" fontAlgn="base">
              <a:buNone/>
            </a:pPr>
            <a:r>
              <a:rPr lang="ru-RU" sz="8000" b="1" i="1" dirty="0" smtClean="0"/>
              <a:t>ОСНОВНЫЕ НАПРАВЛЕНИЯ РАЗВИТИЯ ВОСПИТАНИЯ</a:t>
            </a:r>
            <a:endParaRPr lang="ru-RU" sz="8000" b="1" dirty="0" smtClean="0"/>
          </a:p>
          <a:p>
            <a:pPr fontAlgn="base"/>
            <a:r>
              <a:rPr lang="ru-RU" sz="6400" i="1" dirty="0" smtClean="0"/>
              <a:t>Развитие </a:t>
            </a:r>
            <a:r>
              <a:rPr lang="ru-RU" sz="6400" i="1" dirty="0"/>
              <a:t>социальных институтов </a:t>
            </a:r>
            <a:r>
              <a:rPr lang="ru-RU" sz="6400" i="1" dirty="0" smtClean="0"/>
              <a:t>воспитания:</a:t>
            </a:r>
            <a:endParaRPr lang="ru-RU" sz="6400" dirty="0"/>
          </a:p>
          <a:p>
            <a:pPr fontAlgn="base"/>
            <a:r>
              <a:rPr lang="ru-RU" sz="6400" i="1" dirty="0" smtClean="0"/>
              <a:t>Поддержка </a:t>
            </a:r>
            <a:r>
              <a:rPr lang="ru-RU" sz="6400" i="1" dirty="0"/>
              <a:t>семейного </a:t>
            </a:r>
            <a:r>
              <a:rPr lang="ru-RU" sz="6400" i="1" dirty="0" smtClean="0"/>
              <a:t>воспитания:</a:t>
            </a:r>
            <a:r>
              <a:rPr lang="ru-RU" sz="6400" dirty="0"/>
              <a:t> </a:t>
            </a:r>
            <a:r>
              <a:rPr lang="ru-RU" sz="6400" dirty="0" smtClean="0"/>
              <a:t>содействие </a:t>
            </a:r>
            <a:r>
              <a:rPr lang="ru-RU" sz="6400" dirty="0"/>
              <a:t>развитию культуры семейного воспитания детей на основе традиционных семейных духовно-нравственных ценностей;</a:t>
            </a:r>
          </a:p>
          <a:p>
            <a:pPr fontAlgn="base"/>
            <a:r>
              <a:rPr lang="ru-RU" sz="6400" i="1" dirty="0"/>
              <a:t>Развитие воспитания в системе образования </a:t>
            </a:r>
            <a:r>
              <a:rPr lang="ru-RU" sz="6400" i="1" dirty="0" smtClean="0"/>
              <a:t>предполагает: </a:t>
            </a:r>
            <a:r>
              <a:rPr lang="ru-RU" sz="6400" dirty="0" smtClean="0"/>
              <a:t>содействие </a:t>
            </a:r>
            <a:r>
              <a:rPr lang="ru-RU" sz="6400" dirty="0"/>
              <a:t>разработке и реализации программ воспитания обучающихся в организациях, осуществляющих образовательную деятельность, которые направлены на повышение уважения детей друг к другу, к семье и родителям, учителю, старшим поколениям, а также на подготовку личности к семейной и общественной жизни, трудовой деятельности;</a:t>
            </a:r>
          </a:p>
          <a:p>
            <a:pPr fontAlgn="base"/>
            <a:r>
              <a:rPr lang="ru-RU" sz="6400" i="1" dirty="0"/>
              <a:t>Расширение воспитательных возможностей информационных ресурсов </a:t>
            </a:r>
            <a:r>
              <a:rPr lang="ru-RU" sz="6400" i="1" dirty="0" smtClean="0"/>
              <a:t>предусматривает:</a:t>
            </a:r>
            <a:r>
              <a:rPr lang="ru-RU" sz="6400" dirty="0"/>
              <a:t> </a:t>
            </a:r>
            <a:r>
              <a:rPr lang="ru-RU" sz="6400" dirty="0" smtClean="0"/>
              <a:t>содействие </a:t>
            </a:r>
            <a:r>
              <a:rPr lang="ru-RU" sz="6400" dirty="0"/>
              <a:t>популяризации в информационном пространстве традиционных российских культурных, в том числе эстетических, нравственных и семейных ценностей и норм поведения;</a:t>
            </a:r>
          </a:p>
          <a:p>
            <a:pPr fontAlgn="base"/>
            <a:r>
              <a:rPr lang="ru-RU" sz="6400" i="1" dirty="0"/>
              <a:t>Поддержка общественных объединений в сфере воспитания </a:t>
            </a:r>
            <a:r>
              <a:rPr lang="ru-RU" sz="6400" i="1" dirty="0" smtClean="0"/>
              <a:t>предполагает:</a:t>
            </a:r>
            <a:r>
              <a:rPr lang="ru-RU" sz="6400" dirty="0"/>
              <a:t> </a:t>
            </a:r>
            <a:r>
              <a:rPr lang="ru-RU" sz="6400" dirty="0" smtClean="0"/>
              <a:t>привлечение </a:t>
            </a:r>
            <a:r>
              <a:rPr lang="ru-RU" sz="6400" dirty="0"/>
              <a:t>детей к участию в социально значимых познавательных, творческих, культурных, краеведческих, спортивных и благотворительных проектах, в волонтерском движении;</a:t>
            </a:r>
          </a:p>
          <a:p>
            <a:pPr fontAlgn="base"/>
            <a:r>
              <a:rPr lang="ru-RU" sz="6400" i="1" dirty="0" smtClean="0"/>
              <a:t> </a:t>
            </a:r>
            <a:r>
              <a:rPr lang="ru-RU" sz="6400" i="1" dirty="0"/>
              <a:t>Обновление воспитательного процесса с учетом современных достижений науки и на основе отечественных традиций</a:t>
            </a:r>
            <a:endParaRPr lang="ru-RU" sz="6400" dirty="0"/>
          </a:p>
          <a:p>
            <a:pPr marL="45720" indent="0">
              <a:buNone/>
            </a:pP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7114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Стратегия развития воспитания в РФ на период до 2025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352928" cy="3801576"/>
          </a:xfrm>
        </p:spPr>
        <p:txBody>
          <a:bodyPr>
            <a:normAutofit fontScale="92500" lnSpcReduction="10000"/>
          </a:bodyPr>
          <a:lstStyle/>
          <a:p>
            <a:pPr marL="45720" indent="0" algn="ctr" fontAlgn="base">
              <a:buNone/>
            </a:pPr>
            <a:r>
              <a:rPr lang="ru-RU" sz="2400" b="1" i="1" dirty="0"/>
              <a:t>ОСНОВНЫЕ НАПРАВЛЕНИЯ РАЗВИТИЯ </a:t>
            </a:r>
            <a:r>
              <a:rPr lang="ru-RU" sz="2400" b="1" i="1" dirty="0" smtClean="0"/>
              <a:t>ВОСПИТАНИЯ</a:t>
            </a:r>
            <a:endParaRPr lang="ru-RU" i="1" dirty="0" smtClean="0"/>
          </a:p>
          <a:p>
            <a:pPr marL="45720" indent="0" algn="ctr" fontAlgn="base">
              <a:buNone/>
            </a:pPr>
            <a:r>
              <a:rPr lang="ru-RU" b="1" i="1" dirty="0" smtClean="0"/>
              <a:t>Гражданское </a:t>
            </a:r>
            <a:r>
              <a:rPr lang="ru-RU" b="1" i="1" dirty="0"/>
              <a:t>воспитание включает:</a:t>
            </a:r>
            <a:endParaRPr lang="ru-RU" b="1" dirty="0"/>
          </a:p>
          <a:p>
            <a:pPr fontAlgn="base"/>
            <a:r>
              <a:rPr lang="ru-RU" dirty="0"/>
              <a:t>создание условий для воспитания у детей активной гражданской позиции, гражданской ответственности, основанной на традиционных культурных, духовных и нравственных ценностях российского общества;</a:t>
            </a:r>
          </a:p>
          <a:p>
            <a:pPr fontAlgn="base"/>
            <a:r>
              <a:rPr lang="ru-RU" dirty="0"/>
              <a:t>развитие культуры межнационального общения;</a:t>
            </a:r>
          </a:p>
          <a:p>
            <a:pPr fontAlgn="base"/>
            <a:r>
              <a:rPr lang="ru-RU" dirty="0"/>
              <a:t>формирование приверженности идеям интернационализма, дружбы, равенства, взаимопомощи народов;</a:t>
            </a:r>
          </a:p>
          <a:p>
            <a:pPr fontAlgn="base"/>
            <a:r>
              <a:rPr lang="ru-RU" dirty="0"/>
              <a:t>воспитание уважительного отношения к национальному достоинству людей, их чувствам, религиозным убеждениям;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58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373216"/>
            <a:ext cx="6512511" cy="1143000"/>
          </a:xfrm>
        </p:spPr>
        <p:txBody>
          <a:bodyPr/>
          <a:lstStyle/>
          <a:p>
            <a:r>
              <a:rPr lang="ru-RU" sz="2800" dirty="0"/>
              <a:t>Стратегия развития воспитания в РФ на период до 2025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352928" cy="456968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600" b="1" i="1" dirty="0"/>
              <a:t>ОСНОВНЫЕ НАПРАВЛЕНИЯ РАЗВИТИЯ </a:t>
            </a:r>
            <a:r>
              <a:rPr lang="ru-RU" sz="1600" b="1" i="1" dirty="0" smtClean="0"/>
              <a:t>ВОСПИТАНИЯ</a:t>
            </a:r>
          </a:p>
          <a:p>
            <a:pPr marL="45720" indent="0" algn="ctr" fontAlgn="base">
              <a:buNone/>
            </a:pPr>
            <a:r>
              <a:rPr lang="ru-RU" sz="1600" b="1" i="1" dirty="0"/>
              <a:t>Патриотическое воспитание и формирование российской идентичности предусматривает:</a:t>
            </a:r>
            <a:endParaRPr lang="ru-RU" sz="1600" b="1" dirty="0"/>
          </a:p>
          <a:p>
            <a:pPr fontAlgn="base"/>
            <a:r>
              <a:rPr lang="ru-RU" sz="1400" dirty="0"/>
              <a:t>создание системы комплексного методического сопровождения деятельности педагогов и других работников, участвующих в воспитании подрастающего поколения, по формированию российской гражданской идентичности;</a:t>
            </a:r>
          </a:p>
          <a:p>
            <a:pPr fontAlgn="base"/>
            <a:r>
              <a:rPr lang="ru-RU" sz="1400" dirty="0"/>
              <a:t>формирование у детей патриотизма, чувства гордости за свою Родину, готовности к защите интересов Отечества, ответственности за будущее России на основе развития </a:t>
            </a:r>
            <a:r>
              <a:rPr lang="ru-RU" sz="1400" dirty="0" smtClean="0"/>
              <a:t>программ  </a:t>
            </a:r>
            <a:r>
              <a:rPr lang="ru-RU" sz="1400" dirty="0"/>
              <a:t>патриотического воспитания детей, в том числе военно-патриотического воспитания;</a:t>
            </a:r>
          </a:p>
          <a:p>
            <a:pPr fontAlgn="base"/>
            <a:r>
              <a:rPr lang="ru-RU" sz="1400" dirty="0"/>
              <a:t>развитие у подрастающего поколения уважения к таким символам государства, как герб, флаг, гимн Российской Федерации, к историческим символам и памятникам Отечества;</a:t>
            </a:r>
          </a:p>
          <a:p>
            <a:pPr marL="45720" indent="0" algn="ctr" fontAlgn="base">
              <a:buNone/>
            </a:pPr>
            <a:r>
              <a:rPr lang="ru-RU" sz="1400" b="1" i="1" dirty="0"/>
              <a:t>Духовное и нравственное воспитание детей на основе российских традиционных ценностей осуществляется за счет:</a:t>
            </a:r>
            <a:endParaRPr lang="ru-RU" sz="1400" b="1" dirty="0"/>
          </a:p>
          <a:p>
            <a:pPr fontAlgn="base"/>
            <a:r>
              <a:rPr lang="ru-RU" sz="1400" dirty="0"/>
              <a:t>развития у детей нравственных чувств (чести, долга, справедливости, милосердия и дружелюбия);</a:t>
            </a:r>
          </a:p>
          <a:p>
            <a:pPr fontAlgn="base"/>
            <a:r>
              <a:rPr lang="ru-RU" sz="1400" dirty="0"/>
              <a:t>формирования выраженной в поведении нравственной позиции, способности </a:t>
            </a:r>
            <a:r>
              <a:rPr lang="ru-RU" sz="1400" dirty="0" smtClean="0"/>
              <a:t>в </a:t>
            </a:r>
            <a:r>
              <a:rPr lang="ru-RU" sz="1400" dirty="0"/>
              <a:t>том числе </a:t>
            </a:r>
            <a:r>
              <a:rPr lang="ru-RU" sz="1400" dirty="0" smtClean="0"/>
              <a:t>к </a:t>
            </a:r>
            <a:r>
              <a:rPr lang="ru-RU" sz="1400" dirty="0"/>
              <a:t>сознательному выбору добра;</a:t>
            </a:r>
          </a:p>
          <a:p>
            <a:pPr fontAlgn="base"/>
            <a:r>
              <a:rPr lang="ru-RU" sz="1400" dirty="0"/>
              <a:t>развития сопереживания и формирования позитивного отношения к людям, в том числе к лицам с ограниченными возможностями здоровья и инвалидам.</a:t>
            </a:r>
          </a:p>
          <a:p>
            <a:pPr marL="45720" indent="0" algn="ctr">
              <a:buNone/>
            </a:pPr>
            <a:endParaRPr lang="ru-RU" sz="1600" i="1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584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5229200"/>
            <a:ext cx="5432391" cy="1143000"/>
          </a:xfrm>
        </p:spPr>
        <p:txBody>
          <a:bodyPr/>
          <a:lstStyle/>
          <a:p>
            <a:pPr algn="ctr"/>
            <a:r>
              <a:rPr lang="ru-RU" sz="2800" dirty="0" smtClean="0"/>
              <a:t>Нормативно-правовые акты Республики Крым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7992888" cy="4497680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6400" b="1" dirty="0"/>
              <a:t>Указ главы Республики Крым «Об утверждении Концепции патриотического и духовно-нравственного воспитания населения в Республике Крым» </a:t>
            </a:r>
            <a:endParaRPr lang="ru-RU" sz="6400" b="1" dirty="0" smtClean="0"/>
          </a:p>
          <a:p>
            <a:pPr marL="45720" indent="0" algn="ctr">
              <a:buNone/>
            </a:pPr>
            <a:r>
              <a:rPr lang="ru-RU" sz="6400" b="1" dirty="0" smtClean="0"/>
              <a:t>от </a:t>
            </a:r>
            <a:r>
              <a:rPr lang="ru-RU" sz="6400" b="1" dirty="0"/>
              <a:t>18.12.2018 № </a:t>
            </a:r>
            <a:r>
              <a:rPr lang="ru-RU" sz="6400" b="1" dirty="0" smtClean="0"/>
              <a:t>522-У</a:t>
            </a:r>
            <a:endParaRPr lang="ru-RU" sz="6400" dirty="0"/>
          </a:p>
          <a:p>
            <a:pPr marL="45720" indent="0" algn="just">
              <a:buNone/>
            </a:pPr>
            <a:r>
              <a:rPr lang="ru-RU" sz="6400" dirty="0" smtClean="0"/>
              <a:t>Цель </a:t>
            </a:r>
            <a:r>
              <a:rPr lang="ru-RU" sz="6400" dirty="0"/>
              <a:t>Концепции – формирование в Республике Крым единого духовного пространства, базирующегося на принципах патриотизма и гражданственности, высокой культуры личности, сохранения и преумножения культурно-исторического достояния всех национальностей, проживающих в Российской Федерации, гармоничного межкультурного взаимодействия, традиционных морально-этических ценностей, соблюдения прав и свобод человека, уважения человеческого достоинства.</a:t>
            </a:r>
          </a:p>
          <a:p>
            <a:pPr marL="45720" indent="0">
              <a:buNone/>
            </a:pPr>
            <a:r>
              <a:rPr lang="ru-RU" sz="6400" dirty="0"/>
              <a:t>Целями патриотического воспитания в Республике Крым являются формирование патриотических чувств и сознания граждан Российской Федерации, проживающих в Республике Крым, развитие у них высокой социальной активности, гражданской ответственности, способности проявить себя в деле укрепления государства, обеспечении его жизненно важных интересов и устойчивого развития.</a:t>
            </a:r>
          </a:p>
          <a:p>
            <a:r>
              <a:rPr lang="ru-RU" sz="6400" dirty="0"/>
              <a:t>Патриотическое воспитание осуществляется посредством реализации комплексных мероприятий по взаимодополняющим друг друга направлениям: </a:t>
            </a:r>
          </a:p>
          <a:p>
            <a:r>
              <a:rPr lang="ru-RU" sz="6400" dirty="0"/>
              <a:t>Духовно-нравственное</a:t>
            </a:r>
          </a:p>
          <a:p>
            <a:r>
              <a:rPr lang="ru-RU" sz="6400" dirty="0"/>
              <a:t>Историко-краеведческое</a:t>
            </a:r>
          </a:p>
          <a:p>
            <a:r>
              <a:rPr lang="ru-RU" sz="6400" dirty="0"/>
              <a:t>Гражданско-правовое</a:t>
            </a:r>
          </a:p>
          <a:p>
            <a:r>
              <a:rPr lang="ru-RU" sz="6400" dirty="0"/>
              <a:t>Социально-патриотическое</a:t>
            </a:r>
          </a:p>
          <a:p>
            <a:r>
              <a:rPr lang="ru-RU" sz="6400" dirty="0"/>
              <a:t>Спортивно-патриотическое</a:t>
            </a:r>
          </a:p>
          <a:p>
            <a:r>
              <a:rPr lang="ru-RU" sz="6400" dirty="0"/>
              <a:t>Культурно-патриотическое</a:t>
            </a:r>
          </a:p>
          <a:p>
            <a:r>
              <a:rPr lang="ru-RU" sz="6400" dirty="0"/>
              <a:t>Военно-патриотическое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59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229200"/>
            <a:ext cx="6512511" cy="1143000"/>
          </a:xfrm>
        </p:spPr>
        <p:txBody>
          <a:bodyPr/>
          <a:lstStyle/>
          <a:p>
            <a:r>
              <a:rPr lang="ru-RU" sz="2800" dirty="0" smtClean="0"/>
              <a:t>Нормативно-правовые акты Республики </a:t>
            </a:r>
            <a:r>
              <a:rPr lang="ru-RU" sz="2800" dirty="0"/>
              <a:t>К</a:t>
            </a:r>
            <a:r>
              <a:rPr lang="ru-RU" sz="2800" dirty="0" smtClean="0"/>
              <a:t>рым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8352928" cy="4752528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b="1" dirty="0"/>
              <a:t>Закон Республики Крым «О патриотическом и духовно-нравственном воспитании в Республике Крым»</a:t>
            </a:r>
            <a:endParaRPr lang="ru-RU" dirty="0"/>
          </a:p>
          <a:p>
            <a:r>
              <a:rPr lang="ru-RU" dirty="0"/>
              <a:t>Основными  целями патриотического  и  духовно-нравственного воспитания  в  Республике  Крым  являются формирование  российской  идентичности,  патриотических  чувств  у  граждан  Российской  Федерации,  проживающих </a:t>
            </a:r>
          </a:p>
          <a:p>
            <a:r>
              <a:rPr lang="ru-RU" dirty="0"/>
              <a:t>в  Республике  Крым,  развитие  у  них  высокой  социальной  активности,  гражданской  ответственности  и  дисциплинированности,  нравственности и духовности; содействие становлению граждан, способных  участвовать  в  созидательном  процессе  в  интересах  Отечества  и общества, в целях укрепления государства, обеспечения его безопасности и устойчивого  развития.</a:t>
            </a:r>
          </a:p>
          <a:p>
            <a:pPr marL="45720" indent="0" algn="ctr">
              <a:buNone/>
            </a:pPr>
            <a:r>
              <a:rPr lang="ru-RU" b="1" dirty="0"/>
              <a:t>Закон Республики Крым от 29 декабря 2014 года № 55-ЗРК/2014 </a:t>
            </a:r>
            <a:endParaRPr lang="ru-RU" b="1" dirty="0" smtClean="0"/>
          </a:p>
          <a:p>
            <a:pPr marL="45720" indent="0" algn="ctr">
              <a:buNone/>
            </a:pPr>
            <a:r>
              <a:rPr lang="ru-RU" b="1" dirty="0" smtClean="0"/>
              <a:t>"</a:t>
            </a:r>
            <a:r>
              <a:rPr lang="ru-RU" b="1" dirty="0"/>
              <a:t>О праздниках и памятных датах в Республике Крым"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77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301208"/>
            <a:ext cx="6512511" cy="1143000"/>
          </a:xfrm>
        </p:spPr>
        <p:txBody>
          <a:bodyPr/>
          <a:lstStyle/>
          <a:p>
            <a:r>
              <a:rPr lang="ru-RU" sz="2800" dirty="0" smtClean="0"/>
              <a:t>Нормативно-правовые акты Республики Крым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4569688"/>
          </a:xfrm>
        </p:spPr>
        <p:txBody>
          <a:bodyPr>
            <a:normAutofit fontScale="62500" lnSpcReduction="20000"/>
          </a:bodyPr>
          <a:lstStyle/>
          <a:p>
            <a:pPr marL="45720" indent="0" algn="ctr">
              <a:buNone/>
            </a:pPr>
            <a:r>
              <a:rPr lang="ru-RU" sz="2600" b="1" dirty="0"/>
              <a:t>Государственная программа Республики </a:t>
            </a:r>
            <a:r>
              <a:rPr lang="ru-RU" sz="2600" b="1" dirty="0" smtClean="0"/>
              <a:t>Крым</a:t>
            </a:r>
          </a:p>
          <a:p>
            <a:pPr marL="45720" indent="0" algn="ctr">
              <a:buNone/>
            </a:pPr>
            <a:r>
              <a:rPr lang="ru-RU" sz="2600" b="1" dirty="0" smtClean="0"/>
              <a:t> </a:t>
            </a:r>
            <a:r>
              <a:rPr lang="ru-RU" sz="2600" b="1" dirty="0"/>
              <a:t>"Реализация государственной молодежной политики в Республике Крым" </a:t>
            </a:r>
            <a:endParaRPr lang="ru-RU" sz="2600" b="1" dirty="0" smtClean="0"/>
          </a:p>
          <a:p>
            <a:pPr marL="45720" indent="0" algn="ctr">
              <a:buNone/>
            </a:pPr>
            <a:r>
              <a:rPr lang="ru-RU" sz="2600" dirty="0" smtClean="0"/>
              <a:t>(</a:t>
            </a:r>
            <a:r>
              <a:rPr lang="ru-RU" sz="2600" dirty="0"/>
              <a:t>в ред. Постановлений Совета </a:t>
            </a:r>
            <a:r>
              <a:rPr lang="ru-RU" sz="2600" dirty="0" smtClean="0"/>
              <a:t>министров Республики </a:t>
            </a:r>
            <a:r>
              <a:rPr lang="ru-RU" sz="2600" dirty="0"/>
              <a:t>Крым от 11.01.2022 </a:t>
            </a:r>
            <a:endParaRPr lang="ru-RU" sz="2600" dirty="0" smtClean="0"/>
          </a:p>
          <a:p>
            <a:pPr marL="45720" indent="0" algn="ctr">
              <a:buNone/>
            </a:pPr>
            <a:r>
              <a:rPr lang="ru-RU" sz="2600" dirty="0" smtClean="0"/>
              <a:t>N </a:t>
            </a:r>
            <a:r>
              <a:rPr lang="ru-RU" sz="2600" dirty="0"/>
              <a:t>3, от 28.02.2022 N 89)</a:t>
            </a:r>
          </a:p>
          <a:p>
            <a:pPr marL="45720" indent="0">
              <a:buNone/>
            </a:pPr>
            <a:r>
              <a:rPr lang="ru-RU" sz="2600" dirty="0"/>
              <a:t>Программа реализуется с 1 января 2020 года по 31 декабря 2024 года</a:t>
            </a:r>
          </a:p>
          <a:p>
            <a:pPr marL="45720" indent="0">
              <a:buNone/>
            </a:pPr>
            <a:r>
              <a:rPr lang="ru-RU" sz="2600" i="1" dirty="0"/>
              <a:t>Одной из задач Программы</a:t>
            </a:r>
            <a:r>
              <a:rPr lang="ru-RU" sz="2600" dirty="0"/>
              <a:t> является: </a:t>
            </a:r>
            <a:r>
              <a:rPr lang="ru-RU" sz="2600" dirty="0" smtClean="0"/>
              <a:t>развитие </a:t>
            </a:r>
            <a:r>
              <a:rPr lang="ru-RU" sz="2600" dirty="0"/>
              <a:t>и совершенствование системы патриотического воспитания молодежи, формирование нетерпимости к экстремистской деятельности и террористической идеологии.</a:t>
            </a:r>
          </a:p>
          <a:p>
            <a:pPr marL="45720" indent="0" fontAlgn="base">
              <a:buNone/>
            </a:pPr>
            <a:r>
              <a:rPr lang="ru-RU" sz="2600" i="1" dirty="0"/>
              <a:t>Ожидаемые результаты реализации</a:t>
            </a:r>
            <a:r>
              <a:rPr lang="ru-RU" sz="2600" dirty="0"/>
              <a:t> Программы: </a:t>
            </a:r>
          </a:p>
          <a:p>
            <a:pPr fontAlgn="base"/>
            <a:r>
              <a:rPr lang="ru-RU" sz="2600" dirty="0"/>
              <a:t> - увеличение количества детей и молодежи, вовлеченных в мероприятия </a:t>
            </a:r>
            <a:r>
              <a:rPr lang="ru-RU" sz="2600" dirty="0" err="1"/>
              <a:t>антиэкстремистской</a:t>
            </a:r>
            <a:r>
              <a:rPr lang="ru-RU" sz="2600" dirty="0"/>
              <a:t> и антитеррористической направленности, до 20000 человек к 2024 году;</a:t>
            </a:r>
          </a:p>
          <a:p>
            <a:pPr fontAlgn="base"/>
            <a:r>
              <a:rPr lang="ru-RU" sz="2600" dirty="0"/>
              <a:t>-увеличение доли обучающихся в образовательных организациях Республики Крым, вовлеченных в деятельность Всероссийского детско-юношеского военно-патриотического общественного движения "</a:t>
            </a:r>
            <a:r>
              <a:rPr lang="ru-RU" sz="2600" dirty="0" err="1"/>
              <a:t>Юнармия</a:t>
            </a:r>
            <a:r>
              <a:rPr lang="ru-RU" sz="2600" dirty="0"/>
              <a:t>", до 10% к 2024 году;</a:t>
            </a:r>
          </a:p>
          <a:p>
            <a:pPr fontAlgn="base"/>
            <a:r>
              <a:rPr lang="ru-RU" sz="2600" dirty="0"/>
              <a:t>-увеличение доли образовательных организаций Республики Крым, вовлеченных в реализацию мероприятий </a:t>
            </a:r>
            <a:r>
              <a:rPr lang="ru-RU" sz="2600" dirty="0" err="1"/>
              <a:t>антиэкстремистской</a:t>
            </a:r>
            <a:r>
              <a:rPr lang="ru-RU" sz="2600" dirty="0"/>
              <a:t> и антитеррористической направленности, до 95% к 2024 году;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8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157192"/>
            <a:ext cx="6512511" cy="1143000"/>
          </a:xfrm>
        </p:spPr>
        <p:txBody>
          <a:bodyPr/>
          <a:lstStyle/>
          <a:p>
            <a:r>
              <a:rPr lang="ru-RU" sz="2800" dirty="0" smtClean="0"/>
              <a:t>Нормативно-правовые  акты Республики Крым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848872" cy="413764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2600" b="1" dirty="0"/>
              <a:t>Распоряжение Совета министров Республики Крым </a:t>
            </a:r>
            <a:endParaRPr lang="ru-RU" sz="2600" b="1" dirty="0" smtClean="0"/>
          </a:p>
          <a:p>
            <a:pPr marL="45720" indent="0" algn="ctr">
              <a:buNone/>
            </a:pPr>
            <a:r>
              <a:rPr lang="ru-RU" sz="2600" b="1" dirty="0" smtClean="0"/>
              <a:t>от </a:t>
            </a:r>
            <a:r>
              <a:rPr lang="ru-RU" sz="2600" b="1" dirty="0"/>
              <a:t>13.01.2022 г № </a:t>
            </a:r>
            <a:r>
              <a:rPr lang="ru-RU" sz="2600" b="1" dirty="0" smtClean="0"/>
              <a:t>17-р</a:t>
            </a:r>
          </a:p>
          <a:p>
            <a:pPr marL="45720" indent="0" algn="ctr">
              <a:buNone/>
            </a:pPr>
            <a:r>
              <a:rPr lang="ru-RU" sz="2600" b="1" dirty="0" smtClean="0"/>
              <a:t> </a:t>
            </a:r>
            <a:r>
              <a:rPr lang="ru-RU" sz="2600" b="1" dirty="0"/>
              <a:t>«О подготовке и проведении в Республике Крым мероприятий посвященных Дню защитника Отечества»</a:t>
            </a:r>
            <a:endParaRPr lang="ru-RU" sz="2600" dirty="0"/>
          </a:p>
          <a:p>
            <a:r>
              <a:rPr lang="ru-RU" dirty="0"/>
              <a:t>Проведение в образовательных организациях РК «Уроков памяти», посвященных Дню защитника Отечества, с участием ветеранов Великой Отечественной войны 1941-1945 годов, военнослужащих Вооруженных Сил Российской Федерации;</a:t>
            </a:r>
          </a:p>
          <a:p>
            <a:r>
              <a:rPr lang="ru-RU" dirty="0"/>
              <a:t>Организация и проведение в общеобразовательных организациях Республики Крым праздничных концертов, творческих конкурсов, спортивных соревнований, посвященных Дню защитника Отечества.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89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373216"/>
            <a:ext cx="6512511" cy="1143000"/>
          </a:xfrm>
        </p:spPr>
        <p:txBody>
          <a:bodyPr/>
          <a:lstStyle/>
          <a:p>
            <a:r>
              <a:rPr lang="ru-RU" sz="2800" dirty="0" smtClean="0"/>
              <a:t>Нормативно-правовые акты Республики Крым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7776864" cy="4968552"/>
          </a:xfrm>
        </p:spPr>
        <p:txBody>
          <a:bodyPr>
            <a:normAutofit fontScale="70000" lnSpcReduction="20000"/>
          </a:bodyPr>
          <a:lstStyle/>
          <a:p>
            <a:pPr marL="45720" indent="0" algn="ctr" fontAlgn="base">
              <a:buNone/>
            </a:pPr>
            <a:r>
              <a:rPr lang="ru-RU" sz="2600" b="1" dirty="0" smtClean="0"/>
              <a:t>Распоряжение </a:t>
            </a:r>
            <a:r>
              <a:rPr lang="ru-RU" sz="2600" b="1" dirty="0"/>
              <a:t>администрации г. </a:t>
            </a:r>
            <a:r>
              <a:rPr lang="ru-RU" sz="2600" b="1" dirty="0" smtClean="0"/>
              <a:t>Симферополя</a:t>
            </a:r>
          </a:p>
          <a:p>
            <a:pPr marL="45720" indent="0" algn="ctr" fontAlgn="base">
              <a:buNone/>
            </a:pPr>
            <a:r>
              <a:rPr lang="ru-RU" sz="2600" b="1" dirty="0" smtClean="0"/>
              <a:t> </a:t>
            </a:r>
            <a:r>
              <a:rPr lang="ru-RU" sz="2600" b="1" dirty="0"/>
              <a:t>от 11 декабря 2020 года N </a:t>
            </a:r>
            <a:r>
              <a:rPr lang="ru-RU" sz="2600" b="1" dirty="0" smtClean="0"/>
              <a:t>689-р</a:t>
            </a:r>
          </a:p>
          <a:p>
            <a:pPr marL="45720" indent="0" algn="ctr" fontAlgn="base">
              <a:buNone/>
            </a:pPr>
            <a:r>
              <a:rPr lang="ru-RU" sz="2600" b="1" dirty="0" smtClean="0"/>
              <a:t> </a:t>
            </a:r>
            <a:r>
              <a:rPr lang="ru-RU" sz="2600" b="1" dirty="0"/>
              <a:t>«Об утверждении плана мероприятий по вопросам реализации Стратегии противодействия экстремизму в Российской Федерации до 2025 года на территории муниципального образования городской округ Симферополь Республики </a:t>
            </a:r>
            <a:r>
              <a:rPr lang="ru-RU" sz="2600" b="1" dirty="0" smtClean="0"/>
              <a:t>Крым</a:t>
            </a:r>
          </a:p>
          <a:p>
            <a:pPr marL="45720" indent="0" algn="ctr"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(с изменениями на 6 октября 2021 года) (в ред. Распоряжения Администрации г. Симферополя от 06.10.2021 N 519-р)</a:t>
            </a:r>
            <a:endParaRPr lang="ru-RU" b="1" dirty="0">
              <a:solidFill>
                <a:schemeClr val="tx1"/>
              </a:solidFill>
            </a:endParaRPr>
          </a:p>
          <a:p>
            <a:pPr fontAlgn="base"/>
            <a:r>
              <a:rPr lang="ru-RU" dirty="0">
                <a:solidFill>
                  <a:schemeClr val="tx1"/>
                </a:solidFill>
              </a:rPr>
              <a:t>В рамках этого Распоряжения предполагаются мероприятия : </a:t>
            </a:r>
            <a:endParaRPr lang="ru-RU" b="1" dirty="0">
              <a:solidFill>
                <a:schemeClr val="tx1"/>
              </a:solidFill>
            </a:endParaRPr>
          </a:p>
          <a:p>
            <a:pPr fontAlgn="base"/>
            <a:r>
              <a:rPr lang="ru-RU" dirty="0">
                <a:solidFill>
                  <a:schemeClr val="tx1"/>
                </a:solidFill>
              </a:rPr>
              <a:t>-Проведение информационно-пропагандистской работы, направленной на формирование у граждан толерантного поведения, способствующего противодействию экстремизму в обществе</a:t>
            </a:r>
            <a:endParaRPr lang="ru-RU" b="1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b="1" i="1" dirty="0">
                <a:solidFill>
                  <a:schemeClr val="tx1"/>
                </a:solidFill>
              </a:rPr>
              <a:t>Реализация профилактических мер по недопущению распространения экстремизма в молодежной среде, посредством проведения</a:t>
            </a:r>
            <a:r>
              <a:rPr lang="ru-RU" dirty="0">
                <a:solidFill>
                  <a:schemeClr val="tx1"/>
                </a:solidFill>
              </a:rPr>
              <a:t> лекториев, конференций, брифингов, </a:t>
            </a:r>
            <a:r>
              <a:rPr lang="ru-RU" b="1" i="1" dirty="0">
                <a:solidFill>
                  <a:schemeClr val="tx1"/>
                </a:solidFill>
              </a:rPr>
              <a:t>творческих конкурсов, вовлечения учащихся в созидательные организационные формы воспитательной работы, направленные на профилактику экстремизма, с целью формирования установок толерантного сознания, поведения и веротерпимости</a:t>
            </a:r>
            <a:r>
              <a:rPr lang="ru-RU" dirty="0">
                <a:solidFill>
                  <a:schemeClr val="tx1"/>
                </a:solidFill>
              </a:rPr>
              <a:t> с привлечением представителей правоохранительных и надзорных органов, авторитетных деятелей религиозных объединений, представителей научной интеллигенции, СМИ, институтов гражданского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4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334" y="5712652"/>
            <a:ext cx="4602945" cy="740684"/>
          </a:xfrm>
        </p:spPr>
        <p:txBody>
          <a:bodyPr/>
          <a:lstStyle/>
          <a:p>
            <a:r>
              <a:rPr lang="ru-RU" sz="2800" dirty="0" smtClean="0"/>
              <a:t>Спасибо за внимание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866998"/>
            <a:ext cx="3483817" cy="26128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14" y="2872081"/>
            <a:ext cx="2130208" cy="3000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866998"/>
            <a:ext cx="1765550" cy="30051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418" y="332656"/>
            <a:ext cx="2964921" cy="22236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465" y="304381"/>
            <a:ext cx="2544997" cy="222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5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6512511" cy="1143000"/>
          </a:xfrm>
        </p:spPr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916832"/>
            <a:ext cx="6400800" cy="3906768"/>
          </a:xfrm>
        </p:spPr>
        <p:txBody>
          <a:bodyPr>
            <a:normAutofit fontScale="55000" lnSpcReduction="20000"/>
          </a:bodyPr>
          <a:lstStyle/>
          <a:p>
            <a:r>
              <a:rPr lang="ru-RU" sz="3200" b="1" dirty="0"/>
              <a:t>Патриотизм</a:t>
            </a:r>
            <a:r>
              <a:rPr lang="ru-RU" sz="3200" dirty="0"/>
              <a:t> – это социальное чувство, которое характеризуется привязанностью к родному краю, народу, его традициям.</a:t>
            </a:r>
          </a:p>
          <a:p>
            <a:r>
              <a:rPr lang="ru-RU" sz="3200" b="1" dirty="0"/>
              <a:t>Нравственно – патриотическое воспитание в детском саду</a:t>
            </a:r>
            <a:r>
              <a:rPr lang="ru-RU" sz="3200" dirty="0"/>
              <a:t> – это комплекс мероприятий гражданской направленности, способствующих формированию единых ценностей у ребёнка и его семьи.</a:t>
            </a:r>
          </a:p>
          <a:p>
            <a:r>
              <a:rPr lang="ru-RU" sz="3200" dirty="0"/>
              <a:t>Патриотическое воспитание дошкольников заключается: в воспитании любви к родному дому, семье, детскому саду, городу, родной природе, своей нации, культурному достоянию своего народа, в толерантном отношении к представителям других национальностей, а так же в воспитании уважительного отношения к труженику и результатам его труда, родной земле, защитниками Отечества, государственной символике и общенародным праздникам.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0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512511" cy="1150064"/>
          </a:xfrm>
        </p:spPr>
        <p:txBody>
          <a:bodyPr/>
          <a:lstStyle/>
          <a:p>
            <a:pPr algn="ctr"/>
            <a:r>
              <a:rPr lang="ru-RU" sz="3600" dirty="0" smtClean="0"/>
              <a:t>Приказ </a:t>
            </a:r>
            <a:r>
              <a:rPr lang="ru-RU" sz="3600" dirty="0" err="1" smtClean="0"/>
              <a:t>Минобрнауки</a:t>
            </a:r>
            <a:r>
              <a:rPr lang="ru-RU" sz="3600" dirty="0" smtClean="0"/>
              <a:t> России № 1155 от 17.10.2013 года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420888"/>
            <a:ext cx="7488832" cy="39604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"Об утверждении федерального государственного образовательного стандарта дошкольного образования"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ребенка следует приобщать к социокультурным нормам, традициям семьи, общества и </a:t>
            </a:r>
            <a:r>
              <a:rPr lang="ru-RU" dirty="0" smtClean="0"/>
              <a:t>государства;</a:t>
            </a:r>
          </a:p>
          <a:p>
            <a:r>
              <a:rPr lang="ru-RU" dirty="0" smtClean="0"/>
              <a:t>объединение,  </a:t>
            </a:r>
            <a:r>
              <a:rPr lang="ru-RU" dirty="0"/>
              <a:t>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 и общества;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</a:t>
            </a:r>
            <a:r>
              <a:rPr lang="ru-RU" dirty="0" smtClean="0"/>
              <a:t>ребенка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6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r>
              <a:rPr lang="ru-RU" dirty="0" smtClean="0"/>
              <a:t>Конституция Российской Федерации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996952"/>
            <a:ext cx="7776864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Каждый имеет право на образование.</a:t>
            </a:r>
          </a:p>
          <a:p>
            <a:r>
              <a:rPr lang="ru-RU" dirty="0" smtClean="0"/>
              <a:t>Гарантируется общедоступность и бесплатность дошкольного образования.</a:t>
            </a:r>
          </a:p>
          <a:p>
            <a:r>
              <a:rPr lang="ru-RU" dirty="0" smtClean="0"/>
              <a:t>РФ устанавливает ФГОС, поддерживает различные формы образования и самообразования.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27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«Об образовании в РФ»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Статья 64.</a:t>
            </a:r>
          </a:p>
          <a:p>
            <a:pPr marL="45720" indent="0">
              <a:buNone/>
            </a:pPr>
            <a:r>
              <a:rPr lang="ru-RU" dirty="0"/>
              <a:t>Дошкольное образование направлено на формирование общей культуры, развитие физических, интеллектуальных, нравственных, эстетических и личностных качеств, формирование предпосылок учебной деятельности, сохранение и укрепление здоровья детей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69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r>
              <a:rPr lang="ru-RU" dirty="0" smtClean="0"/>
              <a:t>Федеральные законы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8136904" cy="468052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ФЗ «О днях воинской славы и памятных датах России</a:t>
            </a:r>
            <a:r>
              <a:rPr lang="ru-RU" sz="2900" dirty="0" smtClean="0"/>
              <a:t>» (с изменениями и дополнениями)  32-ФЗ от 13.03.1995 г.</a:t>
            </a:r>
          </a:p>
          <a:p>
            <a:r>
              <a:rPr lang="ru-RU" sz="2900" dirty="0" smtClean="0"/>
              <a:t>ФЗ</a:t>
            </a:r>
            <a:r>
              <a:rPr lang="ru-RU" sz="2900" b="1" dirty="0" smtClean="0"/>
              <a:t> </a:t>
            </a:r>
            <a:r>
              <a:rPr lang="ru-RU" sz="2900" b="1" dirty="0"/>
              <a:t>«Об увековечении Победы советского народа в Великой Отечественной войне 1941-1945 гг.»</a:t>
            </a:r>
            <a:r>
              <a:rPr lang="ru-RU" sz="2900" dirty="0"/>
              <a:t> (с изменениями и дополнениями) </a:t>
            </a:r>
            <a:r>
              <a:rPr lang="ru-RU" sz="2900" dirty="0" smtClean="0"/>
              <a:t>            № 80 –ФЗ от </a:t>
            </a:r>
            <a:r>
              <a:rPr lang="ru-RU" sz="2900" dirty="0"/>
              <a:t>19 мая 1995г</a:t>
            </a:r>
            <a:r>
              <a:rPr lang="ru-RU" sz="2900" dirty="0" smtClean="0"/>
              <a:t>.</a:t>
            </a:r>
          </a:p>
          <a:p>
            <a:r>
              <a:rPr lang="ru-RU" sz="2900" dirty="0" smtClean="0"/>
              <a:t>Закон РФ №4292-1 от 14.01.1993 г</a:t>
            </a:r>
            <a:r>
              <a:rPr lang="ru-RU" sz="2900" b="1" dirty="0" smtClean="0"/>
              <a:t>. «Об увековечении памяти погибших при защите Отечества»</a:t>
            </a:r>
          </a:p>
          <a:p>
            <a:r>
              <a:rPr lang="ru-RU" sz="2900" dirty="0"/>
              <a:t>Распоряжение Правительства РФ от 29.11.2014 № 2403‑Р </a:t>
            </a:r>
            <a:r>
              <a:rPr lang="ru-RU" sz="2900" b="1" dirty="0"/>
              <a:t>«Об утверждении основ государственной молодежной политики РФ на период до 2025 года»</a:t>
            </a:r>
            <a:endParaRPr lang="ru-RU" sz="2900" dirty="0"/>
          </a:p>
          <a:p>
            <a:r>
              <a:rPr lang="ru-RU" sz="2900" b="1" dirty="0"/>
              <a:t>Федеральный проект «Патриотическое воспитание граждан Российской Федерации» национального проекта «Образование» с 2021 по 2024 годы</a:t>
            </a:r>
            <a:endParaRPr lang="ru-RU" sz="2900" dirty="0"/>
          </a:p>
          <a:p>
            <a:r>
              <a:rPr lang="ru-RU" sz="2900" b="1" dirty="0"/>
              <a:t>Концепция патриотического воспитания граждан Российской Федерации (одобрена на заседании Правительственной комиссии по социальным вопросам военнослужащих, граждан, уволенных с военной службы, и членов их семей (прокол № 2 (12)‑П4 от 21.05.2003))</a:t>
            </a:r>
            <a:endParaRPr lang="ru-RU" sz="2900" dirty="0"/>
          </a:p>
          <a:p>
            <a:r>
              <a:rPr lang="ru-RU" sz="2900" dirty="0"/>
              <a:t>Постановление Правительства РФ от 24.07.2000 № 551 </a:t>
            </a:r>
            <a:r>
              <a:rPr lang="ru-RU" sz="2900" b="1" dirty="0"/>
              <a:t>«О военно‑патриотических молодежных и детских объединениях»</a:t>
            </a:r>
            <a:endParaRPr lang="ru-RU" sz="2900" dirty="0"/>
          </a:p>
          <a:p>
            <a:r>
              <a:rPr lang="ru-RU" sz="2900" dirty="0"/>
              <a:t>Федеральный закон от 25.07.2002 № 114‑ФЗ </a:t>
            </a:r>
            <a:r>
              <a:rPr lang="ru-RU" sz="2900" b="1" dirty="0"/>
              <a:t>«О противодействии экстремистской деятельности»</a:t>
            </a:r>
            <a:endParaRPr lang="ru-RU" sz="2900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7027183" cy="1865144"/>
          </a:xfrm>
        </p:spPr>
        <p:txBody>
          <a:bodyPr/>
          <a:lstStyle/>
          <a:p>
            <a:r>
              <a:rPr lang="ru-RU" sz="2400" dirty="0">
                <a:effectLst/>
                <a:latin typeface="+mn-lt"/>
              </a:rPr>
              <a:t>Указ Президента РФ от 21.07.2020 № 474 «О национальных целях развития Российской Федерации на период до 2030 года»</a:t>
            </a:r>
            <a:br>
              <a:rPr lang="ru-RU" sz="2400" dirty="0">
                <a:effectLst/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/>
              <a:t>Целевые показатели к 2030 г</a:t>
            </a:r>
            <a:r>
              <a:rPr lang="ru-RU" dirty="0" smtClean="0"/>
              <a:t>.:</a:t>
            </a:r>
          </a:p>
          <a:p>
            <a:pPr marL="4572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в рамках национальной цели "Возможности для самореализации и развития талантов":</a:t>
            </a:r>
          </a:p>
          <a:p>
            <a:pPr marL="45720" indent="0" algn="just">
              <a:buNone/>
            </a:pPr>
            <a:r>
              <a:rPr lang="ru-RU" dirty="0"/>
              <a:t>создание условий для воспитания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</a:t>
            </a:r>
            <a:r>
              <a:rPr lang="ru-RU" dirty="0" smtClean="0"/>
              <a:t>традиций.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5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Указ Президента РФ № 400 от 02.07.2021 г. «О стратегии национальной безопасности Российской Федерации»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Россия в современном мире:</a:t>
            </a:r>
          </a:p>
          <a:p>
            <a:r>
              <a:rPr lang="ru-RU" dirty="0" smtClean="0"/>
              <a:t>В </a:t>
            </a:r>
            <a:r>
              <a:rPr lang="ru-RU" dirty="0"/>
              <a:t>настоящее </a:t>
            </a:r>
            <a:r>
              <a:rPr lang="ru-RU" dirty="0" smtClean="0"/>
              <a:t>время </a:t>
            </a:r>
            <a:r>
              <a:rPr lang="ru-RU" dirty="0"/>
              <a:t>растет осознание необходимости защиты традиционных духовно-нравственных </a:t>
            </a:r>
            <a:r>
              <a:rPr lang="ru-RU" dirty="0" smtClean="0"/>
              <a:t>ценностей;</a:t>
            </a:r>
          </a:p>
          <a:p>
            <a:r>
              <a:rPr lang="ru-RU" dirty="0" smtClean="0"/>
              <a:t>Важное значение приобретают защита традиционных духовно-нравственных основ российского общества;</a:t>
            </a:r>
            <a:endParaRPr lang="en-US" dirty="0" smtClean="0"/>
          </a:p>
          <a:p>
            <a:r>
              <a:rPr lang="ru-RU" dirty="0" smtClean="0"/>
              <a:t>Сохранение российской самобытности, культуры, традиционных российских духовно-нравственных ценностей и патриотическое воспитание граждан будут способствовать дельнейшему развитию демократического устройства РФ и ее открытости миру.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5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869160"/>
            <a:ext cx="7334200" cy="1793136"/>
          </a:xfrm>
        </p:spPr>
        <p:txBody>
          <a:bodyPr/>
          <a:lstStyle/>
          <a:p>
            <a:r>
              <a:rPr lang="ru-RU" sz="2800" dirty="0"/>
              <a:t>Указ Президента РФ № 400 от 02.07.2021 г. «О стратегии национальной безопасности Российской Федерации»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7992888" cy="4536504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b="1" dirty="0"/>
              <a:t>Национальные интересы Российской Федерации и стратегические национальные </a:t>
            </a:r>
            <a:r>
              <a:rPr lang="ru-RU" b="1" dirty="0" smtClean="0"/>
              <a:t>приоритеты</a:t>
            </a:r>
          </a:p>
          <a:p>
            <a:pPr marL="45720" indent="0" algn="just">
              <a:buNone/>
            </a:pPr>
            <a:r>
              <a:rPr lang="ru-RU" b="1" dirty="0" smtClean="0"/>
              <a:t>Национальными интересами на современном этапе являются:</a:t>
            </a:r>
          </a:p>
          <a:p>
            <a:pPr marL="45720" indent="0" algn="just">
              <a:buNone/>
            </a:pPr>
            <a:r>
              <a:rPr lang="ru-RU" dirty="0"/>
              <a:t>укрепление традиционных российских духовно-нравственных ценностей, сохранение культурного и исторического наследия народа России</a:t>
            </a:r>
            <a:r>
              <a:rPr lang="ru-RU" dirty="0" smtClean="0"/>
              <a:t>;</a:t>
            </a:r>
          </a:p>
          <a:p>
            <a:pPr marL="45720" indent="0" algn="just">
              <a:buNone/>
            </a:pPr>
            <a:r>
              <a:rPr lang="ru-RU" b="1" dirty="0" smtClean="0"/>
              <a:t>Реализация стратегических национальных приоритетов:</a:t>
            </a:r>
          </a:p>
          <a:p>
            <a:pPr marL="45720" indent="0" algn="just">
              <a:buNone/>
            </a:pPr>
            <a:r>
              <a:rPr lang="ru-RU" dirty="0"/>
              <a:t>защита традиционных российских духовно-нравственных ценностей, культуры и исторической памяти</a:t>
            </a:r>
            <a:r>
              <a:rPr lang="ru-RU" dirty="0" smtClean="0"/>
              <a:t>;</a:t>
            </a:r>
          </a:p>
          <a:p>
            <a:pPr marL="45720" indent="0" algn="just">
              <a:buNone/>
            </a:pPr>
            <a:r>
              <a:rPr lang="ru-RU" b="1" dirty="0"/>
              <a:t>Достижение целей государственной политики в сфере сбережения народа России и развития человеческого потенциала обеспечивается путем решения следующих задач</a:t>
            </a:r>
            <a:r>
              <a:rPr lang="ru-RU" b="1" dirty="0" smtClean="0"/>
              <a:t>:</a:t>
            </a:r>
          </a:p>
          <a:p>
            <a:pPr marL="45720" indent="0" algn="just">
              <a:buNone/>
            </a:pPr>
            <a:r>
              <a:rPr lang="ru-RU" dirty="0"/>
              <a:t>обучение и воспитание детей и молодежи на основе традиционных российских духовно-нравственных и культурно-исторических ценностей;</a:t>
            </a:r>
            <a:endParaRPr lang="ru-RU" b="1" dirty="0" smtClean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421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</TotalTime>
  <Words>1302</Words>
  <Application>Microsoft Office PowerPoint</Application>
  <PresentationFormat>Экран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НРАВСТВЕННО-ПАТРИОТИЧЕСКОЕ  ВОСПИТАНИЕ ДОШКОЛЬНИКОВ  В УСЛОВИЯХ ФГОС ДО </vt:lpstr>
      <vt:lpstr>Основные понятия</vt:lpstr>
      <vt:lpstr>Приказ Минобрнауки России № 1155 от 17.10.2013 года</vt:lpstr>
      <vt:lpstr>Конституция Российской Федерации</vt:lpstr>
      <vt:lpstr>ФЗ «Об образовании в РФ»</vt:lpstr>
      <vt:lpstr>Федеральные законы РФ</vt:lpstr>
      <vt:lpstr>Указ Президента РФ от 21.07.2020 № 474 «О национальных целях развития Российской Федерации на период до 2030 года» </vt:lpstr>
      <vt:lpstr>Указ Президента РФ № 400 от 02.07.2021 г. «О стратегии национальной безопасности Российской Федерации» </vt:lpstr>
      <vt:lpstr>Указ Президента РФ № 400 от 02.07.2021 г. «О стратегии национальной безопасности Российской Федерации» </vt:lpstr>
      <vt:lpstr>Распоряжение Правительства РФ от 29.05.2015 № 996 «Об утверждении Стратегии развития воспитания в Российской Федерации на период до 2025 года» </vt:lpstr>
      <vt:lpstr>Стратегия развития воспитания в РФ на период до 2025 года</vt:lpstr>
      <vt:lpstr>Стратегия развития воспитания в РФ на период до 2025 года</vt:lpstr>
      <vt:lpstr>Стратегия развития воспитания в РФ на период до 2025 года</vt:lpstr>
      <vt:lpstr>Нормативно-правовые акты Республики Крым</vt:lpstr>
      <vt:lpstr>Нормативно-правовые акты Республики Крым </vt:lpstr>
      <vt:lpstr>Нормативно-правовые акты Республики Крым</vt:lpstr>
      <vt:lpstr>Нормативно-правовые  акты Республики Крым</vt:lpstr>
      <vt:lpstr>Нормативно-правовые акты Республики Крым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НРАВСТВЕННО-ПАТРИОТИЧЕСКОЕ  ВОСПИТАНИЕ ДОШКОЛЬНИКОВ  В УСЛОВИЯХ ФГОС ДО</dc:title>
  <dc:creator>User</dc:creator>
  <cp:lastModifiedBy>User</cp:lastModifiedBy>
  <cp:revision>12</cp:revision>
  <dcterms:created xsi:type="dcterms:W3CDTF">2022-04-27T13:16:37Z</dcterms:created>
  <dcterms:modified xsi:type="dcterms:W3CDTF">2022-04-28T08:39:40Z</dcterms:modified>
</cp:coreProperties>
</file>