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карта, текст&#10;&#10;Автоматически созданное описание"/>
          <p:cNvPicPr>
            <a:picLocks noChangeAspect="1"/>
          </p:cNvPicPr>
          <p:nvPr/>
        </p:nvPicPr>
        <p:blipFill rotWithShape="1">
          <a:blip r:embed="rId1">
            <a:alphaModFix amt="50000"/>
          </a:blip>
          <a:srcRect t="10334" b="5396"/>
          <a:stretch>
            <a:fillRect/>
          </a:stretch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0" y="1122362"/>
            <a:ext cx="9144000" cy="2900518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b" anchorCtr="0" forceAA="0" compatLnSpc="1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>
                <a:solidFill>
                  <a:srgbClr val="FFFFFF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</a:rPr>
              <a:t>Алгоритмы решения заданий ОГЭ по географии 2024</a:t>
            </a:r>
            <a:endParaRPr lang="en-US" sz="6000">
              <a:solidFill>
                <a:srgbClr val="FFFFFF"/>
              </a:solidFill>
              <a:latin typeface="Times New Roman" panose="02020603050405020304" charset="0"/>
              <a:ea typeface="+mj-ea"/>
              <a:cs typeface="Times New Roman" panose="0202060305040502030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53384" y="5881076"/>
            <a:ext cx="5138615" cy="9220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dirty="0">
                <a:latin typeface="Times New Roman" panose="02020603050405020304" charset="0"/>
                <a:cs typeface="Times New Roman" panose="02020603050405020304" charset="0"/>
              </a:rPr>
              <a:t>Подготовил: ученик 10 класса Морской школы </a:t>
            </a:r>
            <a:r>
              <a:rPr lang="ru-RU" dirty="0" err="1">
                <a:latin typeface="Times New Roman" panose="02020603050405020304" charset="0"/>
                <a:cs typeface="Times New Roman" panose="02020603050405020304" charset="0"/>
              </a:rPr>
              <a:t>Химков</a:t>
            </a:r>
            <a:r>
              <a:rPr lang="ru-RU" dirty="0">
                <a:latin typeface="Times New Roman" panose="02020603050405020304" charset="0"/>
                <a:cs typeface="Times New Roman" panose="02020603050405020304" charset="0"/>
              </a:rPr>
              <a:t> Алексей под руководством учителя географии Введенского О.В</a:t>
            </a:r>
            <a:endParaRPr lang="ru-RU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6697" y="124046"/>
            <a:ext cx="2560674" cy="5219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Задание 30</a:t>
            </a:r>
            <a:endParaRPr lang="ru-RU" sz="2800" b="1" dirty="0">
              <a:solidFill>
                <a:srgbClr val="C0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1255" y="646813"/>
            <a:ext cx="4908697" cy="20300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dirty="0">
                <a:latin typeface="Times New Roman" panose="02020603050405020304" charset="0"/>
                <a:ea typeface="+mn-lt"/>
                <a:cs typeface="Times New Roman" panose="02020603050405020304" charset="0"/>
              </a:rPr>
              <a:t>В задании 30 требуется определить географический объект (страну, регион России, город, природную зону) по краткому описанию. При выполнении задания стоит воспользоваться всеми возможными картами атласа. Часто в тексте и в поле для ввода ответа в самом варианте (не в бланке) есть подсказка.</a:t>
            </a:r>
            <a:endParaRPr lang="ru-RU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32697" y="203790"/>
            <a:ext cx="5316278" cy="36925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b="1" dirty="0">
                <a:latin typeface="Times New Roman" panose="02020603050405020304" charset="0"/>
                <a:cs typeface="Times New Roman" panose="02020603050405020304" charset="0"/>
              </a:rPr>
              <a:t>Определите регион по его краткому описанию.</a:t>
            </a:r>
            <a:endParaRPr lang="ru-RU" b="1" dirty="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dirty="0">
                <a:latin typeface="Times New Roman" panose="02020603050405020304" charset="0"/>
                <a:cs typeface="Times New Roman" panose="02020603050405020304" charset="0"/>
              </a:rPr>
              <a:t>Эта </a:t>
            </a:r>
            <a:r>
              <a:rPr lang="ru-RU" b="1" dirty="0">
                <a:latin typeface="Times New Roman" panose="02020603050405020304" charset="0"/>
                <a:cs typeface="Times New Roman" panose="02020603050405020304" charset="0"/>
              </a:rPr>
              <a:t>область</a:t>
            </a:r>
            <a:r>
              <a:rPr lang="ru-RU" dirty="0">
                <a:latin typeface="Times New Roman" panose="02020603050405020304" charset="0"/>
                <a:cs typeface="Times New Roman" panose="02020603050405020304" charset="0"/>
              </a:rPr>
              <a:t> находится в </a:t>
            </a:r>
            <a:r>
              <a:rPr lang="ru-RU" b="1" dirty="0">
                <a:latin typeface="Times New Roman" panose="02020603050405020304" charset="0"/>
                <a:cs typeface="Times New Roman" panose="02020603050405020304" charset="0"/>
              </a:rPr>
              <a:t>европейской части РФ</a:t>
            </a:r>
            <a:r>
              <a:rPr lang="ru-RU" dirty="0">
                <a:latin typeface="Times New Roman" panose="02020603050405020304" charset="0"/>
                <a:cs typeface="Times New Roman" panose="02020603050405020304" charset="0"/>
              </a:rPr>
              <a:t>. Ее главные природные богатства - </a:t>
            </a:r>
            <a:r>
              <a:rPr lang="ru-RU" b="1" dirty="0">
                <a:latin typeface="Times New Roman" panose="02020603050405020304" charset="0"/>
                <a:cs typeface="Times New Roman" panose="02020603050405020304" charset="0"/>
              </a:rPr>
              <a:t>плодородные черноземные почвы и железные руды</a:t>
            </a:r>
            <a:r>
              <a:rPr lang="ru-RU" dirty="0">
                <a:latin typeface="Times New Roman" panose="02020603050405020304" charset="0"/>
                <a:cs typeface="Times New Roman" panose="02020603050405020304" charset="0"/>
              </a:rPr>
              <a:t>: на территории области расположено одно из крупнейших по запасам  и объемам добычи железорудных месторождений РФ. Основу хозяйства, кроме </a:t>
            </a:r>
            <a:r>
              <a:rPr lang="ru-RU" b="1" dirty="0">
                <a:latin typeface="Times New Roman" panose="02020603050405020304" charset="0"/>
                <a:cs typeface="Times New Roman" panose="02020603050405020304" charset="0"/>
              </a:rPr>
              <a:t>добычи железных руд , составляют сельское хозяйство, пищевая промышленность и электроэнергетика.</a:t>
            </a:r>
            <a:r>
              <a:rPr lang="ru-RU" dirty="0">
                <a:latin typeface="Times New Roman" panose="02020603050405020304" charset="0"/>
                <a:cs typeface="Times New Roman" panose="02020603050405020304" charset="0"/>
              </a:rPr>
              <a:t> Действующая в области </a:t>
            </a:r>
            <a:r>
              <a:rPr lang="ru-RU" b="1" dirty="0">
                <a:latin typeface="Times New Roman" panose="02020603050405020304" charset="0"/>
                <a:cs typeface="Times New Roman" panose="02020603050405020304" charset="0"/>
              </a:rPr>
              <a:t>крупная АЭС</a:t>
            </a:r>
            <a:r>
              <a:rPr lang="ru-RU" dirty="0">
                <a:latin typeface="Times New Roman" panose="02020603050405020304" charset="0"/>
                <a:cs typeface="Times New Roman" panose="02020603050405020304" charset="0"/>
              </a:rPr>
              <a:t> обеспечивает потребности в электроэнергии как в самой области, так и соседних регионов.</a:t>
            </a:r>
            <a:endParaRPr lang="ru-RU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6699" y="2711301"/>
            <a:ext cx="6096000" cy="396938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pPr algn="l"/>
            <a:r>
              <a:rPr lang="ru-RU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Из текста узнаем, что речь идет об одной из областей России, которая находится в европейский части, в зоне черноземных почв, а значит, на юге России. На карте почв можно выделить все возможные варианты, подходящие под условие. Так, на юге европейской части России, где распространены черноземы, находятся, например, Ростовская, Самарская, Саратовская, Курская, Оренбургская и другие области. В области добывают железную руду, развито с/х, пищевая промышленность, электроэнергетика (есть АЭС). На экономической карте России находим ту область, где одновременно представленные все перечисленные отрасли. На карте электроэнергетики смотрим, в каких городах на юге в европейской части России расположена АЭС. Это Курская область.</a:t>
            </a:r>
            <a:endParaRPr lang="ru-RU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32550" y="4676140"/>
            <a:ext cx="5057775" cy="2005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r>
              <a:rPr lang="ru-RU" sz="2800" b="1" dirty="0">
                <a:latin typeface="Times New Roman" panose="02020603050405020304" charset="0"/>
                <a:cs typeface="Times New Roman" panose="02020603050405020304" charset="0"/>
              </a:rPr>
              <a:t>ОТВЕТ:   Курская область</a:t>
            </a:r>
            <a:endParaRPr lang="ru-RU" sz="28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769" y="214923"/>
            <a:ext cx="5832230" cy="5219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Задание 24</a:t>
            </a:r>
            <a:endParaRPr lang="ru-RU" sz="2800" b="1" dirty="0">
              <a:solidFill>
                <a:srgbClr val="C0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Рисунок 2" descr="Изображение выглядит как текст, снимок экрана, Шрифт&#10;&#10;Автоматически созданное описание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72922" y="602511"/>
            <a:ext cx="5060462" cy="38002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1042" y="837427"/>
            <a:ext cx="6807563" cy="119888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В 24 задании необходимо выделить два субъекта/города/народа России с </a:t>
            </a:r>
            <a:r>
              <a:rPr lang="ru-RU" b="1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наибольшей или наименьшей средней плотностью населения</a:t>
            </a:r>
            <a:r>
              <a:rPr lang="ru-RU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 из пяти предложенных вариантов в списке.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charset="0"/>
                <a:ea typeface="PT Serif"/>
                <a:cs typeface="Times New Roman" panose="02020603050405020304" charset="0"/>
              </a:rPr>
              <a:t>Для решения используется атлас размещения населения России.</a:t>
            </a:r>
            <a:endParaRPr lang="ru-RU" b="1">
              <a:solidFill>
                <a:srgbClr val="C00000"/>
              </a:solidFill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70652" y="141766"/>
            <a:ext cx="3565995" cy="4603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Пример: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    </a:t>
            </a:r>
            <a:r>
              <a:rPr lang="ru-RU" sz="2400" b="1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ОТВЕТ: 25</a:t>
            </a:r>
            <a:endParaRPr lang="ru-RU" sz="2400" b="1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4403" y="2275791"/>
            <a:ext cx="6076461" cy="230695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pPr algn="l"/>
            <a:r>
              <a:rPr lang="ru-RU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На карте размещения населения РФ определяем </a:t>
            </a:r>
            <a:r>
              <a:rPr lang="ru-RU" b="1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среднюю плотность населения, которая изображается цветом</a:t>
            </a:r>
            <a:r>
              <a:rPr lang="ru-RU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: чем темнее цвет (коричневый), тем больше плотность; чем бледнее цвет (светло-желтый), тем меньше плотность. Также пользуемся правилом: чем благоприятнее природные условия, тем выше показатели средней плотности, то есть чем меньше субъект и чем южнее он расположен, тем плотность ВЫШЕ.</a:t>
            </a:r>
            <a:endParaRPr lang="ru-RU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278" y="5582092"/>
            <a:ext cx="9241464" cy="8299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pPr algn="l"/>
            <a:r>
              <a:rPr lang="ru-RU" sz="2400" b="1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В подобных заданиях проверяется сформированность умения читать карту с помощью условных знаков.</a:t>
            </a:r>
            <a:endParaRPr lang="ru-RU" sz="2400" b="1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2" descr="Изображение выглядит как текст, карта, атлас&#10;&#10;Автоматически созданное описание"/>
          <p:cNvPicPr>
            <a:picLocks noChangeAspect="1"/>
          </p:cNvPicPr>
          <p:nvPr/>
        </p:nvPicPr>
        <p:blipFill rotWithShape="1">
          <a:blip r:embed="rId1"/>
          <a:srcRect l="15082" r="13684" b="-1"/>
          <a:stretch>
            <a:fillRect/>
          </a:stretch>
        </p:blipFill>
        <p:spPr>
          <a:xfrm>
            <a:off x="20" y="431"/>
            <a:ext cx="8115280" cy="64083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91466" y="149674"/>
            <a:ext cx="3261789" cy="6154102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no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Основную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зону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называют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 </a:t>
            </a:r>
            <a:r>
              <a:rPr lang="en-US" sz="1600" b="1" err="1">
                <a:latin typeface="Times New Roman" panose="02020603050405020304" charset="0"/>
                <a:cs typeface="Times New Roman" panose="02020603050405020304" charset="0"/>
              </a:rPr>
              <a:t>главной</a:t>
            </a:r>
            <a:r>
              <a:rPr lang="en-US" sz="1600" b="1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b="1" err="1">
                <a:latin typeface="Times New Roman" panose="02020603050405020304" charset="0"/>
                <a:cs typeface="Times New Roman" panose="02020603050405020304" charset="0"/>
              </a:rPr>
              <a:t>полосой</a:t>
            </a:r>
            <a:r>
              <a:rPr lang="en-US" sz="1600" b="1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b="1" err="1">
                <a:latin typeface="Times New Roman" panose="02020603050405020304" charset="0"/>
                <a:cs typeface="Times New Roman" panose="02020603050405020304" charset="0"/>
              </a:rPr>
              <a:t>расселения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. В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её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пределах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находится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около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62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субъектов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Российской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Федерации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, а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границы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в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основном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совпадают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с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границей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территорий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благоприятных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природных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условий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. К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северу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от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главной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полосы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расселения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находится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зона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Севера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с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неблагоприятными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и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мало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благоприятными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природными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условиями.С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географией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природных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ресурсов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была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связана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необходимость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заселения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и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развития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восточных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и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северных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районов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России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.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При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этом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одно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из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важнейших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условий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—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транспортная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доступность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этих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территорий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.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Важную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роль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в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расселении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людей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сыграла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Транссибирская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железнодорожная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1600" err="1">
                <a:latin typeface="Times New Roman" panose="02020603050405020304" charset="0"/>
                <a:cs typeface="Times New Roman" panose="02020603050405020304" charset="0"/>
              </a:rPr>
              <a:t>магистраль</a:t>
            </a:r>
            <a:r>
              <a:rPr lang="en-US" sz="1600" dirty="0">
                <a:latin typeface="Times New Roman" panose="02020603050405020304" charset="0"/>
                <a:cs typeface="Times New Roman" panose="02020603050405020304" charset="0"/>
              </a:rPr>
              <a:t>. </a:t>
            </a:r>
            <a:endParaRPr lang="en-US" sz="16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8" name="Rectangle 1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H="1">
            <a:off x="-1" y="6408741"/>
            <a:ext cx="12191998" cy="45720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H="1">
            <a:off x="-4" y="6408742"/>
            <a:ext cx="8115300" cy="449258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0804769" y="898769"/>
            <a:ext cx="996461" cy="10941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pPr algn="l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8976" y="203790"/>
            <a:ext cx="4908697" cy="5219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Задание 25</a:t>
            </a:r>
            <a:endParaRPr lang="ru-RU" sz="2800" b="1" dirty="0">
              <a:solidFill>
                <a:srgbClr val="C00000"/>
              </a:solidFill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9860" y="877186"/>
            <a:ext cx="5918790" cy="119888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В задании 25 необходимо расположить регионы/ города в порядке </a:t>
            </a:r>
            <a:r>
              <a:rPr lang="ru-RU" b="1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увеличения/уменьшения в них численности населения/высоты над уровнем</a:t>
            </a:r>
            <a:r>
              <a:rPr lang="ru-RU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.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charset="0"/>
                <a:ea typeface="PT Serif"/>
                <a:cs typeface="Times New Roman" panose="02020603050405020304" charset="0"/>
              </a:rPr>
              <a:t>Для решения используется атлас размещения населения России.</a:t>
            </a:r>
            <a:endParaRPr lang="ru-RU" b="1">
              <a:solidFill>
                <a:srgbClr val="C00000"/>
              </a:solidFill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9860" y="2303720"/>
            <a:ext cx="6042837" cy="31381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dirty="0">
                <a:latin typeface="Times New Roman" panose="02020603050405020304" charset="0"/>
                <a:ea typeface="+mn-lt"/>
                <a:cs typeface="Times New Roman" panose="02020603050405020304" charset="0"/>
              </a:rPr>
              <a:t>Для начала на карте размещения населения РФ в каждом городе определяем </a:t>
            </a:r>
            <a:r>
              <a:rPr lang="ru-RU" b="1" dirty="0">
                <a:latin typeface="Times New Roman" panose="02020603050405020304" charset="0"/>
                <a:ea typeface="+mn-lt"/>
                <a:cs typeface="Times New Roman" panose="02020603050405020304" charset="0"/>
              </a:rPr>
              <a:t>численность населения, которая изображается точками</a:t>
            </a:r>
            <a:r>
              <a:rPr lang="ru-RU" dirty="0">
                <a:latin typeface="Times New Roman" panose="02020603050405020304" charset="0"/>
                <a:ea typeface="+mn-lt"/>
                <a:cs typeface="Times New Roman" panose="02020603050405020304" charset="0"/>
              </a:rPr>
              <a:t>: чем больше точка, тем больше численность; чем меньше точка, тем меньше численность. Можно также воспользоваться правилом: чем благоприятнее природные условия, тем выше показатели численности населения, то есть чем меньше субъект и чем южнее он расположен, тем численность ВЫШЕ. Также на физической карте высота над уровнем моря показана цветом. Характеристики высот можно увидеть на шкале высот.</a:t>
            </a:r>
            <a:endParaRPr lang="ru-RU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9860" y="5697278"/>
            <a:ext cx="9684487" cy="8299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pPr algn="l"/>
            <a:r>
              <a:rPr lang="ru-RU" sz="2400" b="1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В подобных заданиях проверяется сформированность умения читать карту с помощью условных знаков.</a:t>
            </a:r>
            <a:endParaRPr lang="ru-RU" sz="2400" b="1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11162" y="726557"/>
            <a:ext cx="5112488" cy="18148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sz="16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Расположите перечисленные ниже города в порядке увеличения их высот над уровнем моря. Запишите в ответ получившуюся последовательность букв. </a:t>
            </a:r>
            <a:endParaRPr lang="ru-RU" sz="1600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endParaRPr lang="ru-RU" sz="1600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r>
              <a:rPr lang="ru-RU" sz="16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А)  Омск </a:t>
            </a:r>
            <a:endParaRPr lang="ru-RU" sz="1600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r>
              <a:rPr lang="ru-RU" sz="16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Б)  Братск </a:t>
            </a:r>
            <a:endParaRPr lang="ru-RU" sz="1600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r>
              <a:rPr lang="ru-RU" sz="16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В)  Кызыл</a:t>
            </a:r>
            <a:endParaRPr lang="ru-RU" sz="1600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08090" y="203835"/>
            <a:ext cx="5325745" cy="5219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Пример:  </a:t>
            </a:r>
            <a:r>
              <a:rPr lang="ru-RU" sz="2800" b="1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   </a:t>
            </a:r>
            <a:r>
              <a:rPr lang="ru-RU" sz="28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           </a:t>
            </a:r>
            <a:r>
              <a:rPr lang="ru-RU" sz="2800" b="1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ОТВЕТ: АБВ</a:t>
            </a:r>
            <a:endParaRPr lang="ru-RU" sz="2800" b="1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11162" y="2649279"/>
            <a:ext cx="5032744" cy="26765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Города-миллионеры! </a:t>
            </a:r>
            <a:endParaRPr lang="ru-RU" sz="2800" b="1" dirty="0">
              <a:solidFill>
                <a:srgbClr val="C00000"/>
              </a:solidFill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r>
              <a:rPr lang="ru-RU" sz="2000" b="1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Москва, Санкт-Петербург</a:t>
            </a:r>
            <a:endParaRPr lang="ru-RU" sz="2000" b="1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r>
              <a:rPr lang="ru-RU" sz="2000" b="1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Новосибирск, Екатеринбург</a:t>
            </a:r>
            <a:endParaRPr lang="ru-RU" sz="2000" b="1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r>
              <a:rPr lang="ru-RU" sz="2000" b="1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Казань, Нижний Новгород</a:t>
            </a:r>
            <a:endParaRPr lang="ru-RU" sz="2000" b="1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r>
              <a:rPr lang="ru-RU" sz="2000" b="1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Челябинск, Самара, Уфа</a:t>
            </a:r>
            <a:endParaRPr lang="ru-RU" sz="2000" b="1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r>
              <a:rPr lang="ru-RU" sz="2000" b="1" err="1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Ростов</a:t>
            </a:r>
            <a:r>
              <a:rPr lang="ru-RU" sz="2000" b="1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-на-Дону, Омск, Красноярск, Воронеж, Пермь, Волгоград</a:t>
            </a:r>
            <a:endParaRPr lang="ru-RU" sz="2000" b="1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endParaRPr lang="ru-RU" sz="2000" b="1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Рисунок 1" descr="Изображение выглядит как карта, текст, атлас&#10;&#10;Автоматически созданное описание"/>
          <p:cNvPicPr>
            <a:picLocks noChangeAspect="1"/>
          </p:cNvPicPr>
          <p:nvPr/>
        </p:nvPicPr>
        <p:blipFill rotWithShape="1">
          <a:blip r:embed="rId1"/>
          <a:srcRect t="10731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5813" y="221512"/>
            <a:ext cx="2064489" cy="5219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Задание 26</a:t>
            </a:r>
            <a:endParaRPr lang="ru-RU" sz="2800" b="1" dirty="0">
              <a:solidFill>
                <a:srgbClr val="C00000"/>
              </a:solidFill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4930" y="886046"/>
            <a:ext cx="5706139" cy="6451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pPr algn="l"/>
            <a:r>
              <a:rPr lang="ru-RU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Предлагается два типа задания 26.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charset="0"/>
                <a:ea typeface="PT Serif"/>
                <a:cs typeface="Times New Roman" panose="02020603050405020304" charset="0"/>
              </a:rPr>
              <a:t>Оба задания решаются при помощи тематических карт атласа.</a:t>
            </a:r>
            <a:endParaRPr lang="ru-RU" b="1">
              <a:solidFill>
                <a:srgbClr val="C00000"/>
              </a:solidFill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79845" y="221615"/>
            <a:ext cx="5591175" cy="5219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Пример: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   </a:t>
            </a:r>
            <a:r>
              <a:rPr lang="ru-RU" dirty="0">
                <a:latin typeface="Times New Roman" panose="02020603050405020304" charset="0"/>
                <a:cs typeface="Times New Roman" panose="02020603050405020304" charset="0"/>
              </a:rPr>
              <a:t>  </a:t>
            </a:r>
            <a:r>
              <a:rPr lang="ru-RU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                   </a:t>
            </a:r>
            <a:r>
              <a:rPr lang="ru-RU" sz="2800" b="1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ОТВЕТ: 35</a:t>
            </a:r>
            <a:endParaRPr lang="ru-RU" sz="2800" b="1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9535" y="886046"/>
            <a:ext cx="5528930" cy="230695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sz="16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Какие два из перечисленных городов являются центрами алюминиевой промышленности? Запишите в ответ цифры, под которыми указаны эти города.</a:t>
            </a:r>
            <a:endParaRPr lang="ru-RU" sz="1600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endParaRPr lang="ru-RU" sz="1600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r>
              <a:rPr lang="ru-RU" sz="16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1)  Ставрополь</a:t>
            </a:r>
            <a:endParaRPr lang="ru-RU" sz="1600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r>
              <a:rPr lang="ru-RU" sz="16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2)  Тамбов</a:t>
            </a:r>
            <a:endParaRPr lang="ru-RU" sz="1600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r>
              <a:rPr lang="ru-RU" sz="16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3)  Красноярск</a:t>
            </a:r>
            <a:endParaRPr lang="ru-RU" sz="1600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r>
              <a:rPr lang="ru-RU" sz="16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4)  Рязань</a:t>
            </a:r>
            <a:endParaRPr lang="ru-RU" sz="1600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r>
              <a:rPr lang="ru-RU" sz="16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5)  Братск</a:t>
            </a:r>
            <a:endParaRPr lang="ru-RU" sz="1600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0371" y="1630325"/>
            <a:ext cx="5785883" cy="20300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b="1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Первый тип</a:t>
            </a:r>
            <a:r>
              <a:rPr lang="ru-RU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 решается при помощи атласа за 9 класс, большинство вопросов касается </a:t>
            </a:r>
            <a:r>
              <a:rPr lang="ru-RU" b="1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тем отраслей экономики</a:t>
            </a:r>
            <a:r>
              <a:rPr lang="ru-RU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. В данном случае речь идет о алюминиевой промышленности. Тогда используем </a:t>
            </a:r>
            <a:r>
              <a:rPr lang="ru-RU" b="1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карту черной и цветной металлургии России</a:t>
            </a:r>
            <a:r>
              <a:rPr lang="ru-RU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, находим на ней все города, предложенные в списке, определяем два города, в которых идет </a:t>
            </a:r>
            <a:r>
              <a:rPr lang="ru-RU" b="1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производство алюминия</a:t>
            </a:r>
            <a:r>
              <a:rPr lang="ru-RU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.</a:t>
            </a:r>
            <a:endParaRPr lang="ru-RU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5814" y="4084673"/>
            <a:ext cx="5750442" cy="119888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b="1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Второй тип</a:t>
            </a:r>
            <a:r>
              <a:rPr lang="ru-RU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 предлагает вопросы по теме </a:t>
            </a:r>
            <a:r>
              <a:rPr lang="ru-RU" b="1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"Народы России"</a:t>
            </a:r>
            <a:r>
              <a:rPr lang="ru-RU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, при решении задания вспоминаем районы России. Сопоставляем </a:t>
            </a:r>
            <a:r>
              <a:rPr lang="ru-RU" b="1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карту федеративного устройства России и карту народов России</a:t>
            </a:r>
            <a:r>
              <a:rPr lang="ru-RU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. </a:t>
            </a:r>
            <a:endParaRPr lang="ru-RU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79534" y="4120116"/>
            <a:ext cx="5156790" cy="230695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sz="16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Какие два из перечисленных народов относятся к коренным жителям Северного Кавказа? Запишите в таблицу цифры, под которыми указаны эти народы.</a:t>
            </a:r>
            <a:endParaRPr lang="ru-RU" sz="1600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endParaRPr lang="ru-RU" sz="1600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r>
              <a:rPr lang="ru-RU" sz="16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1)  буряты</a:t>
            </a:r>
            <a:endParaRPr lang="ru-RU" sz="1600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r>
              <a:rPr lang="ru-RU" sz="16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2)  марийцы</a:t>
            </a:r>
            <a:endParaRPr lang="ru-RU" sz="1600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r>
              <a:rPr lang="ru-RU" sz="16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3)  карачаевцы</a:t>
            </a:r>
            <a:endParaRPr lang="ru-RU" sz="1600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r>
              <a:rPr lang="ru-RU" sz="16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4)  осетины</a:t>
            </a:r>
            <a:endParaRPr lang="ru-RU" sz="1600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r>
              <a:rPr lang="ru-RU" sz="16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5)  тувинцы</a:t>
            </a:r>
            <a:endParaRPr lang="ru-RU" sz="1600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0" y="3561907"/>
            <a:ext cx="2897372" cy="5219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sz="2800" b="1" dirty="0">
                <a:latin typeface="Times New Roman" panose="02020603050405020304" charset="0"/>
                <a:cs typeface="Times New Roman" panose="02020603050405020304" charset="0"/>
              </a:rPr>
              <a:t>ОТВЕТ: 34</a:t>
            </a:r>
            <a:endParaRPr lang="ru-RU" sz="28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627" y="265813"/>
            <a:ext cx="559095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Задания 27, 28, 29</a:t>
            </a:r>
            <a:endParaRPr lang="ru-RU" sz="2800" b="1" dirty="0">
              <a:solidFill>
                <a:srgbClr val="C0000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627" y="948070"/>
            <a:ext cx="5590953" cy="119888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pPr algn="l"/>
            <a:r>
              <a:rPr lang="ru-RU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В 27 задании необходимо </a:t>
            </a:r>
            <a:r>
              <a:rPr lang="ru-RU" b="1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не просто использовать название географического объекта</a:t>
            </a:r>
            <a:r>
              <a:rPr lang="ru-RU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, которое упоминается в тексте, </a:t>
            </a:r>
            <a:r>
              <a:rPr lang="ru-RU" b="1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а определить, где происходят географические события или явления</a:t>
            </a:r>
            <a:r>
              <a:rPr lang="ru-RU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.</a:t>
            </a:r>
            <a:endParaRPr lang="ru-RU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95008" y="788581"/>
            <a:ext cx="6290929" cy="403098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sz="1600" b="1" dirty="0">
                <a:latin typeface="Times New Roman" panose="02020603050405020304" charset="0"/>
                <a:ea typeface="+mn-lt"/>
                <a:cs typeface="Times New Roman" panose="02020603050405020304" charset="0"/>
              </a:rPr>
              <a:t>Какую страну кроме России затронуло данное наводнение?</a:t>
            </a:r>
            <a:endParaRPr lang="ru-RU" b="1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r>
              <a:rPr lang="ru-RU" sz="1600" dirty="0">
                <a:latin typeface="Times New Roman" panose="02020603050405020304" charset="0"/>
                <a:cs typeface="Times New Roman" panose="02020603050405020304" charset="0"/>
              </a:rPr>
              <a:t>Наводнение на Дальнем Востоке.</a:t>
            </a:r>
            <a:endParaRPr lang="ru-RU" dirty="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sz="1600" dirty="0">
                <a:latin typeface="Times New Roman" panose="02020603050405020304" charset="0"/>
                <a:cs typeface="Times New Roman" panose="02020603050405020304" charset="0"/>
              </a:rPr>
              <a:t>В 2013 году на Дальний Восток обрушился мощный паводок, который привел к самому масштабному наводнению за последние 115 лет. Наводнение охватило пять субъектов Дальневосточного федерального округа. Больше других пострадали Амурская область, первой принявшая удар стихии, Еврейская автономная область и Хабаровский край. Всего с начала паводка было подтоплено 37 муниципальных районов, 235 населенных пунктов и более 13 тысяч жилых домов. Общая площадь затопленных территорий составила более 8 миллионов квадратных километров. По данным Росгидромета, причиной наводнения стали интенсивные ливневые дожди, охватившие весь бассейн Амура и продолжавшиеся около двух месяцев. Максимальный уровень реки у Хабаровска составил 804 сантиметра при критическом уровне 600 сантиметров и прежнем историческом максимуме 642 сантиметра в 1867 году.</a:t>
            </a:r>
            <a:endParaRPr lang="ru-RU" sz="16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41582" y="265814"/>
            <a:ext cx="5528928" cy="5219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Пример: </a:t>
            </a:r>
            <a:endParaRPr lang="ru-RU" sz="2800" b="1" dirty="0">
              <a:solidFill>
                <a:srgbClr val="C0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337" y="2348023"/>
            <a:ext cx="5404883" cy="42462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dirty="0">
                <a:latin typeface="Calibri" panose="020F0502020204030204"/>
                <a:ea typeface="PT Serif"/>
                <a:cs typeface="PT Serif"/>
              </a:rPr>
              <a:t>Представлен текст про наводнение на Дальнем Востоке РФ, а в задании требуется определить, какая страна также пострадала. Необходимо связать информацию, обнаруженную в тексте, со знаниями из географического атласа. </a:t>
            </a:r>
            <a:r>
              <a:rPr lang="ru-RU" b="1" dirty="0">
                <a:latin typeface="Calibri" panose="020F0502020204030204"/>
                <a:ea typeface="PT Serif"/>
                <a:cs typeface="PT Serif"/>
              </a:rPr>
              <a:t>При использовании школьного атласа важно выбрать карту соответствующего содержания, на которой будет изображён искомый географический объект.</a:t>
            </a:r>
            <a:r>
              <a:rPr lang="ru-RU" dirty="0">
                <a:latin typeface="Calibri" panose="020F0502020204030204"/>
                <a:ea typeface="PT Serif"/>
                <a:cs typeface="PT Serif"/>
              </a:rPr>
              <a:t> Поэтому используем физическую карту, находим реку Амур , также открываем политическую карту и смотрим с какой страной граничим по реке Амур.</a:t>
            </a:r>
            <a:endParaRPr lang="ru-RU" dirty="0">
              <a:latin typeface="Calibri" panose="020F0502020204030204"/>
              <a:ea typeface="PT Serif"/>
              <a:cs typeface="PT Serif"/>
            </a:endParaRPr>
          </a:p>
          <a:p>
            <a:r>
              <a:rPr lang="ru-RU" dirty="0">
                <a:latin typeface="Calibri" panose="020F0502020204030204"/>
                <a:ea typeface="+mn-lt"/>
                <a:cs typeface="+mn-lt"/>
              </a:rPr>
              <a:t>В 27-м нужно ответить одним словом, поэтому ответ: Китай.</a:t>
            </a:r>
            <a:endParaRPr lang="ru-RU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br>
              <a:rPr lang="en-US" dirty="0"/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41581" y="5325139"/>
            <a:ext cx="5989674" cy="5219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sz="2800" b="1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ОТВЕТ:  Китай </a:t>
            </a:r>
            <a:endParaRPr lang="ru-RU" sz="2800" b="1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5558" y="239232"/>
            <a:ext cx="5883348" cy="1076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Для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charset="0"/>
                <a:ea typeface="PT Serif"/>
                <a:cs typeface="Times New Roman" panose="02020603050405020304" charset="0"/>
              </a:rPr>
              <a:t>28 задания</a:t>
            </a:r>
            <a:r>
              <a:rPr lang="ru-RU" sz="2800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 </a:t>
            </a:r>
            <a:r>
              <a:rPr lang="ru-RU" dirty="0">
                <a:latin typeface="Times New Roman" panose="02020603050405020304" charset="0"/>
                <a:ea typeface="PT Serif"/>
                <a:cs typeface="Times New Roman" panose="02020603050405020304" charset="0"/>
              </a:rPr>
              <a:t>требуется соответствующая подготовка, стоит заранее составить схемы понятий, связанных с одним содержанием. </a:t>
            </a:r>
            <a:endParaRPr lang="ru-RU" dirty="0">
              <a:latin typeface="Times New Roman" panose="02020603050405020304" charset="0"/>
              <a:ea typeface="PT Serif"/>
              <a:cs typeface="Times New Roman" panose="0202060305040502030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6999" y="372139"/>
            <a:ext cx="5369441" cy="55391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pPr algn="just"/>
            <a:r>
              <a:rPr lang="ru-RU" sz="1600" b="1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В пределах какого климатического пояса и области располагается затопленная территория?</a:t>
            </a:r>
            <a:endParaRPr lang="ru-RU" sz="1600" b="1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pPr algn="just"/>
            <a:r>
              <a:rPr lang="ru-RU" sz="16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Наводнение на Дальнем Востоке.</a:t>
            </a:r>
            <a:endParaRPr lang="ru-RU" sz="1600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pPr algn="just"/>
            <a:r>
              <a:rPr lang="ru-RU" sz="16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В 2013 году на Дальний Восток обрушился мощный паводок, который привел к самому масштабному наводнению за последние 115 лет. Наводнение охватило пять субъектов Дальневосточного федерального округа. Больше других пострадали Амурская область, первой принявшая удар стихии, Еврейская автономная область и Хабаровский край. Всего с начала паводка было подтоплено 37 муниципальных районов, 235 населенных пунктов и более 13 тысяч жилых домов. Общая площадь затопленных территорий составила более 8 миллионов квадратных километров. По данным Росгидромета, причиной наводнения стали интенсивные ливневые дожди, охватившие весь бассейн Амура и продолжавшиеся около двух месяцев. Максимальный уровень реки у Хабаровска составил 804 сантиметра при критическом уровне 600 сантиметров и прежнем историческом максимуме 642 сантиметра в 1867 году.</a:t>
            </a:r>
            <a:endParaRPr lang="ru-RU" sz="1600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pPr algn="just"/>
            <a:endParaRPr lang="ru-RU" sz="1600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algn="just"/>
            <a:endParaRPr lang="ru-RU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5557" y="1417675"/>
            <a:ext cx="6096000" cy="9220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Задание о природных особенностях Земли: </a:t>
            </a:r>
            <a:r>
              <a:rPr lang="ru-RU" b="1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определение климатического пояса / эпохи горообразования / типа воздушных масс. </a:t>
            </a:r>
            <a:endParaRPr lang="ru-RU" b="1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5557" y="2542953"/>
            <a:ext cx="5879805" cy="119888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pPr algn="l"/>
            <a:r>
              <a:rPr lang="ru-RU" sz="2400" b="1" baseline="0" dirty="0">
                <a:latin typeface="Times New Roman" panose="02020603050405020304" charset="0"/>
                <a:cs typeface="Times New Roman" panose="02020603050405020304" charset="0"/>
              </a:rPr>
              <a:t>В подобных заданиях проверяется сформированность умения читать карту с помощью условных знаков.</a:t>
            </a:r>
            <a:r>
              <a:rPr lang="ru-RU" sz="24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​</a:t>
            </a:r>
            <a:endParaRPr lang="ru-RU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27628" y="5812464"/>
            <a:ext cx="4474534" cy="5219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sz="2800" b="1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ОТВЕТ:</a:t>
            </a:r>
            <a:r>
              <a:rPr lang="ru-RU" b="1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  </a:t>
            </a:r>
            <a:r>
              <a:rPr lang="ru-RU" sz="2800" b="1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Умеренный </a:t>
            </a:r>
            <a:endParaRPr lang="ru-RU" sz="2800" b="1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674" y="141767"/>
            <a:ext cx="6033976" cy="16300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dirty="0">
                <a:latin typeface="Times New Roman" panose="02020603050405020304" charset="0"/>
                <a:ea typeface="+mn-lt"/>
                <a:cs typeface="Times New Roman" panose="02020603050405020304" charset="0"/>
              </a:rPr>
              <a:t>В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charset="0"/>
                <a:ea typeface="+mn-lt"/>
                <a:cs typeface="Times New Roman" panose="02020603050405020304" charset="0"/>
              </a:rPr>
              <a:t>29 задании</a:t>
            </a:r>
            <a:r>
              <a:rPr lang="ru-RU" dirty="0">
                <a:latin typeface="Times New Roman" panose="02020603050405020304" charset="0"/>
                <a:ea typeface="+mn-lt"/>
                <a:cs typeface="Times New Roman" panose="02020603050405020304" charset="0"/>
              </a:rPr>
              <a:t> важно </a:t>
            </a:r>
            <a:r>
              <a:rPr lang="ru-RU" b="1" dirty="0">
                <a:latin typeface="Times New Roman" panose="02020603050405020304" charset="0"/>
                <a:ea typeface="+mn-lt"/>
                <a:cs typeface="Times New Roman" panose="02020603050405020304" charset="0"/>
              </a:rPr>
              <a:t>соотнести вопрос с изученным материалом и с текстом, связать информацию, обнаруженную в тексте, со знаниями из других источников, охарактеризовать и конкретизировать текст</a:t>
            </a:r>
            <a:r>
              <a:rPr lang="ru-RU" dirty="0">
                <a:latin typeface="Times New Roman" panose="02020603050405020304" charset="0"/>
                <a:ea typeface="+mn-lt"/>
                <a:cs typeface="Times New Roman" panose="02020603050405020304" charset="0"/>
              </a:rPr>
              <a:t>. В задании оценивается ответ на конкретный вопрос.</a:t>
            </a:r>
            <a:endParaRPr lang="ru-RU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25092" y="141767"/>
            <a:ext cx="5316279" cy="50158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pPr algn="l"/>
            <a:r>
              <a:rPr lang="ru-RU" sz="1600" b="1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В какое время года и почему на реках Дальнего Востока наблюдается паводок?</a:t>
            </a:r>
            <a:endParaRPr lang="ru-RU" sz="1600" b="1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r>
              <a:rPr lang="ru-RU" sz="16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Наводнение на Дальнем Востоке.</a:t>
            </a:r>
            <a:endParaRPr lang="ru-RU" sz="1600" dirty="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r>
              <a:rPr lang="ru-RU" sz="16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В 2013 году на Дальний Восток обрушился мощный паводок, который привел к самому масштабному наводнению за последние 115 лет. Наводнение охватило пять субъектов Дальневосточного федерального округа. Больше других пострадали Амурская область, первой принявшая удар стихии, Еврейская автономная область и Хабаровский край. Всего с начала паводка было подтоплено 37 муниципальных районов, 235 населенных пунктов и более 13 тысяч жилых домов. Общая площадь затопленных территорий составила более 8 миллионов квадратных километров. По данным Росгидромета, причиной наводнения стали интенсивные ливневые дожди, охватившие весь бассейн Амура и продолжавшиеся около двух месяцев. Максимальный уровень реки у Хабаровска составил 804 сантиметра при критическом уровне 600 сантиметров и прежнем историческом максимуме 642 сантиметра в 1867 году.</a:t>
            </a:r>
            <a:endParaRPr lang="ru-RU" sz="1600"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4675" y="1975882"/>
            <a:ext cx="6299790" cy="119888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pPr algn="l"/>
            <a:r>
              <a:rPr lang="ru-RU" sz="2400" b="1" baseline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Times New Roman" panose="02020603050405020304" charset="0"/>
                <a:cs typeface="Times New Roman" panose="02020603050405020304" charset="0"/>
              </a:rPr>
              <a:t>В подобных заданиях проверяется сформированность умения читать карту с помощью условных знаков.</a:t>
            </a:r>
            <a:r>
              <a:rPr lang="ru-RU" sz="2400" baseline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Times New Roman" panose="02020603050405020304" charset="0"/>
                <a:cs typeface="Times New Roman" panose="02020603050405020304" charset="0"/>
              </a:rPr>
              <a:t>​</a:t>
            </a:r>
            <a:r>
              <a:rPr lang="ru-RU" sz="240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Times New Roman" panose="02020603050405020304" charset="0"/>
                <a:ea typeface="Calibri" panose="020F0502020204030204"/>
                <a:cs typeface="Times New Roman" panose="02020603050405020304" charset="0"/>
              </a:rPr>
              <a:t>​</a:t>
            </a:r>
            <a:endParaRPr lang="ru-RU" sz="2400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7210" y="5156790"/>
            <a:ext cx="11837580" cy="16300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r>
              <a:rPr lang="ru-RU" sz="2800" b="1" dirty="0">
                <a:latin typeface="Times New Roman" panose="02020603050405020304" charset="0"/>
                <a:cs typeface="Times New Roman" panose="02020603050405020304" charset="0"/>
              </a:rPr>
              <a:t>ОТВЕТ: </a:t>
            </a:r>
            <a:r>
              <a:rPr lang="ru-RU" sz="2400" dirty="0">
                <a:latin typeface="Times New Roman" panose="02020603050405020304" charset="0"/>
                <a:ea typeface="+mn-lt"/>
                <a:cs typeface="Times New Roman" panose="02020603050405020304" charset="0"/>
              </a:rPr>
              <a:t>Дальний Восток России находится в области муссонного климата. Основные особенности муссонного климата  — резкое преобладание осадков летом и почти полное отсутствие осадков зимой. Из-за обилия осадков в летний период и происходят паводки на реках Дальнего Востока.</a:t>
            </a:r>
            <a:endParaRPr lang="ru-RU" sz="2400" b="1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9841</Words>
  <Application>WPS Presentation</Application>
  <PresentationFormat>Широкоэкранный</PresentationFormat>
  <Paragraphs>119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Arial</vt:lpstr>
      <vt:lpstr>SimSun</vt:lpstr>
      <vt:lpstr>Wingdings</vt:lpstr>
      <vt:lpstr>Times New Roman</vt:lpstr>
      <vt:lpstr>PT Serif</vt:lpstr>
      <vt:lpstr>Segoe Print</vt:lpstr>
      <vt:lpstr>Calibri</vt:lpstr>
      <vt:lpstr>Aptos</vt:lpstr>
      <vt:lpstr>Microsoft YaHei</vt:lpstr>
      <vt:lpstr>Arial Unicode MS</vt:lpstr>
      <vt:lpstr>Aptos Display</vt:lpstr>
      <vt:lpstr>Тема Office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Admin</cp:lastModifiedBy>
  <cp:revision>528</cp:revision>
  <dcterms:created xsi:type="dcterms:W3CDTF">2024-01-25T21:33:00Z</dcterms:created>
  <dcterms:modified xsi:type="dcterms:W3CDTF">2024-01-28T10:34:52Z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EC66A8D315844AC69F3257AA5EB4FC6C_13</vt:lpwstr>
  </property>
  <property fmtid="{D5CDD505-2E9C-101B-9397-08002B2CF9AE}" pid="3" name="KSOProductBuildVer">
    <vt:lpwstr>1049-12.2.0.13431</vt:lpwstr>
  </property>
</Properties>
</file>