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8288000" cy="10287000"/>
  <p:notesSz cx="6858000" cy="9144000"/>
  <p:embeddedFontLs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-75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2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24.png"/><Relationship Id="rId7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10" Type="http://schemas.openxmlformats.org/officeDocument/2006/relationships/image" Target="../media/image8.svg"/><Relationship Id="rId4" Type="http://schemas.openxmlformats.org/officeDocument/2006/relationships/image" Target="../media/image40.svg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svg"/><Relationship Id="rId7" Type="http://schemas.openxmlformats.org/officeDocument/2006/relationships/image" Target="../media/image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3.svg"/><Relationship Id="rId4" Type="http://schemas.openxmlformats.org/officeDocument/2006/relationships/image" Target="../media/image6.png"/><Relationship Id="rId9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8.png"/><Relationship Id="rId10" Type="http://schemas.openxmlformats.org/officeDocument/2006/relationships/image" Target="../media/image4.svg"/><Relationship Id="rId4" Type="http://schemas.openxmlformats.org/officeDocument/2006/relationships/image" Target="../media/image11.svg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4.sv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7.png"/><Relationship Id="rId7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10" Type="http://schemas.openxmlformats.org/officeDocument/2006/relationships/image" Target="../media/image8.svg"/><Relationship Id="rId4" Type="http://schemas.openxmlformats.org/officeDocument/2006/relationships/image" Target="../media/image28.svg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2.svg"/><Relationship Id="rId7" Type="http://schemas.openxmlformats.org/officeDocument/2006/relationships/image" Target="../media/image30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4.svg"/><Relationship Id="rId4" Type="http://schemas.openxmlformats.org/officeDocument/2006/relationships/image" Target="../media/image13.png"/><Relationship Id="rId9" Type="http://schemas.openxmlformats.org/officeDocument/2006/relationships/image" Target="../media/image3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006663" y="-1031432"/>
            <a:ext cx="12284833" cy="7565720"/>
            <a:chOff x="0" y="0"/>
            <a:chExt cx="2678768" cy="1649742"/>
          </a:xfrm>
        </p:grpSpPr>
        <p:sp>
          <p:nvSpPr>
            <p:cNvPr id="3" name="Freeform 3"/>
            <p:cNvSpPr/>
            <p:nvPr/>
          </p:nvSpPr>
          <p:spPr>
            <a:xfrm>
              <a:off x="92710" y="106680"/>
              <a:ext cx="2574628" cy="1530362"/>
            </a:xfrm>
            <a:custGeom>
              <a:avLst/>
              <a:gdLst/>
              <a:ahLst/>
              <a:cxnLst/>
              <a:rect l="l" t="t" r="r" b="b"/>
              <a:pathLst>
                <a:path w="2574628" h="1530362">
                  <a:moveTo>
                    <a:pt x="2547958" y="1341132"/>
                  </a:moveTo>
                  <a:cubicBezTo>
                    <a:pt x="2547958" y="1428762"/>
                    <a:pt x="2471758" y="1499882"/>
                    <a:pt x="2390478" y="1499882"/>
                  </a:cubicBezTo>
                  <a:lnTo>
                    <a:pt x="66040" y="1499882"/>
                  </a:lnTo>
                  <a:cubicBezTo>
                    <a:pt x="43180" y="1499882"/>
                    <a:pt x="20320" y="1494802"/>
                    <a:pt x="0" y="1485912"/>
                  </a:cubicBezTo>
                  <a:cubicBezTo>
                    <a:pt x="26670" y="1513852"/>
                    <a:pt x="63500" y="1530362"/>
                    <a:pt x="110537" y="1530362"/>
                  </a:cubicBezTo>
                  <a:lnTo>
                    <a:pt x="2428578" y="1530362"/>
                  </a:lnTo>
                  <a:cubicBezTo>
                    <a:pt x="2508588" y="1530362"/>
                    <a:pt x="2574628" y="1464322"/>
                    <a:pt x="2574628" y="1384312"/>
                  </a:cubicBezTo>
                  <a:lnTo>
                    <a:pt x="2574628" y="95250"/>
                  </a:lnTo>
                  <a:cubicBezTo>
                    <a:pt x="2574628" y="58420"/>
                    <a:pt x="2560658" y="25400"/>
                    <a:pt x="2539068" y="0"/>
                  </a:cubicBezTo>
                  <a:cubicBezTo>
                    <a:pt x="2545418" y="16510"/>
                    <a:pt x="2547958" y="34290"/>
                    <a:pt x="2547958" y="52070"/>
                  </a:cubicBezTo>
                  <a:lnTo>
                    <a:pt x="2547958" y="1341132"/>
                  </a:lnTo>
                  <a:close/>
                </a:path>
              </a:pathLst>
            </a:custGeom>
            <a:solidFill>
              <a:srgbClr val="E7DFD9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12700" y="12700"/>
              <a:ext cx="2613998" cy="1581162"/>
            </a:xfrm>
            <a:custGeom>
              <a:avLst/>
              <a:gdLst/>
              <a:ahLst/>
              <a:cxnLst/>
              <a:rect l="l" t="t" r="r" b="b"/>
              <a:pathLst>
                <a:path w="2613998" h="1581162">
                  <a:moveTo>
                    <a:pt x="146050" y="1581162"/>
                  </a:moveTo>
                  <a:lnTo>
                    <a:pt x="2467948" y="1581162"/>
                  </a:lnTo>
                  <a:cubicBezTo>
                    <a:pt x="2547958" y="1581162"/>
                    <a:pt x="2613998" y="1515122"/>
                    <a:pt x="2613998" y="1435112"/>
                  </a:cubicBezTo>
                  <a:lnTo>
                    <a:pt x="2613998" y="146050"/>
                  </a:lnTo>
                  <a:cubicBezTo>
                    <a:pt x="2613998" y="66040"/>
                    <a:pt x="2547958" y="0"/>
                    <a:pt x="2467948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1435112"/>
                  </a:lnTo>
                  <a:cubicBezTo>
                    <a:pt x="0" y="1516392"/>
                    <a:pt x="66040" y="1581162"/>
                    <a:pt x="146050" y="1581162"/>
                  </a:cubicBezTo>
                  <a:close/>
                </a:path>
              </a:pathLst>
            </a:custGeom>
            <a:solidFill>
              <a:srgbClr val="F8F6F4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2678768" cy="1649742"/>
            </a:xfrm>
            <a:custGeom>
              <a:avLst/>
              <a:gdLst/>
              <a:ahLst/>
              <a:cxnLst/>
              <a:rect l="l" t="t" r="r" b="b"/>
              <a:pathLst>
                <a:path w="2678768" h="1649742">
                  <a:moveTo>
                    <a:pt x="2615268" y="74930"/>
                  </a:moveTo>
                  <a:cubicBezTo>
                    <a:pt x="2587328" y="30480"/>
                    <a:pt x="2537798" y="0"/>
                    <a:pt x="2480648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1447812"/>
                  </a:lnTo>
                  <a:cubicBezTo>
                    <a:pt x="0" y="1499882"/>
                    <a:pt x="25400" y="1545602"/>
                    <a:pt x="63500" y="1574812"/>
                  </a:cubicBezTo>
                  <a:cubicBezTo>
                    <a:pt x="91440" y="1619262"/>
                    <a:pt x="140970" y="1649742"/>
                    <a:pt x="205515" y="1649742"/>
                  </a:cubicBezTo>
                  <a:lnTo>
                    <a:pt x="2520018" y="1649742"/>
                  </a:lnTo>
                  <a:cubicBezTo>
                    <a:pt x="2607648" y="1649742"/>
                    <a:pt x="2678768" y="1578622"/>
                    <a:pt x="2678768" y="1490992"/>
                  </a:cubicBezTo>
                  <a:lnTo>
                    <a:pt x="2678768" y="201930"/>
                  </a:lnTo>
                  <a:cubicBezTo>
                    <a:pt x="2678768" y="149860"/>
                    <a:pt x="2653368" y="104140"/>
                    <a:pt x="2615268" y="74930"/>
                  </a:cubicBezTo>
                  <a:close/>
                  <a:moveTo>
                    <a:pt x="12700" y="1447812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2480648" y="12700"/>
                  </a:lnTo>
                  <a:cubicBezTo>
                    <a:pt x="2560658" y="12700"/>
                    <a:pt x="2626698" y="78740"/>
                    <a:pt x="2626698" y="158750"/>
                  </a:cubicBezTo>
                  <a:lnTo>
                    <a:pt x="2626698" y="1447812"/>
                  </a:lnTo>
                  <a:cubicBezTo>
                    <a:pt x="2626698" y="1527822"/>
                    <a:pt x="2560658" y="1593862"/>
                    <a:pt x="2480648" y="1593862"/>
                  </a:cubicBezTo>
                  <a:lnTo>
                    <a:pt x="158750" y="1593862"/>
                  </a:lnTo>
                  <a:cubicBezTo>
                    <a:pt x="78740" y="1593862"/>
                    <a:pt x="12700" y="1529092"/>
                    <a:pt x="12700" y="1447812"/>
                  </a:cubicBezTo>
                  <a:close/>
                  <a:moveTo>
                    <a:pt x="2667338" y="1490992"/>
                  </a:moveTo>
                  <a:cubicBezTo>
                    <a:pt x="2667338" y="1571002"/>
                    <a:pt x="2600028" y="1637042"/>
                    <a:pt x="2520018" y="1637042"/>
                  </a:cubicBezTo>
                  <a:lnTo>
                    <a:pt x="205515" y="1637042"/>
                  </a:lnTo>
                  <a:cubicBezTo>
                    <a:pt x="157480" y="1637042"/>
                    <a:pt x="120650" y="1620532"/>
                    <a:pt x="93980" y="1592592"/>
                  </a:cubicBezTo>
                  <a:cubicBezTo>
                    <a:pt x="114300" y="1601482"/>
                    <a:pt x="135890" y="1606562"/>
                    <a:pt x="160020" y="1606562"/>
                  </a:cubicBezTo>
                  <a:lnTo>
                    <a:pt x="2481918" y="1606562"/>
                  </a:lnTo>
                  <a:cubicBezTo>
                    <a:pt x="2569548" y="1606562"/>
                    <a:pt x="2640668" y="1535442"/>
                    <a:pt x="2640668" y="1447812"/>
                  </a:cubicBezTo>
                  <a:lnTo>
                    <a:pt x="2640668" y="158750"/>
                  </a:lnTo>
                  <a:cubicBezTo>
                    <a:pt x="2640668" y="140970"/>
                    <a:pt x="2636858" y="123190"/>
                    <a:pt x="2631778" y="106680"/>
                  </a:cubicBezTo>
                  <a:cubicBezTo>
                    <a:pt x="2653368" y="132080"/>
                    <a:pt x="2667338" y="165100"/>
                    <a:pt x="2667338" y="201930"/>
                  </a:cubicBezTo>
                  <a:lnTo>
                    <a:pt x="2667338" y="1490992"/>
                  </a:lnTo>
                  <a:close/>
                </a:path>
              </a:pathLst>
            </a:custGeom>
            <a:solidFill>
              <a:srgbClr val="5E3023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2576804" y="5459012"/>
            <a:ext cx="13123669" cy="4977273"/>
          </a:xfrm>
          <a:custGeom>
            <a:avLst/>
            <a:gdLst/>
            <a:ahLst/>
            <a:cxnLst/>
            <a:rect l="l" t="t" r="r" b="b"/>
            <a:pathLst>
              <a:path w="13123669" h="4977273">
                <a:moveTo>
                  <a:pt x="0" y="0"/>
                </a:moveTo>
                <a:lnTo>
                  <a:pt x="13123668" y="0"/>
                </a:lnTo>
                <a:lnTo>
                  <a:pt x="13123668" y="4977273"/>
                </a:lnTo>
                <a:lnTo>
                  <a:pt x="0" y="49772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852246">
            <a:off x="620566" y="2076772"/>
            <a:ext cx="1376956" cy="1786146"/>
          </a:xfrm>
          <a:custGeom>
            <a:avLst/>
            <a:gdLst/>
            <a:ahLst/>
            <a:cxnLst/>
            <a:rect l="l" t="t" r="r" b="b"/>
            <a:pathLst>
              <a:path w="1376956" h="1786146">
                <a:moveTo>
                  <a:pt x="0" y="0"/>
                </a:moveTo>
                <a:lnTo>
                  <a:pt x="1376956" y="0"/>
                </a:lnTo>
                <a:lnTo>
                  <a:pt x="1376956" y="1786146"/>
                </a:lnTo>
                <a:lnTo>
                  <a:pt x="0" y="17861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735762">
            <a:off x="16366440" y="5994565"/>
            <a:ext cx="1213200" cy="1573727"/>
          </a:xfrm>
          <a:custGeom>
            <a:avLst/>
            <a:gdLst/>
            <a:ahLst/>
            <a:cxnLst/>
            <a:rect l="l" t="t" r="r" b="b"/>
            <a:pathLst>
              <a:path w="1213200" h="1573727">
                <a:moveTo>
                  <a:pt x="0" y="0"/>
                </a:moveTo>
                <a:lnTo>
                  <a:pt x="1213200" y="0"/>
                </a:lnTo>
                <a:lnTo>
                  <a:pt x="1213200" y="1573727"/>
                </a:lnTo>
                <a:lnTo>
                  <a:pt x="0" y="15737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728065" y="-122379"/>
            <a:ext cx="4549802" cy="3344630"/>
          </a:xfrm>
          <a:custGeom>
            <a:avLst/>
            <a:gdLst/>
            <a:ahLst/>
            <a:cxnLst/>
            <a:rect l="l" t="t" r="r" b="b"/>
            <a:pathLst>
              <a:path w="4549802" h="3344630">
                <a:moveTo>
                  <a:pt x="0" y="0"/>
                </a:moveTo>
                <a:lnTo>
                  <a:pt x="4549802" y="0"/>
                </a:lnTo>
                <a:lnTo>
                  <a:pt x="4549802" y="3344629"/>
                </a:lnTo>
                <a:lnTo>
                  <a:pt x="0" y="334462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3492584" y="1295069"/>
            <a:ext cx="11211759" cy="109822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09"/>
              </a:lnSpc>
            </a:pPr>
            <a:endParaRPr/>
          </a:p>
          <a:p>
            <a:pPr algn="ctr">
              <a:lnSpc>
                <a:spcPts val="6209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Евгений Львович Шварц</a:t>
            </a:r>
          </a:p>
          <a:p>
            <a:pPr algn="ctr">
              <a:lnSpc>
                <a:spcPts val="6209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«Сказка о потерянном времени»</a:t>
            </a:r>
          </a:p>
          <a:p>
            <a:pPr algn="ctr">
              <a:lnSpc>
                <a:spcPts val="6209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 </a:t>
            </a: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6209"/>
              </a:lnSpc>
            </a:pPr>
            <a:endParaRPr lang="en-US" sz="5447">
              <a:solidFill>
                <a:srgbClr val="5E3023"/>
              </a:solidFill>
              <a:latin typeface="Negrita Pro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492584" y="4467987"/>
            <a:ext cx="11292108" cy="1379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72"/>
              </a:lnSpc>
            </a:pPr>
            <a:r>
              <a:rPr lang="en-US" sz="4800">
                <a:solidFill>
                  <a:srgbClr val="5E3023"/>
                </a:solidFill>
                <a:latin typeface="Negrita Pro"/>
              </a:rPr>
              <a:t>Литературное чтение</a:t>
            </a:r>
          </a:p>
          <a:p>
            <a:pPr algn="ctr">
              <a:lnSpc>
                <a:spcPts val="5472"/>
              </a:lnSpc>
            </a:pPr>
            <a:r>
              <a:rPr lang="en-US" sz="4800">
                <a:solidFill>
                  <a:srgbClr val="5E3023"/>
                </a:solidFill>
                <a:latin typeface="Negrita Pro"/>
              </a:rPr>
              <a:t>Школа России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9127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061952">
            <a:off x="17152639" y="8882827"/>
            <a:ext cx="1097354" cy="1423454"/>
          </a:xfrm>
          <a:custGeom>
            <a:avLst/>
            <a:gdLst/>
            <a:ahLst/>
            <a:cxnLst/>
            <a:rect l="l" t="t" r="r" b="b"/>
            <a:pathLst>
              <a:path w="1097354" h="1423454">
                <a:moveTo>
                  <a:pt x="0" y="0"/>
                </a:moveTo>
                <a:lnTo>
                  <a:pt x="1097353" y="0"/>
                </a:lnTo>
                <a:lnTo>
                  <a:pt x="1097353" y="1423453"/>
                </a:lnTo>
                <a:lnTo>
                  <a:pt x="0" y="14234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13472" y="1800154"/>
            <a:ext cx="17436513" cy="7702696"/>
            <a:chOff x="0" y="0"/>
            <a:chExt cx="3191910" cy="1410047"/>
          </a:xfrm>
        </p:grpSpPr>
        <p:sp>
          <p:nvSpPr>
            <p:cNvPr id="5" name="Freeform 5"/>
            <p:cNvSpPr/>
            <p:nvPr/>
          </p:nvSpPr>
          <p:spPr>
            <a:xfrm>
              <a:off x="92710" y="106680"/>
              <a:ext cx="3087770" cy="1290667"/>
            </a:xfrm>
            <a:custGeom>
              <a:avLst/>
              <a:gdLst/>
              <a:ahLst/>
              <a:cxnLst/>
              <a:rect l="l" t="t" r="r" b="b"/>
              <a:pathLst>
                <a:path w="3087770" h="1290667">
                  <a:moveTo>
                    <a:pt x="3061099" y="1101437"/>
                  </a:moveTo>
                  <a:cubicBezTo>
                    <a:pt x="3061099" y="1189067"/>
                    <a:pt x="2984899" y="1260187"/>
                    <a:pt x="2903620" y="1260187"/>
                  </a:cubicBezTo>
                  <a:lnTo>
                    <a:pt x="66040" y="1260187"/>
                  </a:lnTo>
                  <a:cubicBezTo>
                    <a:pt x="43180" y="1260187"/>
                    <a:pt x="20320" y="1255107"/>
                    <a:pt x="0" y="1246217"/>
                  </a:cubicBezTo>
                  <a:cubicBezTo>
                    <a:pt x="26670" y="1274157"/>
                    <a:pt x="63500" y="1290667"/>
                    <a:pt x="113807" y="1290667"/>
                  </a:cubicBezTo>
                  <a:lnTo>
                    <a:pt x="2941720" y="1290667"/>
                  </a:lnTo>
                  <a:cubicBezTo>
                    <a:pt x="3021730" y="1290667"/>
                    <a:pt x="3087770" y="1224627"/>
                    <a:pt x="3087770" y="1144617"/>
                  </a:cubicBezTo>
                  <a:lnTo>
                    <a:pt x="3087770" y="95250"/>
                  </a:lnTo>
                  <a:cubicBezTo>
                    <a:pt x="3087770" y="58420"/>
                    <a:pt x="3073799" y="25400"/>
                    <a:pt x="3052209" y="0"/>
                  </a:cubicBezTo>
                  <a:cubicBezTo>
                    <a:pt x="3058559" y="16510"/>
                    <a:pt x="3061099" y="34290"/>
                    <a:pt x="3061099" y="52070"/>
                  </a:cubicBezTo>
                  <a:lnTo>
                    <a:pt x="3061099" y="1101437"/>
                  </a:lnTo>
                  <a:close/>
                </a:path>
              </a:pathLst>
            </a:custGeom>
            <a:solidFill>
              <a:srgbClr val="E7DFD9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12700" y="12700"/>
              <a:ext cx="3127140" cy="1341467"/>
            </a:xfrm>
            <a:custGeom>
              <a:avLst/>
              <a:gdLst/>
              <a:ahLst/>
              <a:cxnLst/>
              <a:rect l="l" t="t" r="r" b="b"/>
              <a:pathLst>
                <a:path w="3127140" h="1341467">
                  <a:moveTo>
                    <a:pt x="146050" y="1341467"/>
                  </a:moveTo>
                  <a:lnTo>
                    <a:pt x="2981090" y="1341467"/>
                  </a:lnTo>
                  <a:cubicBezTo>
                    <a:pt x="3061100" y="1341467"/>
                    <a:pt x="3127140" y="1275427"/>
                    <a:pt x="3127140" y="1195417"/>
                  </a:cubicBezTo>
                  <a:lnTo>
                    <a:pt x="3127140" y="146050"/>
                  </a:lnTo>
                  <a:cubicBezTo>
                    <a:pt x="3127140" y="66040"/>
                    <a:pt x="3061100" y="0"/>
                    <a:pt x="2981090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1195417"/>
                  </a:lnTo>
                  <a:cubicBezTo>
                    <a:pt x="0" y="1276697"/>
                    <a:pt x="66040" y="1341467"/>
                    <a:pt x="146050" y="1341467"/>
                  </a:cubicBezTo>
                  <a:close/>
                </a:path>
              </a:pathLst>
            </a:custGeom>
            <a:solidFill>
              <a:srgbClr val="F8F6F4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3191910" cy="1410047"/>
            </a:xfrm>
            <a:custGeom>
              <a:avLst/>
              <a:gdLst/>
              <a:ahLst/>
              <a:cxnLst/>
              <a:rect l="l" t="t" r="r" b="b"/>
              <a:pathLst>
                <a:path w="3191910" h="1410047">
                  <a:moveTo>
                    <a:pt x="3128410" y="74930"/>
                  </a:moveTo>
                  <a:cubicBezTo>
                    <a:pt x="3100470" y="30480"/>
                    <a:pt x="3050940" y="0"/>
                    <a:pt x="2993790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1208117"/>
                  </a:lnTo>
                  <a:cubicBezTo>
                    <a:pt x="0" y="1260187"/>
                    <a:pt x="25400" y="1305907"/>
                    <a:pt x="63500" y="1335117"/>
                  </a:cubicBezTo>
                  <a:cubicBezTo>
                    <a:pt x="91440" y="1379567"/>
                    <a:pt x="140970" y="1410047"/>
                    <a:pt x="209296" y="1410047"/>
                  </a:cubicBezTo>
                  <a:lnTo>
                    <a:pt x="3033160" y="1410047"/>
                  </a:lnTo>
                  <a:cubicBezTo>
                    <a:pt x="3120790" y="1410047"/>
                    <a:pt x="3191910" y="1338927"/>
                    <a:pt x="3191910" y="1251297"/>
                  </a:cubicBezTo>
                  <a:lnTo>
                    <a:pt x="3191910" y="201930"/>
                  </a:lnTo>
                  <a:cubicBezTo>
                    <a:pt x="3191909" y="149860"/>
                    <a:pt x="3166509" y="104140"/>
                    <a:pt x="3128410" y="74930"/>
                  </a:cubicBezTo>
                  <a:close/>
                  <a:moveTo>
                    <a:pt x="12700" y="1208117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2993790" y="12700"/>
                  </a:lnTo>
                  <a:cubicBezTo>
                    <a:pt x="3073800" y="12700"/>
                    <a:pt x="3139840" y="78740"/>
                    <a:pt x="3139840" y="158750"/>
                  </a:cubicBezTo>
                  <a:lnTo>
                    <a:pt x="3139840" y="1208117"/>
                  </a:lnTo>
                  <a:cubicBezTo>
                    <a:pt x="3139840" y="1288127"/>
                    <a:pt x="3073800" y="1354167"/>
                    <a:pt x="2993790" y="1354167"/>
                  </a:cubicBezTo>
                  <a:lnTo>
                    <a:pt x="158750" y="1354167"/>
                  </a:lnTo>
                  <a:cubicBezTo>
                    <a:pt x="78740" y="1354167"/>
                    <a:pt x="12700" y="1289397"/>
                    <a:pt x="12700" y="1208117"/>
                  </a:cubicBezTo>
                  <a:close/>
                  <a:moveTo>
                    <a:pt x="3180480" y="1251297"/>
                  </a:moveTo>
                  <a:cubicBezTo>
                    <a:pt x="3180480" y="1331307"/>
                    <a:pt x="3113169" y="1397347"/>
                    <a:pt x="3033160" y="1397347"/>
                  </a:cubicBezTo>
                  <a:lnTo>
                    <a:pt x="209296" y="1397347"/>
                  </a:lnTo>
                  <a:cubicBezTo>
                    <a:pt x="157480" y="1397347"/>
                    <a:pt x="120650" y="1380837"/>
                    <a:pt x="93980" y="1352897"/>
                  </a:cubicBezTo>
                  <a:cubicBezTo>
                    <a:pt x="114300" y="1361787"/>
                    <a:pt x="135890" y="1366867"/>
                    <a:pt x="160020" y="1366867"/>
                  </a:cubicBezTo>
                  <a:lnTo>
                    <a:pt x="2995060" y="1366867"/>
                  </a:lnTo>
                  <a:cubicBezTo>
                    <a:pt x="3082690" y="1366867"/>
                    <a:pt x="3153810" y="1295747"/>
                    <a:pt x="3153810" y="1208117"/>
                  </a:cubicBezTo>
                  <a:lnTo>
                    <a:pt x="3153810" y="158750"/>
                  </a:lnTo>
                  <a:cubicBezTo>
                    <a:pt x="3153810" y="140970"/>
                    <a:pt x="3150000" y="123190"/>
                    <a:pt x="3144919" y="106680"/>
                  </a:cubicBezTo>
                  <a:cubicBezTo>
                    <a:pt x="3166510" y="132080"/>
                    <a:pt x="3180480" y="165100"/>
                    <a:pt x="3180480" y="201930"/>
                  </a:cubicBezTo>
                  <a:lnTo>
                    <a:pt x="3180480" y="1251297"/>
                  </a:lnTo>
                  <a:close/>
                </a:path>
              </a:pathLst>
            </a:custGeom>
            <a:solidFill>
              <a:srgbClr val="5E3023"/>
            </a:solidFill>
          </p:spPr>
        </p:sp>
      </p:grpSp>
      <p:sp>
        <p:nvSpPr>
          <p:cNvPr id="8" name="Freeform 8"/>
          <p:cNvSpPr/>
          <p:nvPr/>
        </p:nvSpPr>
        <p:spPr>
          <a:xfrm>
            <a:off x="16093543" y="102314"/>
            <a:ext cx="2194457" cy="3395679"/>
          </a:xfrm>
          <a:custGeom>
            <a:avLst/>
            <a:gdLst/>
            <a:ahLst/>
            <a:cxnLst/>
            <a:rect l="l" t="t" r="r" b="b"/>
            <a:pathLst>
              <a:path w="2194457" h="3395679">
                <a:moveTo>
                  <a:pt x="0" y="0"/>
                </a:moveTo>
                <a:lnTo>
                  <a:pt x="2194457" y="0"/>
                </a:lnTo>
                <a:lnTo>
                  <a:pt x="2194457" y="3395679"/>
                </a:lnTo>
                <a:lnTo>
                  <a:pt x="0" y="33956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801779" y="1967682"/>
            <a:ext cx="17259300" cy="7072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423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- </a:t>
            </a:r>
            <a:r>
              <a:rPr lang="en-US" sz="5447">
                <a:solidFill>
                  <a:srgbClr val="FF3131"/>
                </a:solidFill>
                <a:latin typeface="Negrita Pro"/>
              </a:rPr>
              <a:t>Окладистая </a:t>
            </a:r>
            <a:r>
              <a:rPr lang="en-US" sz="5447">
                <a:solidFill>
                  <a:srgbClr val="5E3023"/>
                </a:solidFill>
                <a:latin typeface="Negrita Pro"/>
              </a:rPr>
              <a:t>(борода)  - широкая и густая</a:t>
            </a:r>
          </a:p>
          <a:p>
            <a:pPr>
              <a:lnSpc>
                <a:spcPts val="9423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  керосиновая лампа – лампа, освещающая при помощи керосина</a:t>
            </a:r>
          </a:p>
          <a:p>
            <a:pPr>
              <a:lnSpc>
                <a:spcPts val="9423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- </a:t>
            </a:r>
            <a:r>
              <a:rPr lang="en-US" sz="5447">
                <a:solidFill>
                  <a:srgbClr val="FF3131"/>
                </a:solidFill>
                <a:latin typeface="Negrita Pro"/>
              </a:rPr>
              <a:t>Ходики </a:t>
            </a:r>
            <a:r>
              <a:rPr lang="en-US" sz="5447">
                <a:solidFill>
                  <a:srgbClr val="5E3023"/>
                </a:solidFill>
                <a:latin typeface="Negrita Pro"/>
              </a:rPr>
              <a:t>– небольшие настенные часы</a:t>
            </a:r>
          </a:p>
          <a:p>
            <a:pPr>
              <a:lnSpc>
                <a:spcPts val="9423"/>
              </a:lnSpc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- </a:t>
            </a:r>
            <a:r>
              <a:rPr lang="en-US" sz="5447">
                <a:solidFill>
                  <a:srgbClr val="FF3131"/>
                </a:solidFill>
                <a:latin typeface="Negrita Pro"/>
              </a:rPr>
              <a:t>Полы </a:t>
            </a:r>
            <a:r>
              <a:rPr lang="en-US" sz="5447">
                <a:solidFill>
                  <a:srgbClr val="5E3023"/>
                </a:solidFill>
                <a:latin typeface="Negrita Pro"/>
              </a:rPr>
              <a:t>- нижняя часть раскрывающейся спереди одежды.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643214" y="82777"/>
            <a:ext cx="11001572" cy="10121446"/>
          </a:xfrm>
          <a:custGeom>
            <a:avLst/>
            <a:gdLst/>
            <a:ahLst/>
            <a:cxnLst/>
            <a:rect l="l" t="t" r="r" b="b"/>
            <a:pathLst>
              <a:path w="11001572" h="10121446">
                <a:moveTo>
                  <a:pt x="0" y="0"/>
                </a:moveTo>
                <a:lnTo>
                  <a:pt x="11001572" y="0"/>
                </a:lnTo>
                <a:lnTo>
                  <a:pt x="11001572" y="10121446"/>
                </a:lnTo>
                <a:lnTo>
                  <a:pt x="0" y="101214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790615" y="1985290"/>
            <a:ext cx="4706771" cy="8275641"/>
          </a:xfrm>
          <a:custGeom>
            <a:avLst/>
            <a:gdLst/>
            <a:ahLst/>
            <a:cxnLst/>
            <a:rect l="l" t="t" r="r" b="b"/>
            <a:pathLst>
              <a:path w="4706771" h="8275641">
                <a:moveTo>
                  <a:pt x="0" y="0"/>
                </a:moveTo>
                <a:lnTo>
                  <a:pt x="4706770" y="0"/>
                </a:lnTo>
                <a:lnTo>
                  <a:pt x="4706770" y="8275641"/>
                </a:lnTo>
                <a:lnTo>
                  <a:pt x="0" y="8275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278246" y="563639"/>
            <a:ext cx="11731509" cy="12985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99"/>
              </a:lnSpc>
              <a:spcBef>
                <a:spcPct val="0"/>
              </a:spcBef>
            </a:pPr>
            <a:r>
              <a:rPr lang="en-US" sz="7999">
                <a:solidFill>
                  <a:srgbClr val="5E3023"/>
                </a:solidFill>
                <a:latin typeface="Negrita Pro"/>
              </a:rPr>
              <a:t>Закрепление изученного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58761" y="2422242"/>
            <a:ext cx="18926124" cy="7329572"/>
          </a:xfrm>
          <a:custGeom>
            <a:avLst/>
            <a:gdLst/>
            <a:ahLst/>
            <a:cxnLst/>
            <a:rect l="l" t="t" r="r" b="b"/>
            <a:pathLst>
              <a:path w="18926124" h="7329572">
                <a:moveTo>
                  <a:pt x="0" y="0"/>
                </a:moveTo>
                <a:lnTo>
                  <a:pt x="18926124" y="0"/>
                </a:lnTo>
                <a:lnTo>
                  <a:pt x="18926124" y="7329572"/>
                </a:lnTo>
                <a:lnTo>
                  <a:pt x="0" y="73295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2155398">
            <a:off x="16494830" y="8450506"/>
            <a:ext cx="1528941" cy="1983296"/>
          </a:xfrm>
          <a:custGeom>
            <a:avLst/>
            <a:gdLst/>
            <a:ahLst/>
            <a:cxnLst/>
            <a:rect l="l" t="t" r="r" b="b"/>
            <a:pathLst>
              <a:path w="1528941" h="1983296">
                <a:moveTo>
                  <a:pt x="0" y="0"/>
                </a:moveTo>
                <a:lnTo>
                  <a:pt x="1528940" y="0"/>
                </a:lnTo>
                <a:lnTo>
                  <a:pt x="1528940" y="1983295"/>
                </a:lnTo>
                <a:lnTo>
                  <a:pt x="0" y="19832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79236" y="260103"/>
            <a:ext cx="2452136" cy="2786518"/>
          </a:xfrm>
          <a:custGeom>
            <a:avLst/>
            <a:gdLst/>
            <a:ahLst/>
            <a:cxnLst/>
            <a:rect l="l" t="t" r="r" b="b"/>
            <a:pathLst>
              <a:path w="2452136" h="2786518">
                <a:moveTo>
                  <a:pt x="0" y="0"/>
                </a:moveTo>
                <a:lnTo>
                  <a:pt x="2452136" y="0"/>
                </a:lnTo>
                <a:lnTo>
                  <a:pt x="2452136" y="2786518"/>
                </a:lnTo>
                <a:lnTo>
                  <a:pt x="0" y="278651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354453" y="382329"/>
            <a:ext cx="14937748" cy="981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794"/>
              </a:lnSpc>
              <a:spcBef>
                <a:spcPct val="0"/>
              </a:spcBef>
            </a:pPr>
            <a:r>
              <a:rPr lang="en-US" sz="5995">
                <a:solidFill>
                  <a:srgbClr val="5E3023"/>
                </a:solidFill>
                <a:latin typeface="Negrita Pro"/>
              </a:rPr>
              <a:t>Итог урока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2906303"/>
            <a:ext cx="17259300" cy="5315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81776" lvl="1" indent="-490888">
              <a:lnSpc>
                <a:spcPts val="7002"/>
              </a:lnSpc>
              <a:buFont typeface="Arial"/>
              <a:buChar char="•"/>
            </a:pPr>
            <a:r>
              <a:rPr lang="en-US" sz="5400" dirty="0">
                <a:solidFill>
                  <a:srgbClr val="5E3023"/>
                </a:solidFill>
                <a:latin typeface="Negrita Pro"/>
              </a:rPr>
              <a:t>С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творчеством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какого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писателя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познакомились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на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уроке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?</a:t>
            </a:r>
          </a:p>
          <a:p>
            <a:pPr marL="981776" lvl="1" indent="-490888">
              <a:lnSpc>
                <a:spcPts val="7002"/>
              </a:lnSpc>
              <a:buFont typeface="Arial"/>
              <a:buChar char="•"/>
            </a:pPr>
            <a:r>
              <a:rPr lang="en-US" sz="5400" dirty="0" err="1" smtClean="0">
                <a:solidFill>
                  <a:srgbClr val="5E3023"/>
                </a:solidFill>
                <a:latin typeface="Negrita Pro"/>
              </a:rPr>
              <a:t>Почему</a:t>
            </a:r>
            <a:r>
              <a:rPr lang="en-US" sz="5400" dirty="0" smtClean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произведение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названо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сказкой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?</a:t>
            </a:r>
          </a:p>
          <a:p>
            <a:pPr marL="981776" lvl="1" indent="-490888">
              <a:lnSpc>
                <a:spcPts val="7002"/>
              </a:lnSpc>
              <a:buFont typeface="Arial"/>
              <a:buChar char="•"/>
            </a:pP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Почему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произведение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названо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«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Сказка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о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потерянном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времени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?»</a:t>
            </a:r>
          </a:p>
          <a:p>
            <a:pPr marL="981776" lvl="1" indent="-490888">
              <a:lnSpc>
                <a:spcPts val="7002"/>
              </a:lnSpc>
              <a:buFont typeface="Arial"/>
              <a:buChar char="•"/>
            </a:pP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Чему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учит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эта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5400" dirty="0" err="1">
                <a:solidFill>
                  <a:srgbClr val="5E3023"/>
                </a:solidFill>
                <a:latin typeface="Negrita Pro"/>
              </a:rPr>
              <a:t>сказка</a:t>
            </a:r>
            <a:r>
              <a:rPr lang="en-US" sz="5400" dirty="0">
                <a:solidFill>
                  <a:srgbClr val="5E3023"/>
                </a:solidFill>
                <a:latin typeface="Negrita Pro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155398">
            <a:off x="386930" y="149469"/>
            <a:ext cx="1355615" cy="1758463"/>
          </a:xfrm>
          <a:custGeom>
            <a:avLst/>
            <a:gdLst/>
            <a:ahLst/>
            <a:cxnLst/>
            <a:rect l="l" t="t" r="r" b="b"/>
            <a:pathLst>
              <a:path w="1355615" h="1758463">
                <a:moveTo>
                  <a:pt x="0" y="0"/>
                </a:moveTo>
                <a:lnTo>
                  <a:pt x="1355614" y="0"/>
                </a:lnTo>
                <a:lnTo>
                  <a:pt x="1355614" y="1758462"/>
                </a:lnTo>
                <a:lnTo>
                  <a:pt x="0" y="17584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9387999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362837" y="690207"/>
            <a:ext cx="7562325" cy="10545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147"/>
              </a:lnSpc>
              <a:spcBef>
                <a:spcPct val="0"/>
              </a:spcBef>
            </a:pPr>
            <a:r>
              <a:rPr lang="en-US" sz="7147" dirty="0" err="1">
                <a:solidFill>
                  <a:srgbClr val="5E3023"/>
                </a:solidFill>
                <a:latin typeface="Negrita Pro"/>
              </a:rPr>
              <a:t>Рефлексия</a:t>
            </a:r>
            <a:endParaRPr lang="en-US" sz="7147" dirty="0">
              <a:solidFill>
                <a:srgbClr val="5E3023"/>
              </a:solidFill>
              <a:latin typeface="Negrita Pro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242146" y="1744794"/>
            <a:ext cx="12482512" cy="6044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523"/>
              </a:lnSpc>
            </a:pPr>
            <a:r>
              <a:rPr lang="en-US" sz="7247">
                <a:solidFill>
                  <a:srgbClr val="FF3131"/>
                </a:solidFill>
                <a:latin typeface="Negrita Pro"/>
              </a:rPr>
              <a:t>- я узнал(а) на уроке…..</a:t>
            </a:r>
          </a:p>
          <a:p>
            <a:pPr>
              <a:lnSpc>
                <a:spcPts val="16523"/>
              </a:lnSpc>
            </a:pPr>
            <a:r>
              <a:rPr lang="en-US" sz="7247">
                <a:solidFill>
                  <a:srgbClr val="166E1D"/>
                </a:solidFill>
                <a:latin typeface="Negrita Pro"/>
              </a:rPr>
              <a:t>-мне было (не) интересно……</a:t>
            </a:r>
          </a:p>
          <a:p>
            <a:pPr>
              <a:lnSpc>
                <a:spcPts val="16523"/>
              </a:lnSpc>
            </a:pPr>
            <a:r>
              <a:rPr lang="en-US" sz="7247">
                <a:solidFill>
                  <a:srgbClr val="004AAD"/>
                </a:solidFill>
                <a:latin typeface="Negrita Pro"/>
              </a:rPr>
              <a:t>-  я хотел(а) бы………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149080" cy="10287000"/>
          </a:xfrm>
          <a:custGeom>
            <a:avLst/>
            <a:gdLst/>
            <a:ahLst/>
            <a:cxnLst/>
            <a:rect l="l" t="t" r="r" b="b"/>
            <a:pathLst>
              <a:path w="9149080" h="10287000">
                <a:moveTo>
                  <a:pt x="0" y="0"/>
                </a:moveTo>
                <a:lnTo>
                  <a:pt x="9149080" y="0"/>
                </a:lnTo>
                <a:lnTo>
                  <a:pt x="9149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5000"/>
            </a:blip>
            <a:stretch>
              <a:fillRect t="-9391" b="-9391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9149080" y="0"/>
            <a:ext cx="9138920" cy="10287000"/>
          </a:xfrm>
          <a:custGeom>
            <a:avLst/>
            <a:gdLst/>
            <a:ahLst/>
            <a:cxnLst/>
            <a:rect l="l" t="t" r="r" b="b"/>
            <a:pathLst>
              <a:path w="9138920" h="10287000">
                <a:moveTo>
                  <a:pt x="9138920" y="0"/>
                </a:moveTo>
                <a:lnTo>
                  <a:pt x="0" y="0"/>
                </a:lnTo>
                <a:lnTo>
                  <a:pt x="0" y="10287000"/>
                </a:lnTo>
                <a:lnTo>
                  <a:pt x="9138920" y="10287000"/>
                </a:lnTo>
                <a:lnTo>
                  <a:pt x="9138920" y="0"/>
                </a:lnTo>
                <a:close/>
              </a:path>
            </a:pathLst>
          </a:custGeom>
          <a:blipFill>
            <a:blip r:embed="rId2">
              <a:alphaModFix amt="65000"/>
            </a:blip>
            <a:stretch>
              <a:fillRect t="-9325" b="-9325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583762" y="1942788"/>
            <a:ext cx="11120476" cy="6039614"/>
            <a:chOff x="0" y="0"/>
            <a:chExt cx="10262791" cy="5573799"/>
          </a:xfrm>
        </p:grpSpPr>
        <p:sp>
          <p:nvSpPr>
            <p:cNvPr id="5" name="Freeform 5"/>
            <p:cNvSpPr/>
            <p:nvPr/>
          </p:nvSpPr>
          <p:spPr>
            <a:xfrm>
              <a:off x="-9098" y="-6509"/>
              <a:ext cx="10277122" cy="5605852"/>
            </a:xfrm>
            <a:custGeom>
              <a:avLst/>
              <a:gdLst/>
              <a:ahLst/>
              <a:cxnLst/>
              <a:rect l="l" t="t" r="r" b="b"/>
              <a:pathLst>
                <a:path w="10277122" h="5605852">
                  <a:moveTo>
                    <a:pt x="63030" y="5012299"/>
                  </a:moveTo>
                  <a:cubicBezTo>
                    <a:pt x="63030" y="5012299"/>
                    <a:pt x="0" y="4765735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9384049" y="6965"/>
                  </a:cubicBezTo>
                  <a:cubicBezTo>
                    <a:pt x="9600797" y="16819"/>
                    <a:pt x="9805112" y="36481"/>
                    <a:pt x="9939300" y="101690"/>
                  </a:cubicBezTo>
                  <a:cubicBezTo>
                    <a:pt x="10195346" y="226120"/>
                    <a:pt x="10277122" y="459160"/>
                    <a:pt x="10271634" y="704684"/>
                  </a:cubicBezTo>
                  <a:cubicBezTo>
                    <a:pt x="10271634" y="704684"/>
                    <a:pt x="10228346" y="1013073"/>
                    <a:pt x="10235779" y="1248607"/>
                  </a:cubicBezTo>
                  <a:cubicBezTo>
                    <a:pt x="10242903" y="4754101"/>
                    <a:pt x="10250059" y="4949703"/>
                    <a:pt x="10250059" y="4949703"/>
                  </a:cubicBezTo>
                  <a:cubicBezTo>
                    <a:pt x="10233378" y="5165436"/>
                    <a:pt x="10118734" y="5376047"/>
                    <a:pt x="9921864" y="5487671"/>
                  </a:cubicBezTo>
                  <a:cubicBezTo>
                    <a:pt x="9771513" y="5572920"/>
                    <a:pt x="9573482" y="5588018"/>
                    <a:pt x="7612270" y="5577276"/>
                  </a:cubicBezTo>
                  <a:cubicBezTo>
                    <a:pt x="645952" y="5572000"/>
                    <a:pt x="384604" y="5605852"/>
                    <a:pt x="254278" y="5496695"/>
                  </a:cubicBezTo>
                  <a:cubicBezTo>
                    <a:pt x="145767" y="5405810"/>
                    <a:pt x="81795" y="5212498"/>
                    <a:pt x="63030" y="5012299"/>
                  </a:cubicBezTo>
                  <a:close/>
                </a:path>
              </a:pathLst>
            </a:custGeom>
            <a:solidFill>
              <a:srgbClr val="F8F6F4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4002559" y="2950532"/>
            <a:ext cx="10293042" cy="1643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30"/>
              </a:lnSpc>
            </a:pPr>
            <a:r>
              <a:rPr lang="en-US" sz="10100">
                <a:solidFill>
                  <a:srgbClr val="5E3023"/>
                </a:solidFill>
                <a:latin typeface="Negrita Pro"/>
              </a:rPr>
              <a:t>Спасибо за урок!</a:t>
            </a:r>
          </a:p>
        </p:txBody>
      </p:sp>
      <p:sp>
        <p:nvSpPr>
          <p:cNvPr id="7" name="Freeform 7"/>
          <p:cNvSpPr/>
          <p:nvPr/>
        </p:nvSpPr>
        <p:spPr>
          <a:xfrm>
            <a:off x="3875349" y="4593910"/>
            <a:ext cx="10537302" cy="5522695"/>
          </a:xfrm>
          <a:custGeom>
            <a:avLst/>
            <a:gdLst/>
            <a:ahLst/>
            <a:cxnLst/>
            <a:rect l="l" t="t" r="r" b="b"/>
            <a:pathLst>
              <a:path w="10537302" h="5522695">
                <a:moveTo>
                  <a:pt x="0" y="0"/>
                </a:moveTo>
                <a:lnTo>
                  <a:pt x="10537302" y="0"/>
                </a:lnTo>
                <a:lnTo>
                  <a:pt x="10537302" y="5522695"/>
                </a:lnTo>
                <a:lnTo>
                  <a:pt x="0" y="55226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434432">
            <a:off x="1087471" y="1119233"/>
            <a:ext cx="1483455" cy="1924294"/>
          </a:xfrm>
          <a:custGeom>
            <a:avLst/>
            <a:gdLst/>
            <a:ahLst/>
            <a:cxnLst/>
            <a:rect l="l" t="t" r="r" b="b"/>
            <a:pathLst>
              <a:path w="1483455" h="1924294">
                <a:moveTo>
                  <a:pt x="0" y="0"/>
                </a:moveTo>
                <a:lnTo>
                  <a:pt x="1483455" y="0"/>
                </a:lnTo>
                <a:lnTo>
                  <a:pt x="1483455" y="1924294"/>
                </a:lnTo>
                <a:lnTo>
                  <a:pt x="0" y="192429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011195">
            <a:off x="15654924" y="7393633"/>
            <a:ext cx="1528941" cy="1983296"/>
          </a:xfrm>
          <a:custGeom>
            <a:avLst/>
            <a:gdLst/>
            <a:ahLst/>
            <a:cxnLst/>
            <a:rect l="l" t="t" r="r" b="b"/>
            <a:pathLst>
              <a:path w="1528941" h="1983296">
                <a:moveTo>
                  <a:pt x="0" y="0"/>
                </a:moveTo>
                <a:lnTo>
                  <a:pt x="1528940" y="0"/>
                </a:lnTo>
                <a:lnTo>
                  <a:pt x="1528940" y="1983296"/>
                </a:lnTo>
                <a:lnTo>
                  <a:pt x="0" y="198329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718540" y="-122379"/>
            <a:ext cx="4549802" cy="3344630"/>
          </a:xfrm>
          <a:custGeom>
            <a:avLst/>
            <a:gdLst/>
            <a:ahLst/>
            <a:cxnLst/>
            <a:rect l="l" t="t" r="r" b="b"/>
            <a:pathLst>
              <a:path w="4549802" h="3344630">
                <a:moveTo>
                  <a:pt x="0" y="0"/>
                </a:moveTo>
                <a:lnTo>
                  <a:pt x="4549802" y="0"/>
                </a:lnTo>
                <a:lnTo>
                  <a:pt x="4549802" y="3344629"/>
                </a:lnTo>
                <a:lnTo>
                  <a:pt x="0" y="334462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 flipH="1">
            <a:off x="8599773" y="3286285"/>
            <a:ext cx="8142263" cy="10438799"/>
          </a:xfrm>
          <a:custGeom>
            <a:avLst/>
            <a:gdLst/>
            <a:ahLst/>
            <a:cxnLst/>
            <a:rect l="l" t="t" r="r" b="b"/>
            <a:pathLst>
              <a:path w="8142263" h="10438799">
                <a:moveTo>
                  <a:pt x="8142263" y="0"/>
                </a:moveTo>
                <a:lnTo>
                  <a:pt x="0" y="0"/>
                </a:lnTo>
                <a:lnTo>
                  <a:pt x="0" y="10438799"/>
                </a:lnTo>
                <a:lnTo>
                  <a:pt x="8142263" y="10438799"/>
                </a:lnTo>
                <a:lnTo>
                  <a:pt x="8142263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28614" y="685425"/>
            <a:ext cx="10798491" cy="8362410"/>
            <a:chOff x="0" y="0"/>
            <a:chExt cx="2202006" cy="1705246"/>
          </a:xfrm>
        </p:grpSpPr>
        <p:sp>
          <p:nvSpPr>
            <p:cNvPr id="4" name="Freeform 4"/>
            <p:cNvSpPr/>
            <p:nvPr/>
          </p:nvSpPr>
          <p:spPr>
            <a:xfrm>
              <a:off x="92710" y="106680"/>
              <a:ext cx="2097867" cy="1585866"/>
            </a:xfrm>
            <a:custGeom>
              <a:avLst/>
              <a:gdLst/>
              <a:ahLst/>
              <a:cxnLst/>
              <a:rect l="l" t="t" r="r" b="b"/>
              <a:pathLst>
                <a:path w="2097867" h="1585866">
                  <a:moveTo>
                    <a:pt x="2071196" y="1396636"/>
                  </a:moveTo>
                  <a:cubicBezTo>
                    <a:pt x="2071196" y="1484266"/>
                    <a:pt x="1994996" y="1555386"/>
                    <a:pt x="1913716" y="1555386"/>
                  </a:cubicBezTo>
                  <a:lnTo>
                    <a:pt x="66040" y="1555386"/>
                  </a:lnTo>
                  <a:cubicBezTo>
                    <a:pt x="43180" y="1555386"/>
                    <a:pt x="20320" y="1550306"/>
                    <a:pt x="0" y="1541416"/>
                  </a:cubicBezTo>
                  <a:cubicBezTo>
                    <a:pt x="26670" y="1569356"/>
                    <a:pt x="63500" y="1585866"/>
                    <a:pt x="107498" y="1585866"/>
                  </a:cubicBezTo>
                  <a:lnTo>
                    <a:pt x="1951816" y="1585866"/>
                  </a:lnTo>
                  <a:cubicBezTo>
                    <a:pt x="2031826" y="1585866"/>
                    <a:pt x="2097867" y="1519826"/>
                    <a:pt x="2097867" y="1439816"/>
                  </a:cubicBezTo>
                  <a:lnTo>
                    <a:pt x="2097867" y="95250"/>
                  </a:lnTo>
                  <a:cubicBezTo>
                    <a:pt x="2097867" y="58420"/>
                    <a:pt x="2083896" y="25400"/>
                    <a:pt x="2062307" y="0"/>
                  </a:cubicBezTo>
                  <a:cubicBezTo>
                    <a:pt x="2068657" y="16510"/>
                    <a:pt x="2071196" y="34290"/>
                    <a:pt x="2071196" y="52070"/>
                  </a:cubicBezTo>
                  <a:lnTo>
                    <a:pt x="2071196" y="1396636"/>
                  </a:lnTo>
                  <a:close/>
                </a:path>
              </a:pathLst>
            </a:custGeom>
            <a:solidFill>
              <a:srgbClr val="E7DFD9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12700" y="12700"/>
              <a:ext cx="2137237" cy="1636666"/>
            </a:xfrm>
            <a:custGeom>
              <a:avLst/>
              <a:gdLst/>
              <a:ahLst/>
              <a:cxnLst/>
              <a:rect l="l" t="t" r="r" b="b"/>
              <a:pathLst>
                <a:path w="2137237" h="1636666">
                  <a:moveTo>
                    <a:pt x="146050" y="1636666"/>
                  </a:moveTo>
                  <a:lnTo>
                    <a:pt x="1991187" y="1636666"/>
                  </a:lnTo>
                  <a:cubicBezTo>
                    <a:pt x="2071197" y="1636666"/>
                    <a:pt x="2137237" y="1570626"/>
                    <a:pt x="2137237" y="1490616"/>
                  </a:cubicBezTo>
                  <a:lnTo>
                    <a:pt x="2137237" y="146050"/>
                  </a:lnTo>
                  <a:cubicBezTo>
                    <a:pt x="2137237" y="66040"/>
                    <a:pt x="2071197" y="0"/>
                    <a:pt x="1991187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1490616"/>
                  </a:lnTo>
                  <a:cubicBezTo>
                    <a:pt x="0" y="1571896"/>
                    <a:pt x="66040" y="1636666"/>
                    <a:pt x="146050" y="1636666"/>
                  </a:cubicBezTo>
                  <a:close/>
                </a:path>
              </a:pathLst>
            </a:custGeom>
            <a:solidFill>
              <a:srgbClr val="F8F6F4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202007" cy="1705246"/>
            </a:xfrm>
            <a:custGeom>
              <a:avLst/>
              <a:gdLst/>
              <a:ahLst/>
              <a:cxnLst/>
              <a:rect l="l" t="t" r="r" b="b"/>
              <a:pathLst>
                <a:path w="2202007" h="1705246">
                  <a:moveTo>
                    <a:pt x="2138506" y="74930"/>
                  </a:moveTo>
                  <a:cubicBezTo>
                    <a:pt x="2110567" y="30480"/>
                    <a:pt x="2061037" y="0"/>
                    <a:pt x="2003887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1503316"/>
                  </a:lnTo>
                  <a:cubicBezTo>
                    <a:pt x="0" y="1555386"/>
                    <a:pt x="25400" y="1601106"/>
                    <a:pt x="63500" y="1630316"/>
                  </a:cubicBezTo>
                  <a:cubicBezTo>
                    <a:pt x="91440" y="1674766"/>
                    <a:pt x="140970" y="1705246"/>
                    <a:pt x="202002" y="1705246"/>
                  </a:cubicBezTo>
                  <a:lnTo>
                    <a:pt x="2043256" y="1705246"/>
                  </a:lnTo>
                  <a:cubicBezTo>
                    <a:pt x="2130887" y="1705246"/>
                    <a:pt x="2202007" y="1634126"/>
                    <a:pt x="2202007" y="1546496"/>
                  </a:cubicBezTo>
                  <a:lnTo>
                    <a:pt x="2202007" y="201930"/>
                  </a:lnTo>
                  <a:cubicBezTo>
                    <a:pt x="2202006" y="149860"/>
                    <a:pt x="2176606" y="104140"/>
                    <a:pt x="2138506" y="74930"/>
                  </a:cubicBezTo>
                  <a:close/>
                  <a:moveTo>
                    <a:pt x="12700" y="1503316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2003887" y="12700"/>
                  </a:lnTo>
                  <a:cubicBezTo>
                    <a:pt x="2083897" y="12700"/>
                    <a:pt x="2149937" y="78740"/>
                    <a:pt x="2149937" y="158750"/>
                  </a:cubicBezTo>
                  <a:lnTo>
                    <a:pt x="2149937" y="1503316"/>
                  </a:lnTo>
                  <a:cubicBezTo>
                    <a:pt x="2149937" y="1583326"/>
                    <a:pt x="2083897" y="1649366"/>
                    <a:pt x="2003887" y="1649366"/>
                  </a:cubicBezTo>
                  <a:lnTo>
                    <a:pt x="158750" y="1649366"/>
                  </a:lnTo>
                  <a:cubicBezTo>
                    <a:pt x="78740" y="1649366"/>
                    <a:pt x="12700" y="1584596"/>
                    <a:pt x="12700" y="1503316"/>
                  </a:cubicBezTo>
                  <a:close/>
                  <a:moveTo>
                    <a:pt x="2190577" y="1546496"/>
                  </a:moveTo>
                  <a:cubicBezTo>
                    <a:pt x="2190577" y="1626506"/>
                    <a:pt x="2123267" y="1692546"/>
                    <a:pt x="2043256" y="1692546"/>
                  </a:cubicBezTo>
                  <a:lnTo>
                    <a:pt x="202002" y="1692546"/>
                  </a:lnTo>
                  <a:cubicBezTo>
                    <a:pt x="157480" y="1692546"/>
                    <a:pt x="120650" y="1676036"/>
                    <a:pt x="93980" y="1648096"/>
                  </a:cubicBezTo>
                  <a:cubicBezTo>
                    <a:pt x="114300" y="1656986"/>
                    <a:pt x="135890" y="1662066"/>
                    <a:pt x="160020" y="1662066"/>
                  </a:cubicBezTo>
                  <a:lnTo>
                    <a:pt x="2005156" y="1662066"/>
                  </a:lnTo>
                  <a:cubicBezTo>
                    <a:pt x="2092787" y="1662066"/>
                    <a:pt x="2163907" y="1590946"/>
                    <a:pt x="2163907" y="1503316"/>
                  </a:cubicBezTo>
                  <a:lnTo>
                    <a:pt x="2163907" y="158750"/>
                  </a:lnTo>
                  <a:cubicBezTo>
                    <a:pt x="2163907" y="140970"/>
                    <a:pt x="2160097" y="123190"/>
                    <a:pt x="2155017" y="106680"/>
                  </a:cubicBezTo>
                  <a:cubicBezTo>
                    <a:pt x="2176607" y="132080"/>
                    <a:pt x="2190577" y="165100"/>
                    <a:pt x="2190577" y="201930"/>
                  </a:cubicBezTo>
                  <a:lnTo>
                    <a:pt x="2190577" y="1546496"/>
                  </a:lnTo>
                  <a:close/>
                </a:path>
              </a:pathLst>
            </a:custGeom>
            <a:solidFill>
              <a:srgbClr val="5E3023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0309387" y="3660255"/>
            <a:ext cx="6215152" cy="5598045"/>
          </a:xfrm>
          <a:custGeom>
            <a:avLst/>
            <a:gdLst/>
            <a:ahLst/>
            <a:cxnLst/>
            <a:rect l="l" t="t" r="r" b="b"/>
            <a:pathLst>
              <a:path w="6215152" h="5598045">
                <a:moveTo>
                  <a:pt x="0" y="0"/>
                </a:moveTo>
                <a:lnTo>
                  <a:pt x="6215152" y="0"/>
                </a:lnTo>
                <a:lnTo>
                  <a:pt x="6215152" y="5598045"/>
                </a:lnTo>
                <a:lnTo>
                  <a:pt x="0" y="55980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061952">
            <a:off x="15254920" y="1286069"/>
            <a:ext cx="1267232" cy="1643815"/>
          </a:xfrm>
          <a:custGeom>
            <a:avLst/>
            <a:gdLst/>
            <a:ahLst/>
            <a:cxnLst/>
            <a:rect l="l" t="t" r="r" b="b"/>
            <a:pathLst>
              <a:path w="1267232" h="1643815">
                <a:moveTo>
                  <a:pt x="0" y="0"/>
                </a:moveTo>
                <a:lnTo>
                  <a:pt x="1267232" y="0"/>
                </a:lnTo>
                <a:lnTo>
                  <a:pt x="1267232" y="1643814"/>
                </a:lnTo>
                <a:lnTo>
                  <a:pt x="0" y="164381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819222">
            <a:off x="519970" y="7849225"/>
            <a:ext cx="1376956" cy="1786146"/>
          </a:xfrm>
          <a:custGeom>
            <a:avLst/>
            <a:gdLst/>
            <a:ahLst/>
            <a:cxnLst/>
            <a:rect l="l" t="t" r="r" b="b"/>
            <a:pathLst>
              <a:path w="1376956" h="1786146">
                <a:moveTo>
                  <a:pt x="0" y="0"/>
                </a:moveTo>
                <a:lnTo>
                  <a:pt x="1376956" y="0"/>
                </a:lnTo>
                <a:lnTo>
                  <a:pt x="1376956" y="1786146"/>
                </a:lnTo>
                <a:lnTo>
                  <a:pt x="0" y="178614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780014" y="962025"/>
            <a:ext cx="9895691" cy="1068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80"/>
              </a:lnSpc>
            </a:pPr>
            <a:r>
              <a:rPr lang="en-US" sz="6600">
                <a:solidFill>
                  <a:srgbClr val="5E3023"/>
                </a:solidFill>
                <a:latin typeface="Negrita Pro"/>
              </a:rPr>
              <a:t>Постановка целей урока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1998546"/>
            <a:ext cx="9465331" cy="5745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0"/>
              </a:lnSpc>
              <a:spcBef>
                <a:spcPct val="0"/>
              </a:spcBef>
            </a:pPr>
            <a:r>
              <a:rPr lang="en-US" sz="3947">
                <a:solidFill>
                  <a:srgbClr val="5E3023"/>
                </a:solidFill>
                <a:latin typeface="Negrita Pro"/>
              </a:rPr>
              <a:t>- познакомить обучающихся с творчеством Е. Л. Шварца;</a:t>
            </a:r>
          </a:p>
          <a:p>
            <a:pPr>
              <a:lnSpc>
                <a:spcPts val="4500"/>
              </a:lnSpc>
              <a:spcBef>
                <a:spcPct val="0"/>
              </a:spcBef>
            </a:pPr>
            <a:r>
              <a:rPr lang="en-US" sz="3947">
                <a:solidFill>
                  <a:srgbClr val="5E3023"/>
                </a:solidFill>
                <a:latin typeface="Negrita Pro"/>
              </a:rPr>
              <a:t>- учить детей бережно относиться к своему времени и времени других,    ценить время; </a:t>
            </a:r>
          </a:p>
          <a:p>
            <a:pPr>
              <a:lnSpc>
                <a:spcPts val="4500"/>
              </a:lnSpc>
              <a:spcBef>
                <a:spcPct val="0"/>
              </a:spcBef>
            </a:pPr>
            <a:r>
              <a:rPr lang="en-US" sz="3947">
                <a:solidFill>
                  <a:srgbClr val="5E3023"/>
                </a:solidFill>
                <a:latin typeface="Negrita Pro"/>
              </a:rPr>
              <a:t>- отрабатывать навыки беглого выразительного чтения;</a:t>
            </a:r>
          </a:p>
          <a:p>
            <a:pPr>
              <a:lnSpc>
                <a:spcPts val="4500"/>
              </a:lnSpc>
              <a:spcBef>
                <a:spcPct val="0"/>
              </a:spcBef>
            </a:pPr>
            <a:r>
              <a:rPr lang="en-US" sz="3947">
                <a:solidFill>
                  <a:srgbClr val="5E3023"/>
                </a:solidFill>
                <a:latin typeface="Negrita Pro"/>
              </a:rPr>
              <a:t>- выделять главное из прочитанного текста;</a:t>
            </a:r>
          </a:p>
          <a:p>
            <a:pPr>
              <a:lnSpc>
                <a:spcPts val="4500"/>
              </a:lnSpc>
              <a:spcBef>
                <a:spcPct val="0"/>
              </a:spcBef>
            </a:pPr>
            <a:r>
              <a:rPr lang="en-US" sz="3947">
                <a:solidFill>
                  <a:srgbClr val="5E3023"/>
                </a:solidFill>
                <a:latin typeface="Negrita Pro"/>
              </a:rPr>
              <a:t>- развивать память, речь, мышление.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149080" cy="10287000"/>
          </a:xfrm>
          <a:custGeom>
            <a:avLst/>
            <a:gdLst/>
            <a:ahLst/>
            <a:cxnLst/>
            <a:rect l="l" t="t" r="r" b="b"/>
            <a:pathLst>
              <a:path w="9149080" h="10287000">
                <a:moveTo>
                  <a:pt x="0" y="0"/>
                </a:moveTo>
                <a:lnTo>
                  <a:pt x="9149080" y="0"/>
                </a:lnTo>
                <a:lnTo>
                  <a:pt x="9149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5000"/>
            </a:blip>
            <a:stretch>
              <a:fillRect t="-9391" b="-9391"/>
            </a:stretch>
          </a:blipFill>
        </p:spPr>
      </p:sp>
      <p:sp>
        <p:nvSpPr>
          <p:cNvPr id="3" name="Freeform 3"/>
          <p:cNvSpPr/>
          <p:nvPr/>
        </p:nvSpPr>
        <p:spPr>
          <a:xfrm rot="-10800000" flipH="1">
            <a:off x="4618553" y="1930831"/>
            <a:ext cx="9061053" cy="11616735"/>
          </a:xfrm>
          <a:custGeom>
            <a:avLst/>
            <a:gdLst/>
            <a:ahLst/>
            <a:cxnLst/>
            <a:rect l="l" t="t" r="r" b="b"/>
            <a:pathLst>
              <a:path w="9061053" h="11616735">
                <a:moveTo>
                  <a:pt x="9061053" y="0"/>
                </a:moveTo>
                <a:lnTo>
                  <a:pt x="0" y="0"/>
                </a:lnTo>
                <a:lnTo>
                  <a:pt x="0" y="11616735"/>
                </a:lnTo>
                <a:lnTo>
                  <a:pt x="9061053" y="11616735"/>
                </a:lnTo>
                <a:lnTo>
                  <a:pt x="9061053" y="0"/>
                </a:lnTo>
                <a:close/>
              </a:path>
            </a:pathLst>
          </a:custGeom>
          <a:blipFill>
            <a:blip r:embed="rId3">
              <a:alphaModFix amt="31000"/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9149080" y="0"/>
            <a:ext cx="9138920" cy="10287000"/>
          </a:xfrm>
          <a:custGeom>
            <a:avLst/>
            <a:gdLst/>
            <a:ahLst/>
            <a:cxnLst/>
            <a:rect l="l" t="t" r="r" b="b"/>
            <a:pathLst>
              <a:path w="9138920" h="10287000">
                <a:moveTo>
                  <a:pt x="9138920" y="0"/>
                </a:moveTo>
                <a:lnTo>
                  <a:pt x="0" y="0"/>
                </a:lnTo>
                <a:lnTo>
                  <a:pt x="0" y="10287000"/>
                </a:lnTo>
                <a:lnTo>
                  <a:pt x="9138920" y="10287000"/>
                </a:lnTo>
                <a:lnTo>
                  <a:pt x="9138920" y="0"/>
                </a:lnTo>
                <a:close/>
              </a:path>
            </a:pathLst>
          </a:custGeom>
          <a:blipFill>
            <a:blip r:embed="rId2">
              <a:alphaModFix amt="65000"/>
            </a:blip>
            <a:stretch>
              <a:fillRect t="-9325" b="-9325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787644" y="327025"/>
            <a:ext cx="10712712" cy="1308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400"/>
              </a:lnSpc>
              <a:spcBef>
                <a:spcPct val="0"/>
              </a:spcBef>
            </a:pPr>
            <a:r>
              <a:rPr lang="en-US" sz="8000">
                <a:solidFill>
                  <a:srgbClr val="5E3023"/>
                </a:solidFill>
                <a:latin typeface="Negrita Pro"/>
              </a:rPr>
              <a:t>Работа по теме урока.</a:t>
            </a:r>
          </a:p>
        </p:txBody>
      </p:sp>
      <p:sp>
        <p:nvSpPr>
          <p:cNvPr id="6" name="Freeform 6"/>
          <p:cNvSpPr/>
          <p:nvPr/>
        </p:nvSpPr>
        <p:spPr>
          <a:xfrm>
            <a:off x="5811927" y="2860542"/>
            <a:ext cx="7009070" cy="5873394"/>
          </a:xfrm>
          <a:custGeom>
            <a:avLst/>
            <a:gdLst/>
            <a:ahLst/>
            <a:cxnLst/>
            <a:rect l="l" t="t" r="r" b="b"/>
            <a:pathLst>
              <a:path w="7009070" h="5873394">
                <a:moveTo>
                  <a:pt x="0" y="0"/>
                </a:moveTo>
                <a:lnTo>
                  <a:pt x="7009070" y="0"/>
                </a:lnTo>
                <a:lnTo>
                  <a:pt x="7009070" y="5873395"/>
                </a:lnTo>
                <a:lnTo>
                  <a:pt x="0" y="58733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155398">
            <a:off x="1084325" y="871636"/>
            <a:ext cx="1355615" cy="1758463"/>
          </a:xfrm>
          <a:custGeom>
            <a:avLst/>
            <a:gdLst/>
            <a:ahLst/>
            <a:cxnLst/>
            <a:rect l="l" t="t" r="r" b="b"/>
            <a:pathLst>
              <a:path w="1355615" h="1758463">
                <a:moveTo>
                  <a:pt x="0" y="0"/>
                </a:moveTo>
                <a:lnTo>
                  <a:pt x="1355615" y="0"/>
                </a:lnTo>
                <a:lnTo>
                  <a:pt x="1355615" y="1758462"/>
                </a:lnTo>
                <a:lnTo>
                  <a:pt x="0" y="17584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061952">
            <a:off x="16744181" y="8590103"/>
            <a:ext cx="1030238" cy="1336394"/>
          </a:xfrm>
          <a:custGeom>
            <a:avLst/>
            <a:gdLst/>
            <a:ahLst/>
            <a:cxnLst/>
            <a:rect l="l" t="t" r="r" b="b"/>
            <a:pathLst>
              <a:path w="1030238" h="1336394">
                <a:moveTo>
                  <a:pt x="0" y="0"/>
                </a:moveTo>
                <a:lnTo>
                  <a:pt x="1030238" y="0"/>
                </a:lnTo>
                <a:lnTo>
                  <a:pt x="1030238" y="1336394"/>
                </a:lnTo>
                <a:lnTo>
                  <a:pt x="0" y="13363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28685" y="2087312"/>
            <a:ext cx="5578272" cy="6865098"/>
          </a:xfrm>
          <a:custGeom>
            <a:avLst/>
            <a:gdLst/>
            <a:ahLst/>
            <a:cxnLst/>
            <a:rect l="l" t="t" r="r" b="b"/>
            <a:pathLst>
              <a:path w="5578272" h="6865098">
                <a:moveTo>
                  <a:pt x="0" y="0"/>
                </a:moveTo>
                <a:lnTo>
                  <a:pt x="5578271" y="0"/>
                </a:lnTo>
                <a:lnTo>
                  <a:pt x="5578271" y="6865098"/>
                </a:lnTo>
                <a:lnTo>
                  <a:pt x="0" y="686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57175" y="500072"/>
            <a:ext cx="17773650" cy="1076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2"/>
              </a:lnSpc>
              <a:spcBef>
                <a:spcPct val="0"/>
              </a:spcBef>
            </a:pPr>
            <a:r>
              <a:rPr lang="en-US" sz="3747">
                <a:solidFill>
                  <a:srgbClr val="5E3023"/>
                </a:solidFill>
                <a:latin typeface="Negrita Pro"/>
              </a:rPr>
              <a:t>21 октября 2021 года исполняется 125 лет со дня рождения Евгения Львовича Шварца — русского советского прозаика, сценариста, поэта и драматурга.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049863" y="9113159"/>
            <a:ext cx="5557093" cy="1173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14"/>
              </a:lnSpc>
              <a:spcBef>
                <a:spcPct val="0"/>
              </a:spcBef>
            </a:pPr>
            <a:r>
              <a:rPr lang="en-US" sz="4047">
                <a:solidFill>
                  <a:srgbClr val="5E3023"/>
                </a:solidFill>
                <a:latin typeface="Negrita Pro"/>
              </a:rPr>
              <a:t>Евгений Львович Шварц</a:t>
            </a:r>
          </a:p>
          <a:p>
            <a:pPr algn="ctr">
              <a:lnSpc>
                <a:spcPts val="4614"/>
              </a:lnSpc>
              <a:spcBef>
                <a:spcPct val="0"/>
              </a:spcBef>
            </a:pPr>
            <a:r>
              <a:rPr lang="en-US" sz="4047">
                <a:solidFill>
                  <a:srgbClr val="5E3023"/>
                </a:solidFill>
                <a:latin typeface="Negrita Pro"/>
              </a:rPr>
              <a:t>1896-1958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706973" y="1028700"/>
            <a:ext cx="5360107" cy="7223406"/>
          </a:xfrm>
          <a:custGeom>
            <a:avLst/>
            <a:gdLst/>
            <a:ahLst/>
            <a:cxnLst/>
            <a:rect l="l" t="t" r="r" b="b"/>
            <a:pathLst>
              <a:path w="5360107" h="7223406">
                <a:moveTo>
                  <a:pt x="0" y="0"/>
                </a:moveTo>
                <a:lnTo>
                  <a:pt x="5360107" y="0"/>
                </a:lnTo>
                <a:lnTo>
                  <a:pt x="5360107" y="7223406"/>
                </a:lnTo>
                <a:lnTo>
                  <a:pt x="0" y="72234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51251" y="1895380"/>
            <a:ext cx="7172830" cy="5822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14"/>
              </a:lnSpc>
              <a:spcBef>
                <a:spcPct val="0"/>
              </a:spcBef>
            </a:pPr>
            <a:r>
              <a:rPr lang="en-US" sz="4047">
                <a:solidFill>
                  <a:srgbClr val="5E3023"/>
                </a:solidFill>
                <a:latin typeface="Negrita Pro"/>
              </a:rPr>
              <a:t>В 1914 году Евгений поступил на юридический факультет Московского народного университета, но проучившись там два года, решительно отказался от профессии юриста, посвятив жизнь театральному искусству и литературе. Весной 1917 года был призван в армию.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95511" y="592760"/>
            <a:ext cx="5296978" cy="5167309"/>
          </a:xfrm>
          <a:custGeom>
            <a:avLst/>
            <a:gdLst/>
            <a:ahLst/>
            <a:cxnLst/>
            <a:rect l="l" t="t" r="r" b="b"/>
            <a:pathLst>
              <a:path w="5296978" h="5167309">
                <a:moveTo>
                  <a:pt x="0" y="0"/>
                </a:moveTo>
                <a:lnTo>
                  <a:pt x="5296978" y="0"/>
                </a:lnTo>
                <a:lnTo>
                  <a:pt x="5296978" y="5167309"/>
                </a:lnTo>
                <a:lnTo>
                  <a:pt x="0" y="516730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57175" y="6057900"/>
            <a:ext cx="18030825" cy="4129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14"/>
              </a:lnSpc>
              <a:spcBef>
                <a:spcPct val="0"/>
              </a:spcBef>
            </a:pPr>
            <a:r>
              <a:rPr lang="en-US" sz="4047" dirty="0">
                <a:solidFill>
                  <a:srgbClr val="5E3023"/>
                </a:solidFill>
                <a:latin typeface="Negrita Pro"/>
              </a:rPr>
              <a:t>В 1921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году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он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приехал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в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Петроград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в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составе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ростовской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театральной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труппы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.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Некоторое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время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работал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секретарём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у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Корнея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Чуковского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, а в 1923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году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начал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публиковать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свои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фельетоны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.</a:t>
            </a:r>
          </a:p>
          <a:p>
            <a:pPr algn="ctr">
              <a:lnSpc>
                <a:spcPts val="4614"/>
              </a:lnSpc>
              <a:spcBef>
                <a:spcPct val="0"/>
              </a:spcBef>
            </a:pPr>
            <a:endParaRPr lang="en-US" sz="4047" dirty="0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4614"/>
              </a:lnSpc>
              <a:spcBef>
                <a:spcPct val="0"/>
              </a:spcBef>
            </a:pPr>
            <a:r>
              <a:rPr lang="en-US" sz="4047" dirty="0">
                <a:solidFill>
                  <a:srgbClr val="5E3023"/>
                </a:solidFill>
                <a:latin typeface="Negrita Pro"/>
              </a:rPr>
              <a:t>С 1924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года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Шварц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жил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в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Ленинграде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,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работал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в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Госиздате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под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руководством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С. Я.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Маршака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.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Активно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участвовал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в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создании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популярных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детских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</a:t>
            </a:r>
            <a:r>
              <a:rPr lang="en-US" sz="4047" dirty="0" err="1">
                <a:solidFill>
                  <a:srgbClr val="5E3023"/>
                </a:solidFill>
                <a:latin typeface="Negrita Pro"/>
              </a:rPr>
              <a:t>журналов</a:t>
            </a:r>
            <a:r>
              <a:rPr lang="en-US" sz="4047" dirty="0">
                <a:solidFill>
                  <a:srgbClr val="5E3023"/>
                </a:solidFill>
                <a:latin typeface="Negrita Pro"/>
              </a:rPr>
              <a:t> «ЁЖ» и «ЧИЖ».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639508" y="6172200"/>
            <a:ext cx="1239584" cy="4114800"/>
          </a:xfrm>
          <a:custGeom>
            <a:avLst/>
            <a:gdLst/>
            <a:ahLst/>
            <a:cxnLst/>
            <a:rect l="l" t="t" r="r" b="b"/>
            <a:pathLst>
              <a:path w="1239584" h="4114800">
                <a:moveTo>
                  <a:pt x="0" y="0"/>
                </a:moveTo>
                <a:lnTo>
                  <a:pt x="1239584" y="0"/>
                </a:lnTo>
                <a:lnTo>
                  <a:pt x="123958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3937198" cy="1909541"/>
          </a:xfrm>
          <a:custGeom>
            <a:avLst/>
            <a:gdLst/>
            <a:ahLst/>
            <a:cxnLst/>
            <a:rect l="l" t="t" r="r" b="b"/>
            <a:pathLst>
              <a:path w="3937198" h="1909541">
                <a:moveTo>
                  <a:pt x="0" y="0"/>
                </a:moveTo>
                <a:lnTo>
                  <a:pt x="3937198" y="0"/>
                </a:lnTo>
                <a:lnTo>
                  <a:pt x="3937198" y="1909541"/>
                </a:lnTo>
                <a:lnTo>
                  <a:pt x="0" y="190954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718068" y="794226"/>
            <a:ext cx="12851864" cy="1440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439"/>
              </a:lnSpc>
              <a:spcBef>
                <a:spcPct val="0"/>
              </a:spcBef>
            </a:pPr>
            <a:r>
              <a:rPr lang="en-US" sz="8799">
                <a:solidFill>
                  <a:srgbClr val="5E3023"/>
                </a:solidFill>
                <a:latin typeface="Negrita Pro"/>
              </a:rPr>
              <a:t>Работа по учебнику.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039439" y="8999735"/>
            <a:ext cx="4713978" cy="6290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19"/>
              </a:lnSpc>
            </a:pPr>
            <a:r>
              <a:rPr lang="en-US" sz="6399" dirty="0" err="1">
                <a:solidFill>
                  <a:srgbClr val="5E3023"/>
                </a:solidFill>
                <a:latin typeface="Negrita Pro"/>
              </a:rPr>
              <a:t>стр</a:t>
            </a:r>
            <a:r>
              <a:rPr lang="en-US" sz="6399" dirty="0">
                <a:solidFill>
                  <a:srgbClr val="5E3023"/>
                </a:solidFill>
                <a:latin typeface="Negrita Pro"/>
              </a:rPr>
              <a:t>. </a:t>
            </a:r>
            <a:r>
              <a:rPr lang="ru-RU" sz="6399" dirty="0">
                <a:solidFill>
                  <a:srgbClr val="5E3023"/>
                </a:solidFill>
                <a:latin typeface="Negrita Pro"/>
              </a:rPr>
              <a:t>6</a:t>
            </a:r>
            <a:r>
              <a:rPr lang="en-US" sz="6399" dirty="0">
                <a:solidFill>
                  <a:srgbClr val="5E3023"/>
                </a:solidFill>
                <a:latin typeface="Negrita Pro"/>
              </a:rPr>
              <a:t>-15</a:t>
            </a:r>
          </a:p>
          <a:p>
            <a:pPr algn="ctr">
              <a:lnSpc>
                <a:spcPts val="8319"/>
              </a:lnSpc>
            </a:pPr>
            <a:endParaRPr lang="en-US" sz="6399" dirty="0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8319"/>
              </a:lnSpc>
            </a:pPr>
            <a:endParaRPr lang="en-US" sz="6399" dirty="0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8319"/>
              </a:lnSpc>
            </a:pPr>
            <a:endParaRPr lang="en-US" sz="6399" dirty="0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8319"/>
              </a:lnSpc>
            </a:pPr>
            <a:endParaRPr lang="en-US" sz="6399" dirty="0">
              <a:solidFill>
                <a:srgbClr val="5E3023"/>
              </a:solidFill>
              <a:latin typeface="Negrita Pro"/>
            </a:endParaRPr>
          </a:p>
          <a:p>
            <a:pPr algn="ctr">
              <a:lnSpc>
                <a:spcPts val="8319"/>
              </a:lnSpc>
              <a:spcBef>
                <a:spcPct val="0"/>
              </a:spcBef>
            </a:pPr>
            <a:endParaRPr lang="en-US" sz="6399" dirty="0">
              <a:solidFill>
                <a:srgbClr val="5E3023"/>
              </a:solidFill>
              <a:latin typeface="Negrita Pro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768984"/>
            <a:ext cx="4053028" cy="5782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992" y="2768983"/>
            <a:ext cx="4077008" cy="5782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782696" y="0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1"/>
                </a:lnTo>
                <a:lnTo>
                  <a:pt x="0" y="8990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358761" y="2422242"/>
            <a:ext cx="18926124" cy="7329572"/>
          </a:xfrm>
          <a:custGeom>
            <a:avLst/>
            <a:gdLst/>
            <a:ahLst/>
            <a:cxnLst/>
            <a:rect l="l" t="t" r="r" b="b"/>
            <a:pathLst>
              <a:path w="18926124" h="7329572">
                <a:moveTo>
                  <a:pt x="0" y="0"/>
                </a:moveTo>
                <a:lnTo>
                  <a:pt x="18926124" y="0"/>
                </a:lnTo>
                <a:lnTo>
                  <a:pt x="18926124" y="7329572"/>
                </a:lnTo>
                <a:lnTo>
                  <a:pt x="0" y="7329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155398">
            <a:off x="172924" y="371812"/>
            <a:ext cx="1528941" cy="1983296"/>
          </a:xfrm>
          <a:custGeom>
            <a:avLst/>
            <a:gdLst/>
            <a:ahLst/>
            <a:cxnLst/>
            <a:rect l="l" t="t" r="r" b="b"/>
            <a:pathLst>
              <a:path w="1528941" h="1983296">
                <a:moveTo>
                  <a:pt x="0" y="0"/>
                </a:moveTo>
                <a:lnTo>
                  <a:pt x="1528941" y="0"/>
                </a:lnTo>
                <a:lnTo>
                  <a:pt x="1528941" y="1983295"/>
                </a:lnTo>
                <a:lnTo>
                  <a:pt x="0" y="19832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061952">
            <a:off x="17000239" y="8730427"/>
            <a:ext cx="1097354" cy="1423454"/>
          </a:xfrm>
          <a:custGeom>
            <a:avLst/>
            <a:gdLst/>
            <a:ahLst/>
            <a:cxnLst/>
            <a:rect l="l" t="t" r="r" b="b"/>
            <a:pathLst>
              <a:path w="1097354" h="1423454">
                <a:moveTo>
                  <a:pt x="0" y="0"/>
                </a:moveTo>
                <a:lnTo>
                  <a:pt x="1097353" y="0"/>
                </a:lnTo>
                <a:lnTo>
                  <a:pt x="1097353" y="1423453"/>
                </a:lnTo>
                <a:lnTo>
                  <a:pt x="0" y="14234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297286" y="-122379"/>
            <a:ext cx="3971056" cy="2919185"/>
          </a:xfrm>
          <a:custGeom>
            <a:avLst/>
            <a:gdLst/>
            <a:ahLst/>
            <a:cxnLst/>
            <a:rect l="l" t="t" r="r" b="b"/>
            <a:pathLst>
              <a:path w="3971056" h="2919185">
                <a:moveTo>
                  <a:pt x="0" y="0"/>
                </a:moveTo>
                <a:lnTo>
                  <a:pt x="3971056" y="0"/>
                </a:lnTo>
                <a:lnTo>
                  <a:pt x="3971056" y="2919184"/>
                </a:lnTo>
                <a:lnTo>
                  <a:pt x="0" y="291918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0" y="9442154"/>
            <a:ext cx="1505304" cy="899001"/>
          </a:xfrm>
          <a:custGeom>
            <a:avLst/>
            <a:gdLst/>
            <a:ahLst/>
            <a:cxnLst/>
            <a:rect l="l" t="t" r="r" b="b"/>
            <a:pathLst>
              <a:path w="1505304" h="899001">
                <a:moveTo>
                  <a:pt x="0" y="0"/>
                </a:moveTo>
                <a:lnTo>
                  <a:pt x="1505304" y="0"/>
                </a:lnTo>
                <a:lnTo>
                  <a:pt x="1505304" y="899000"/>
                </a:lnTo>
                <a:lnTo>
                  <a:pt x="0" y="899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3900351" y="550426"/>
            <a:ext cx="9734645" cy="8130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09"/>
              </a:lnSpc>
              <a:spcBef>
                <a:spcPct val="0"/>
              </a:spcBef>
            </a:pPr>
            <a:r>
              <a:rPr lang="en-US" sz="5447">
                <a:solidFill>
                  <a:srgbClr val="5E3023"/>
                </a:solidFill>
                <a:latin typeface="Negrita Pro"/>
              </a:rPr>
              <a:t>Вопросы о прочитанном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2415518"/>
            <a:ext cx="17535348" cy="5780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668"/>
              </a:lnSpc>
            </a:pPr>
            <a:r>
              <a:rPr lang="en-US" sz="4947">
                <a:solidFill>
                  <a:srgbClr val="5E3023"/>
                </a:solidFill>
                <a:latin typeface="Negrita Pro"/>
              </a:rPr>
              <a:t>-  Кто такой Петя Зубов? </a:t>
            </a:r>
          </a:p>
          <a:p>
            <a:pPr algn="just">
              <a:lnSpc>
                <a:spcPts val="7668"/>
              </a:lnSpc>
            </a:pPr>
            <a:r>
              <a:rPr lang="en-US" sz="4947">
                <a:solidFill>
                  <a:srgbClr val="5E3023"/>
                </a:solidFill>
                <a:latin typeface="Negrita Pro"/>
              </a:rPr>
              <a:t>-Что произошло с Петей и почему? </a:t>
            </a:r>
          </a:p>
          <a:p>
            <a:pPr algn="just">
              <a:lnSpc>
                <a:spcPts val="7668"/>
              </a:lnSpc>
            </a:pPr>
            <a:r>
              <a:rPr lang="en-US" sz="4947">
                <a:solidFill>
                  <a:srgbClr val="5E3023"/>
                </a:solidFill>
                <a:latin typeface="Negrita Pro"/>
              </a:rPr>
              <a:t>– Как вы думаете, сумеет ли Петя вернуться в свои годы? </a:t>
            </a:r>
          </a:p>
          <a:p>
            <a:pPr algn="just">
              <a:lnSpc>
                <a:spcPts val="7668"/>
              </a:lnSpc>
            </a:pPr>
            <a:r>
              <a:rPr lang="en-US" sz="4947">
                <a:solidFill>
                  <a:srgbClr val="5E3023"/>
                </a:solidFill>
                <a:latin typeface="Negrita Pro"/>
              </a:rPr>
              <a:t>– Какие чувства вызвало у вас поведение Пети?</a:t>
            </a:r>
          </a:p>
          <a:p>
            <a:pPr algn="just">
              <a:lnSpc>
                <a:spcPts val="7668"/>
              </a:lnSpc>
            </a:pPr>
            <a:r>
              <a:rPr lang="en-US" sz="4947">
                <a:solidFill>
                  <a:srgbClr val="5E3023"/>
                </a:solidFill>
                <a:latin typeface="Negrita Pro"/>
              </a:rPr>
              <a:t>– В каких словах, по вашему мнению, заключается главная мысль прочитанной нами части сказки?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639508" y="6172200"/>
            <a:ext cx="1239584" cy="4114800"/>
          </a:xfrm>
          <a:custGeom>
            <a:avLst/>
            <a:gdLst/>
            <a:ahLst/>
            <a:cxnLst/>
            <a:rect l="l" t="t" r="r" b="b"/>
            <a:pathLst>
              <a:path w="1239584" h="4114800">
                <a:moveTo>
                  <a:pt x="0" y="0"/>
                </a:moveTo>
                <a:lnTo>
                  <a:pt x="1239584" y="0"/>
                </a:lnTo>
                <a:lnTo>
                  <a:pt x="123958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0"/>
            <a:ext cx="4851135" cy="2352801"/>
          </a:xfrm>
          <a:custGeom>
            <a:avLst/>
            <a:gdLst/>
            <a:ahLst/>
            <a:cxnLst/>
            <a:rect l="l" t="t" r="r" b="b"/>
            <a:pathLst>
              <a:path w="4851135" h="2352801">
                <a:moveTo>
                  <a:pt x="0" y="0"/>
                </a:moveTo>
                <a:lnTo>
                  <a:pt x="4851135" y="0"/>
                </a:lnTo>
                <a:lnTo>
                  <a:pt x="4851135" y="2352801"/>
                </a:lnTo>
                <a:lnTo>
                  <a:pt x="0" y="235280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144000" y="4025242"/>
            <a:ext cx="3864678" cy="5877838"/>
          </a:xfrm>
          <a:custGeom>
            <a:avLst/>
            <a:gdLst/>
            <a:ahLst/>
            <a:cxnLst/>
            <a:rect l="l" t="t" r="r" b="b"/>
            <a:pathLst>
              <a:path w="3864678" h="5877838">
                <a:moveTo>
                  <a:pt x="0" y="0"/>
                </a:moveTo>
                <a:lnTo>
                  <a:pt x="3864678" y="0"/>
                </a:lnTo>
                <a:lnTo>
                  <a:pt x="3864678" y="5877838"/>
                </a:lnTo>
                <a:lnTo>
                  <a:pt x="0" y="587783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466684" y="4265709"/>
            <a:ext cx="4677316" cy="5396903"/>
          </a:xfrm>
          <a:custGeom>
            <a:avLst/>
            <a:gdLst/>
            <a:ahLst/>
            <a:cxnLst/>
            <a:rect l="l" t="t" r="r" b="b"/>
            <a:pathLst>
              <a:path w="4677316" h="5396903">
                <a:moveTo>
                  <a:pt x="0" y="0"/>
                </a:moveTo>
                <a:lnTo>
                  <a:pt x="4677316" y="0"/>
                </a:lnTo>
                <a:lnTo>
                  <a:pt x="4677316" y="5396903"/>
                </a:lnTo>
                <a:lnTo>
                  <a:pt x="0" y="53969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787644" y="682723"/>
            <a:ext cx="10712712" cy="1440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439"/>
              </a:lnSpc>
              <a:spcBef>
                <a:spcPct val="0"/>
              </a:spcBef>
            </a:pPr>
            <a:r>
              <a:rPr lang="en-US" sz="8799">
                <a:solidFill>
                  <a:srgbClr val="5E3023"/>
                </a:solidFill>
                <a:latin typeface="Negrita Pro"/>
              </a:rPr>
              <a:t>Словарь.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357</Words>
  <Application>Microsoft Office PowerPoint</Application>
  <PresentationFormat>Произвольный</PresentationFormat>
  <Paragraphs>55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Negrita Pro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 4 кл</dc:title>
  <dc:creator>Домашний</dc:creator>
  <cp:lastModifiedBy>Учитель</cp:lastModifiedBy>
  <cp:revision>5</cp:revision>
  <dcterms:created xsi:type="dcterms:W3CDTF">2006-08-16T00:00:00Z</dcterms:created>
  <dcterms:modified xsi:type="dcterms:W3CDTF">2024-01-29T08:24:46Z</dcterms:modified>
  <dc:identifier>DAFkCDMIjFU</dc:identifier>
</cp:coreProperties>
</file>