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Mango AC" charset="1" panose="000000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slides/slide1.xml" Type="http://schemas.openxmlformats.org/officeDocument/2006/relationships/slide"/><Relationship Id="rId12" Target="slides/slide2.xml" Type="http://schemas.openxmlformats.org/officeDocument/2006/relationships/slide"/><Relationship Id="rId13" Target="slides/slide3.xml" Type="http://schemas.openxmlformats.org/officeDocument/2006/relationships/slide"/><Relationship Id="rId14" Target="slides/slide4.xml" Type="http://schemas.openxmlformats.org/officeDocument/2006/relationships/slide"/><Relationship Id="rId15" Target="slides/slide5.xml" Type="http://schemas.openxmlformats.org/officeDocument/2006/relationships/slide"/><Relationship Id="rId16" Target="slides/slide6.xml" Type="http://schemas.openxmlformats.org/officeDocument/2006/relationships/slide"/><Relationship Id="rId17" Target="slides/slide7.xml" Type="http://schemas.openxmlformats.org/officeDocument/2006/relationships/slide"/><Relationship Id="rId18" Target="slides/slide8.xml" Type="http://schemas.openxmlformats.org/officeDocument/2006/relationships/slide"/><Relationship Id="rId19" Target="slides/slide9.xml" Type="http://schemas.openxmlformats.org/officeDocument/2006/relationships/slide"/><Relationship Id="rId2" Target="presProps.xml" Type="http://schemas.openxmlformats.org/officeDocument/2006/relationships/presProps"/><Relationship Id="rId20" Target="slides/slide10.xml" Type="http://schemas.openxmlformats.org/officeDocument/2006/relationships/slide"/><Relationship Id="rId21" Target="slides/slide11.xml" Type="http://schemas.openxmlformats.org/officeDocument/2006/relationships/slide"/><Relationship Id="rId22" Target="slides/slide12.xml" Type="http://schemas.openxmlformats.org/officeDocument/2006/relationships/slide"/><Relationship Id="rId23" Target="slides/slide13.xml" Type="http://schemas.openxmlformats.org/officeDocument/2006/relationships/slide"/><Relationship Id="rId24" Target="slides/slide14.xml" Type="http://schemas.openxmlformats.org/officeDocument/2006/relationships/slide"/><Relationship Id="rId25" Target="slides/slide15.xml" Type="http://schemas.openxmlformats.org/officeDocument/2006/relationships/slide"/><Relationship Id="rId26" Target="slides/slide16.xml" Type="http://schemas.openxmlformats.org/officeDocument/2006/relationships/slide"/><Relationship Id="rId27" Target="slides/slide17.xml" Type="http://schemas.openxmlformats.org/officeDocument/2006/relationships/slide"/><Relationship Id="rId28" Target="slides/slide18.xml" Type="http://schemas.openxmlformats.org/officeDocument/2006/relationships/slide"/><Relationship Id="rId29" Target="slides/slide19.xml" Type="http://schemas.openxmlformats.org/officeDocument/2006/relationships/slide"/><Relationship Id="rId3" Target="viewProps.xml" Type="http://schemas.openxmlformats.org/officeDocument/2006/relationships/viewProps"/><Relationship Id="rId30" Target="slides/slide20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3.png" Type="http://schemas.openxmlformats.org/officeDocument/2006/relationships/image"/><Relationship Id="rId7" Target="../media/image9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6.png" Type="http://schemas.openxmlformats.org/officeDocument/2006/relationships/image"/><Relationship Id="rId5" Target="../media/image27.pn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8.png" Type="http://schemas.openxmlformats.org/officeDocument/2006/relationships/image"/><Relationship Id="rId5" Target="../media/image29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png" Type="http://schemas.openxmlformats.org/officeDocument/2006/relationships/image"/><Relationship Id="rId3" Target="../media/image31.pn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2.pn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pn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png" Type="http://schemas.openxmlformats.org/officeDocument/2006/relationships/image"/><Relationship Id="rId3" Target="../media/image35.png" Type="http://schemas.openxmlformats.org/officeDocument/2006/relationships/image"/><Relationship Id="rId4" Target="../media/image36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7.png" Type="http://schemas.openxmlformats.org/officeDocument/2006/relationships/image"/><Relationship Id="rId3" Target="../media/image38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3.png" Type="http://schemas.openxmlformats.org/officeDocument/2006/relationships/image"/><Relationship Id="rId9" Target="../media/image4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3.png" Type="http://schemas.openxmlformats.org/officeDocument/2006/relationships/image"/><Relationship Id="rId7" Target="../media/image9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4.png" Type="http://schemas.openxmlformats.org/officeDocument/2006/relationships/image"/><Relationship Id="rId11" Target="../media/image15.png" Type="http://schemas.openxmlformats.org/officeDocument/2006/relationships/image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12.png" Type="http://schemas.openxmlformats.org/officeDocument/2006/relationships/image"/><Relationship Id="rId9" Target="../media/image13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16.png" Type="http://schemas.openxmlformats.org/officeDocument/2006/relationships/image"/><Relationship Id="rId7" Target="../media/image17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3.png" Type="http://schemas.openxmlformats.org/officeDocument/2006/relationships/image"/><Relationship Id="rId7" Target="../media/image18.png" Type="http://schemas.openxmlformats.org/officeDocument/2006/relationships/image"/><Relationship Id="rId8" Target="../media/image19.png" Type="http://schemas.openxmlformats.org/officeDocument/2006/relationships/image"/><Relationship Id="rId9" Target="../media/image20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2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308638" y="2188952"/>
            <a:ext cx="3857245" cy="1767319"/>
          </a:xfrm>
          <a:custGeom>
            <a:avLst/>
            <a:gdLst/>
            <a:ahLst/>
            <a:cxnLst/>
            <a:rect r="r" b="b" t="t" l="l"/>
            <a:pathLst>
              <a:path h="1767319" w="3857245">
                <a:moveTo>
                  <a:pt x="3857245" y="0"/>
                </a:moveTo>
                <a:lnTo>
                  <a:pt x="0" y="0"/>
                </a:lnTo>
                <a:lnTo>
                  <a:pt x="0" y="1767320"/>
                </a:lnTo>
                <a:lnTo>
                  <a:pt x="3857245" y="1767320"/>
                </a:lnTo>
                <a:lnTo>
                  <a:pt x="385724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066365" y="3428616"/>
            <a:ext cx="11267798" cy="3322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77"/>
              </a:lnSpc>
            </a:pPr>
            <a:r>
              <a:rPr lang="en-US" sz="8177">
                <a:solidFill>
                  <a:srgbClr val="FF3131"/>
                </a:solidFill>
                <a:latin typeface="Mango AC Bold"/>
              </a:rPr>
              <a:t>НОВОЕ ВРЕМЯ ВСТРЕЧА ЕВРОПЫ И АМЕРИКИ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5920907" y="2646152"/>
            <a:ext cx="4097760" cy="1877519"/>
          </a:xfrm>
          <a:custGeom>
            <a:avLst/>
            <a:gdLst/>
            <a:ahLst/>
            <a:cxnLst/>
            <a:rect r="r" b="b" t="t" l="l"/>
            <a:pathLst>
              <a:path h="1877519" w="4097760">
                <a:moveTo>
                  <a:pt x="0" y="0"/>
                </a:moveTo>
                <a:lnTo>
                  <a:pt x="4097760" y="0"/>
                </a:lnTo>
                <a:lnTo>
                  <a:pt x="4097760" y="1877519"/>
                </a:lnTo>
                <a:lnTo>
                  <a:pt x="0" y="18775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464304" y="5613622"/>
            <a:ext cx="4530668" cy="4775408"/>
          </a:xfrm>
          <a:custGeom>
            <a:avLst/>
            <a:gdLst/>
            <a:ahLst/>
            <a:cxnLst/>
            <a:rect r="r" b="b" t="t" l="l"/>
            <a:pathLst>
              <a:path h="4775408" w="4530668">
                <a:moveTo>
                  <a:pt x="0" y="0"/>
                </a:moveTo>
                <a:lnTo>
                  <a:pt x="4530669" y="0"/>
                </a:lnTo>
                <a:lnTo>
                  <a:pt x="4530669" y="4775408"/>
                </a:lnTo>
                <a:lnTo>
                  <a:pt x="0" y="47754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2318076" y="-527614"/>
            <a:ext cx="2303078" cy="1055228"/>
          </a:xfrm>
          <a:custGeom>
            <a:avLst/>
            <a:gdLst/>
            <a:ahLst/>
            <a:cxnLst/>
            <a:rect r="r" b="b" t="t" l="l"/>
            <a:pathLst>
              <a:path h="1055228" w="2303078">
                <a:moveTo>
                  <a:pt x="2303078" y="0"/>
                </a:moveTo>
                <a:lnTo>
                  <a:pt x="0" y="0"/>
                </a:lnTo>
                <a:lnTo>
                  <a:pt x="0" y="1055228"/>
                </a:lnTo>
                <a:lnTo>
                  <a:pt x="2303078" y="1055228"/>
                </a:lnTo>
                <a:lnTo>
                  <a:pt x="2303078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13046033" y="317813"/>
            <a:ext cx="2687052" cy="1231158"/>
          </a:xfrm>
          <a:custGeom>
            <a:avLst/>
            <a:gdLst/>
            <a:ahLst/>
            <a:cxnLst/>
            <a:rect r="r" b="b" t="t" l="l"/>
            <a:pathLst>
              <a:path h="1231158" w="2687052">
                <a:moveTo>
                  <a:pt x="2687052" y="0"/>
                </a:moveTo>
                <a:lnTo>
                  <a:pt x="0" y="0"/>
                </a:lnTo>
                <a:lnTo>
                  <a:pt x="0" y="1231158"/>
                </a:lnTo>
                <a:lnTo>
                  <a:pt x="2687052" y="1231158"/>
                </a:lnTo>
                <a:lnTo>
                  <a:pt x="26870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18285" y="8630634"/>
            <a:ext cx="2759954" cy="1656366"/>
          </a:xfrm>
          <a:custGeom>
            <a:avLst/>
            <a:gdLst/>
            <a:ahLst/>
            <a:cxnLst/>
            <a:rect r="r" b="b" t="t" l="l"/>
            <a:pathLst>
              <a:path h="1656366" w="2759954">
                <a:moveTo>
                  <a:pt x="0" y="0"/>
                </a:moveTo>
                <a:lnTo>
                  <a:pt x="2759954" y="0"/>
                </a:lnTo>
                <a:lnTo>
                  <a:pt x="2759954" y="1656366"/>
                </a:lnTo>
                <a:lnTo>
                  <a:pt x="0" y="16563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572274" y="524508"/>
            <a:ext cx="13348634" cy="8177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73"/>
              </a:lnSpc>
            </a:pPr>
            <a:r>
              <a:rPr lang="en-US" sz="5373">
                <a:solidFill>
                  <a:srgbClr val="000000"/>
                </a:solidFill>
                <a:latin typeface="Mango AC Bold"/>
              </a:rPr>
              <a:t>ОКРУЖАЮЩИЙ МИР. 4 КЛАСС.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9144000" y="6875185"/>
            <a:ext cx="10031125" cy="3724055"/>
          </a:xfrm>
          <a:custGeom>
            <a:avLst/>
            <a:gdLst/>
            <a:ahLst/>
            <a:cxnLst/>
            <a:rect r="r" b="b" t="t" l="l"/>
            <a:pathLst>
              <a:path h="3724055" w="10031125">
                <a:moveTo>
                  <a:pt x="10031125" y="0"/>
                </a:moveTo>
                <a:lnTo>
                  <a:pt x="0" y="0"/>
                </a:lnTo>
                <a:lnTo>
                  <a:pt x="0" y="3724055"/>
                </a:lnTo>
                <a:lnTo>
                  <a:pt x="10031125" y="3724055"/>
                </a:lnTo>
                <a:lnTo>
                  <a:pt x="1003112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844772" y="5428261"/>
            <a:ext cx="4609729" cy="4858739"/>
          </a:xfrm>
          <a:custGeom>
            <a:avLst/>
            <a:gdLst/>
            <a:ahLst/>
            <a:cxnLst/>
            <a:rect r="r" b="b" t="t" l="l"/>
            <a:pathLst>
              <a:path h="4858739" w="4609729">
                <a:moveTo>
                  <a:pt x="0" y="0"/>
                </a:moveTo>
                <a:lnTo>
                  <a:pt x="4609729" y="0"/>
                </a:lnTo>
                <a:lnTo>
                  <a:pt x="4609729" y="4858739"/>
                </a:lnTo>
                <a:lnTo>
                  <a:pt x="0" y="48587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7183463" y="5082157"/>
            <a:ext cx="3921075" cy="5204843"/>
          </a:xfrm>
          <a:custGeom>
            <a:avLst/>
            <a:gdLst/>
            <a:ahLst/>
            <a:cxnLst/>
            <a:rect r="r" b="b" t="t" l="l"/>
            <a:pathLst>
              <a:path h="5204843" w="3921075">
                <a:moveTo>
                  <a:pt x="0" y="0"/>
                </a:moveTo>
                <a:lnTo>
                  <a:pt x="3921074" y="0"/>
                </a:lnTo>
                <a:lnTo>
                  <a:pt x="3921074" y="5204843"/>
                </a:lnTo>
                <a:lnTo>
                  <a:pt x="0" y="520484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3637359" y="-341935"/>
            <a:ext cx="11013281" cy="1653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527"/>
              </a:lnSpc>
              <a:spcBef>
                <a:spcPct val="0"/>
              </a:spcBef>
            </a:pPr>
            <a:r>
              <a:rPr lang="en-US" sz="8351">
                <a:solidFill>
                  <a:srgbClr val="000000"/>
                </a:solidFill>
                <a:latin typeface="Mango AC"/>
              </a:rPr>
              <a:t>Работа по учебнику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630917" y="837093"/>
            <a:ext cx="15628383" cy="6398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1.Откройте учебник на 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с. 23-24, прочитайте текст «Время 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отважных путешественников».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2. Что интересного узнали из этого текста?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00705" y="506921"/>
            <a:ext cx="6535669" cy="9780079"/>
          </a:xfrm>
          <a:custGeom>
            <a:avLst/>
            <a:gdLst/>
            <a:ahLst/>
            <a:cxnLst/>
            <a:rect r="r" b="b" t="t" l="l"/>
            <a:pathLst>
              <a:path h="9780079" w="6535669">
                <a:moveTo>
                  <a:pt x="0" y="0"/>
                </a:moveTo>
                <a:lnTo>
                  <a:pt x="6535669" y="0"/>
                </a:lnTo>
                <a:lnTo>
                  <a:pt x="6535669" y="9780079"/>
                </a:lnTo>
                <a:lnTo>
                  <a:pt x="0" y="978007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3029769" y="-24382"/>
            <a:ext cx="12228463" cy="10530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37"/>
              </a:lnSpc>
              <a:spcBef>
                <a:spcPct val="0"/>
              </a:spcBef>
            </a:pPr>
            <a:r>
              <a:rPr lang="en-US" sz="6899">
                <a:solidFill>
                  <a:srgbClr val="000000"/>
                </a:solidFill>
                <a:latin typeface="Mango AC"/>
              </a:rPr>
              <a:t>Великие путешественники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6643610" y="3950974"/>
            <a:ext cx="10370195" cy="23850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669"/>
              </a:lnSpc>
              <a:spcBef>
                <a:spcPct val="0"/>
              </a:spcBef>
            </a:pPr>
            <a:r>
              <a:rPr lang="en-US" sz="8499">
                <a:solidFill>
                  <a:srgbClr val="000000"/>
                </a:solidFill>
                <a:latin typeface="Mango AC"/>
              </a:rPr>
              <a:t>Христофор </a:t>
            </a:r>
          </a:p>
          <a:p>
            <a:pPr algn="ctr">
              <a:lnSpc>
                <a:spcPts val="8669"/>
              </a:lnSpc>
              <a:spcBef>
                <a:spcPct val="0"/>
              </a:spcBef>
            </a:pPr>
            <a:r>
              <a:rPr lang="en-US" sz="8499">
                <a:solidFill>
                  <a:srgbClr val="000000"/>
                </a:solidFill>
                <a:latin typeface="Mango AC"/>
              </a:rPr>
              <a:t>              Колумб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361175" y="1824171"/>
            <a:ext cx="6685137" cy="8806241"/>
          </a:xfrm>
          <a:custGeom>
            <a:avLst/>
            <a:gdLst/>
            <a:ahLst/>
            <a:cxnLst/>
            <a:rect r="r" b="b" t="t" l="l"/>
            <a:pathLst>
              <a:path h="8806241" w="6685137">
                <a:moveTo>
                  <a:pt x="0" y="0"/>
                </a:moveTo>
                <a:lnTo>
                  <a:pt x="6685137" y="0"/>
                </a:lnTo>
                <a:lnTo>
                  <a:pt x="6685137" y="8806242"/>
                </a:lnTo>
                <a:lnTo>
                  <a:pt x="0" y="880624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159211" y="815242"/>
            <a:ext cx="7100089" cy="9471758"/>
          </a:xfrm>
          <a:custGeom>
            <a:avLst/>
            <a:gdLst/>
            <a:ahLst/>
            <a:cxnLst/>
            <a:rect r="r" b="b" t="t" l="l"/>
            <a:pathLst>
              <a:path h="9471758" w="7100089">
                <a:moveTo>
                  <a:pt x="0" y="0"/>
                </a:moveTo>
                <a:lnTo>
                  <a:pt x="7100089" y="0"/>
                </a:lnTo>
                <a:lnTo>
                  <a:pt x="7100089" y="9471758"/>
                </a:lnTo>
                <a:lnTo>
                  <a:pt x="0" y="94717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890714" y="453407"/>
            <a:ext cx="6836420" cy="1628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15"/>
              </a:lnSpc>
              <a:spcBef>
                <a:spcPct val="0"/>
              </a:spcBef>
            </a:pPr>
            <a:r>
              <a:rPr lang="en-US" sz="5799">
                <a:solidFill>
                  <a:srgbClr val="000000"/>
                </a:solidFill>
                <a:latin typeface="Mango AC"/>
              </a:rPr>
              <a:t>Фаддей </a:t>
            </a:r>
          </a:p>
          <a:p>
            <a:pPr algn="ctr">
              <a:lnSpc>
                <a:spcPts val="5915"/>
              </a:lnSpc>
              <a:spcBef>
                <a:spcPct val="0"/>
              </a:spcBef>
            </a:pPr>
            <a:r>
              <a:rPr lang="en-US" sz="5799">
                <a:solidFill>
                  <a:srgbClr val="000000"/>
                </a:solidFill>
                <a:latin typeface="Mango AC"/>
              </a:rPr>
              <a:t>    Беллинсгаузен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948640" y="161025"/>
            <a:ext cx="7521231" cy="1725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67"/>
              </a:lnSpc>
              <a:spcBef>
                <a:spcPct val="0"/>
              </a:spcBef>
            </a:pPr>
            <a:r>
              <a:rPr lang="en-US" sz="6144">
                <a:solidFill>
                  <a:srgbClr val="000000"/>
                </a:solidFill>
                <a:latin typeface="Mango AC"/>
              </a:rPr>
              <a:t>Михаил </a:t>
            </a:r>
          </a:p>
          <a:p>
            <a:pPr algn="ctr">
              <a:lnSpc>
                <a:spcPts val="6267"/>
              </a:lnSpc>
              <a:spcBef>
                <a:spcPct val="0"/>
              </a:spcBef>
            </a:pPr>
            <a:r>
              <a:rPr lang="en-US" sz="6144">
                <a:solidFill>
                  <a:srgbClr val="000000"/>
                </a:solidFill>
                <a:latin typeface="Mango AC"/>
              </a:rPr>
              <a:t>             Лазарев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811333" y="3392264"/>
            <a:ext cx="13116967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FF3131"/>
                </a:solidFill>
                <a:latin typeface="Mango AC"/>
              </a:rPr>
              <a:t>Новое время – это время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160731" y="4826940"/>
            <a:ext cx="14418171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FF3131"/>
                </a:solidFill>
                <a:latin typeface="Mango AC"/>
              </a:rPr>
              <a:t>отважных путешественников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88279" y="1381282"/>
            <a:ext cx="6427613" cy="7524436"/>
          </a:xfrm>
          <a:custGeom>
            <a:avLst/>
            <a:gdLst/>
            <a:ahLst/>
            <a:cxnLst/>
            <a:rect r="r" b="b" t="t" l="l"/>
            <a:pathLst>
              <a:path h="7524436" w="6427613">
                <a:moveTo>
                  <a:pt x="0" y="0"/>
                </a:moveTo>
                <a:lnTo>
                  <a:pt x="6427614" y="0"/>
                </a:lnTo>
                <a:lnTo>
                  <a:pt x="6427614" y="7524436"/>
                </a:lnTo>
                <a:lnTo>
                  <a:pt x="0" y="75244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537380" y="1381282"/>
            <a:ext cx="7884456" cy="7524436"/>
          </a:xfrm>
          <a:custGeom>
            <a:avLst/>
            <a:gdLst/>
            <a:ahLst/>
            <a:cxnLst/>
            <a:rect r="r" b="b" t="t" l="l"/>
            <a:pathLst>
              <a:path h="7524436" w="7884456">
                <a:moveTo>
                  <a:pt x="0" y="0"/>
                </a:moveTo>
                <a:lnTo>
                  <a:pt x="7884457" y="0"/>
                </a:lnTo>
                <a:lnTo>
                  <a:pt x="7884457" y="7524436"/>
                </a:lnTo>
                <a:lnTo>
                  <a:pt x="0" y="752443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185717" y="99042"/>
            <a:ext cx="9916567" cy="11429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49"/>
              </a:lnSpc>
              <a:spcBef>
                <a:spcPct val="0"/>
              </a:spcBef>
            </a:pPr>
            <a:r>
              <a:rPr lang="en-US" sz="7499">
                <a:solidFill>
                  <a:srgbClr val="000000"/>
                </a:solidFill>
                <a:latin typeface="Mango AC"/>
              </a:rPr>
              <a:t>Леонардо Да Винчи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59414" y="9048593"/>
            <a:ext cx="6440388" cy="10885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43"/>
              </a:lnSpc>
              <a:spcBef>
                <a:spcPct val="0"/>
              </a:spcBef>
            </a:pPr>
            <a:r>
              <a:rPr lang="en-US" sz="7199">
                <a:solidFill>
                  <a:srgbClr val="000000"/>
                </a:solidFill>
                <a:latin typeface="Mango AC"/>
              </a:rPr>
              <a:t>«Мона Лиза» 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1019935"/>
            <a:ext cx="7302261" cy="9267065"/>
          </a:xfrm>
          <a:custGeom>
            <a:avLst/>
            <a:gdLst/>
            <a:ahLst/>
            <a:cxnLst/>
            <a:rect r="r" b="b" t="t" l="l"/>
            <a:pathLst>
              <a:path h="9267065" w="7302261">
                <a:moveTo>
                  <a:pt x="0" y="0"/>
                </a:moveTo>
                <a:lnTo>
                  <a:pt x="7302261" y="0"/>
                </a:lnTo>
                <a:lnTo>
                  <a:pt x="7302261" y="9267065"/>
                </a:lnTo>
                <a:lnTo>
                  <a:pt x="0" y="92670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663843" y="1019935"/>
            <a:ext cx="5801018" cy="8024405"/>
          </a:xfrm>
          <a:custGeom>
            <a:avLst/>
            <a:gdLst/>
            <a:ahLst/>
            <a:cxnLst/>
            <a:rect r="r" b="b" t="t" l="l"/>
            <a:pathLst>
              <a:path h="8024405" w="5801018">
                <a:moveTo>
                  <a:pt x="0" y="0"/>
                </a:moveTo>
                <a:lnTo>
                  <a:pt x="5801019" y="0"/>
                </a:lnTo>
                <a:lnTo>
                  <a:pt x="5801019" y="8024406"/>
                </a:lnTo>
                <a:lnTo>
                  <a:pt x="0" y="80244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800353" y="0"/>
            <a:ext cx="6687294" cy="1019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33"/>
              </a:lnSpc>
              <a:spcBef>
                <a:spcPct val="0"/>
              </a:spcBef>
            </a:pPr>
            <a:r>
              <a:rPr lang="en-US" sz="6699">
                <a:solidFill>
                  <a:srgbClr val="000000"/>
                </a:solidFill>
                <a:latin typeface="Mango AC"/>
              </a:rPr>
              <a:t>Рафаэль Санти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542146" y="9248775"/>
            <a:ext cx="8386911" cy="7951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03"/>
              </a:lnSpc>
              <a:spcBef>
                <a:spcPct val="0"/>
              </a:spcBef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«Сикстинская мадонна» 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0" y="-66437"/>
            <a:ext cx="7484021" cy="10419874"/>
          </a:xfrm>
          <a:custGeom>
            <a:avLst/>
            <a:gdLst/>
            <a:ahLst/>
            <a:cxnLst/>
            <a:rect r="r" b="b" t="t" l="l"/>
            <a:pathLst>
              <a:path h="10419874" w="7484021">
                <a:moveTo>
                  <a:pt x="0" y="0"/>
                </a:moveTo>
                <a:lnTo>
                  <a:pt x="7484021" y="0"/>
                </a:lnTo>
                <a:lnTo>
                  <a:pt x="7484021" y="10419874"/>
                </a:lnTo>
                <a:lnTo>
                  <a:pt x="0" y="104198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6273258" y="44198"/>
            <a:ext cx="5189488" cy="984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27"/>
              </a:lnSpc>
              <a:spcBef>
                <a:spcPct val="0"/>
              </a:spcBef>
            </a:pPr>
            <a:r>
              <a:rPr lang="en-US" sz="6399">
                <a:solidFill>
                  <a:srgbClr val="000000"/>
                </a:solidFill>
                <a:latin typeface="Mango AC"/>
              </a:rPr>
              <a:t>Жюль Верн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611913" y="2551885"/>
            <a:ext cx="11216134" cy="10530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37"/>
              </a:lnSpc>
              <a:spcBef>
                <a:spcPct val="0"/>
              </a:spcBef>
            </a:pPr>
            <a:r>
              <a:rPr lang="en-US" sz="6899">
                <a:solidFill>
                  <a:srgbClr val="000000"/>
                </a:solidFill>
                <a:latin typeface="Mango AC"/>
              </a:rPr>
              <a:t>«Дети капитана Гранта»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180659" y="5995701"/>
            <a:ext cx="10855970" cy="10530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37"/>
              </a:lnSpc>
              <a:spcBef>
                <a:spcPct val="0"/>
              </a:spcBef>
            </a:pPr>
            <a:r>
              <a:rPr lang="en-US" sz="6899">
                <a:solidFill>
                  <a:srgbClr val="000000"/>
                </a:solidFill>
                <a:latin typeface="Mango AC"/>
              </a:rPr>
              <a:t>«Таинственный остров»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1342742"/>
            <a:ext cx="6713382" cy="8944258"/>
          </a:xfrm>
          <a:custGeom>
            <a:avLst/>
            <a:gdLst/>
            <a:ahLst/>
            <a:cxnLst/>
            <a:rect r="r" b="b" t="t" l="l"/>
            <a:pathLst>
              <a:path h="8944258" w="6713382">
                <a:moveTo>
                  <a:pt x="0" y="0"/>
                </a:moveTo>
                <a:lnTo>
                  <a:pt x="6713382" y="0"/>
                </a:lnTo>
                <a:lnTo>
                  <a:pt x="6713382" y="8944258"/>
                </a:lnTo>
                <a:lnTo>
                  <a:pt x="0" y="89442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5199734" y="199744"/>
            <a:ext cx="7236172" cy="11429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49"/>
              </a:lnSpc>
              <a:spcBef>
                <a:spcPct val="0"/>
              </a:spcBef>
            </a:pPr>
            <a:r>
              <a:rPr lang="en-US" sz="7499">
                <a:solidFill>
                  <a:srgbClr val="000000"/>
                </a:solidFill>
                <a:latin typeface="Mango AC"/>
              </a:rPr>
              <a:t>Даниэль Дефо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981336" y="4582147"/>
            <a:ext cx="8544074" cy="20836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«Робинзон  </a:t>
            </a:r>
          </a:p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000000"/>
                </a:solidFill>
                <a:latin typeface="Mango AC"/>
              </a:rPr>
              <a:t>              Крузо»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585517" y="3705278"/>
            <a:ext cx="13116967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FF3131"/>
                </a:solidFill>
                <a:latin typeface="Mango AC"/>
              </a:rPr>
              <a:t>Новое время – это время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043190" y="5133975"/>
            <a:ext cx="8201620" cy="1131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47"/>
              </a:lnSpc>
              <a:spcBef>
                <a:spcPct val="0"/>
              </a:spcBef>
            </a:pPr>
            <a:r>
              <a:rPr lang="en-US" sz="7399">
                <a:solidFill>
                  <a:srgbClr val="FF3131"/>
                </a:solidFill>
                <a:latin typeface="Mango AC"/>
              </a:rPr>
              <a:t>великих творцов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385538" y="5760655"/>
            <a:ext cx="4285017" cy="3497645"/>
          </a:xfrm>
          <a:custGeom>
            <a:avLst/>
            <a:gdLst/>
            <a:ahLst/>
            <a:cxnLst/>
            <a:rect r="r" b="b" t="t" l="l"/>
            <a:pathLst>
              <a:path h="3497645" w="4285017">
                <a:moveTo>
                  <a:pt x="0" y="0"/>
                </a:moveTo>
                <a:lnTo>
                  <a:pt x="4285017" y="0"/>
                </a:lnTo>
                <a:lnTo>
                  <a:pt x="4285017" y="3497645"/>
                </a:lnTo>
                <a:lnTo>
                  <a:pt x="0" y="34976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155274" y="5760655"/>
            <a:ext cx="4285017" cy="3497645"/>
          </a:xfrm>
          <a:custGeom>
            <a:avLst/>
            <a:gdLst/>
            <a:ahLst/>
            <a:cxnLst/>
            <a:rect r="r" b="b" t="t" l="l"/>
            <a:pathLst>
              <a:path h="3497645" w="4285017">
                <a:moveTo>
                  <a:pt x="0" y="0"/>
                </a:moveTo>
                <a:lnTo>
                  <a:pt x="4285017" y="0"/>
                </a:lnTo>
                <a:lnTo>
                  <a:pt x="4285017" y="3497645"/>
                </a:lnTo>
                <a:lnTo>
                  <a:pt x="0" y="3497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43334" y="5760655"/>
            <a:ext cx="3880367" cy="3497645"/>
          </a:xfrm>
          <a:custGeom>
            <a:avLst/>
            <a:gdLst/>
            <a:ahLst/>
            <a:cxnLst/>
            <a:rect r="r" b="b" t="t" l="l"/>
            <a:pathLst>
              <a:path h="3497645" w="3880367">
                <a:moveTo>
                  <a:pt x="0" y="0"/>
                </a:moveTo>
                <a:lnTo>
                  <a:pt x="3880366" y="0"/>
                </a:lnTo>
                <a:lnTo>
                  <a:pt x="3880366" y="3497645"/>
                </a:lnTo>
                <a:lnTo>
                  <a:pt x="0" y="34976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0" y="267376"/>
            <a:ext cx="4738134" cy="1236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382"/>
              </a:lnSpc>
            </a:pPr>
            <a:r>
              <a:rPr lang="en-US" sz="6255">
                <a:solidFill>
                  <a:srgbClr val="004AAD"/>
                </a:solidFill>
                <a:latin typeface="Mango AC"/>
              </a:rPr>
              <a:t> Рефлексия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643334" y="4120590"/>
            <a:ext cx="3712369" cy="10229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27"/>
              </a:lnSpc>
              <a:spcBef>
                <a:spcPct val="0"/>
              </a:spcBef>
            </a:pPr>
            <a:r>
              <a:rPr lang="en-US" sz="5151">
                <a:solidFill>
                  <a:srgbClr val="FF3131"/>
                </a:solidFill>
                <a:latin typeface="Mango AC"/>
              </a:rPr>
              <a:t>Урок понял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192484" y="3630052"/>
            <a:ext cx="6210598" cy="2003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27"/>
              </a:lnSpc>
            </a:pPr>
            <a:r>
              <a:rPr lang="en-US" sz="5151">
                <a:solidFill>
                  <a:srgbClr val="15B116"/>
                </a:solidFill>
                <a:latin typeface="Mango AC"/>
              </a:rPr>
              <a:t>Урок понял,но </a:t>
            </a:r>
          </a:p>
          <a:p>
            <a:pPr algn="ctr">
              <a:lnSpc>
                <a:spcPts val="7727"/>
              </a:lnSpc>
              <a:spcBef>
                <a:spcPct val="0"/>
              </a:spcBef>
            </a:pPr>
            <a:r>
              <a:rPr lang="en-US" sz="5151">
                <a:solidFill>
                  <a:srgbClr val="15B116"/>
                </a:solidFill>
                <a:latin typeface="Mango AC"/>
              </a:rPr>
              <a:t>остались вопросы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024287" y="4120590"/>
            <a:ext cx="3007519" cy="10229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27"/>
              </a:lnSpc>
              <a:spcBef>
                <a:spcPct val="0"/>
              </a:spcBef>
            </a:pPr>
            <a:r>
              <a:rPr lang="en-US" sz="5151">
                <a:solidFill>
                  <a:srgbClr val="004AAD"/>
                </a:solidFill>
                <a:latin typeface="Mango AC"/>
              </a:rPr>
              <a:t>Не понял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5528046" y="0"/>
            <a:ext cx="2759954" cy="1656366"/>
          </a:xfrm>
          <a:custGeom>
            <a:avLst/>
            <a:gdLst/>
            <a:ahLst/>
            <a:cxnLst/>
            <a:rect r="r" b="b" t="t" l="l"/>
            <a:pathLst>
              <a:path h="1656366" w="2759954">
                <a:moveTo>
                  <a:pt x="0" y="0"/>
                </a:moveTo>
                <a:lnTo>
                  <a:pt x="2759954" y="0"/>
                </a:lnTo>
                <a:lnTo>
                  <a:pt x="2759954" y="1656366"/>
                </a:lnTo>
                <a:lnTo>
                  <a:pt x="0" y="16563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892359" y="7713208"/>
            <a:ext cx="3871529" cy="3090184"/>
          </a:xfrm>
          <a:custGeom>
            <a:avLst/>
            <a:gdLst/>
            <a:ahLst/>
            <a:cxnLst/>
            <a:rect r="r" b="b" t="t" l="l"/>
            <a:pathLst>
              <a:path h="3090184" w="3871529">
                <a:moveTo>
                  <a:pt x="0" y="0"/>
                </a:moveTo>
                <a:lnTo>
                  <a:pt x="3871529" y="0"/>
                </a:lnTo>
                <a:lnTo>
                  <a:pt x="3871529" y="3090184"/>
                </a:lnTo>
                <a:lnTo>
                  <a:pt x="0" y="30901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-1189225" y="2228711"/>
            <a:ext cx="2815449" cy="1289988"/>
          </a:xfrm>
          <a:custGeom>
            <a:avLst/>
            <a:gdLst/>
            <a:ahLst/>
            <a:cxnLst/>
            <a:rect r="r" b="b" t="t" l="l"/>
            <a:pathLst>
              <a:path h="1289988" w="2815449">
                <a:moveTo>
                  <a:pt x="2815449" y="0"/>
                </a:moveTo>
                <a:lnTo>
                  <a:pt x="0" y="0"/>
                </a:lnTo>
                <a:lnTo>
                  <a:pt x="0" y="1289988"/>
                </a:lnTo>
                <a:lnTo>
                  <a:pt x="2815449" y="1289988"/>
                </a:lnTo>
                <a:lnTo>
                  <a:pt x="281544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119616" y="1047276"/>
            <a:ext cx="2644272" cy="1211558"/>
          </a:xfrm>
          <a:custGeom>
            <a:avLst/>
            <a:gdLst/>
            <a:ahLst/>
            <a:cxnLst/>
            <a:rect r="r" b="b" t="t" l="l"/>
            <a:pathLst>
              <a:path h="1211558" w="2644272">
                <a:moveTo>
                  <a:pt x="0" y="0"/>
                </a:moveTo>
                <a:lnTo>
                  <a:pt x="2644272" y="0"/>
                </a:lnTo>
                <a:lnTo>
                  <a:pt x="2644272" y="1211557"/>
                </a:lnTo>
                <a:lnTo>
                  <a:pt x="0" y="121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3523674" y="-426801"/>
            <a:ext cx="3129440" cy="1433853"/>
          </a:xfrm>
          <a:custGeom>
            <a:avLst/>
            <a:gdLst/>
            <a:ahLst/>
            <a:cxnLst/>
            <a:rect r="r" b="b" t="t" l="l"/>
            <a:pathLst>
              <a:path h="1433853" w="3129440">
                <a:moveTo>
                  <a:pt x="3129440" y="0"/>
                </a:moveTo>
                <a:lnTo>
                  <a:pt x="0" y="0"/>
                </a:lnTo>
                <a:lnTo>
                  <a:pt x="0" y="1433852"/>
                </a:lnTo>
                <a:lnTo>
                  <a:pt x="3129440" y="1433852"/>
                </a:lnTo>
                <a:lnTo>
                  <a:pt x="312944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10274631" y="687227"/>
            <a:ext cx="2819856" cy="1292007"/>
          </a:xfrm>
          <a:custGeom>
            <a:avLst/>
            <a:gdLst/>
            <a:ahLst/>
            <a:cxnLst/>
            <a:rect r="r" b="b" t="t" l="l"/>
            <a:pathLst>
              <a:path h="1292007" w="2819856">
                <a:moveTo>
                  <a:pt x="2819856" y="0"/>
                </a:moveTo>
                <a:lnTo>
                  <a:pt x="0" y="0"/>
                </a:lnTo>
                <a:lnTo>
                  <a:pt x="0" y="1292007"/>
                </a:lnTo>
                <a:lnTo>
                  <a:pt x="2819856" y="1292007"/>
                </a:lnTo>
                <a:lnTo>
                  <a:pt x="2819856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603278" y="2280522"/>
            <a:ext cx="11081445" cy="1238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377"/>
              </a:lnSpc>
              <a:spcBef>
                <a:spcPct val="0"/>
              </a:spcBef>
            </a:pPr>
            <a:r>
              <a:rPr lang="en-US" sz="6251">
                <a:solidFill>
                  <a:srgbClr val="FF3131"/>
                </a:solidFill>
                <a:latin typeface="Mango AC"/>
              </a:rPr>
              <a:t>Новое время – это время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0" y="3046844"/>
            <a:ext cx="18288000" cy="3619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377"/>
              </a:lnSpc>
              <a:spcBef>
                <a:spcPct val="0"/>
              </a:spcBef>
            </a:pPr>
            <a:r>
              <a:rPr lang="en-US" sz="6251">
                <a:solidFill>
                  <a:srgbClr val="FF3131"/>
                </a:solidFill>
                <a:latin typeface="Mango AC"/>
              </a:rPr>
              <a:t>стремительного развития  европейских стран, множества открытий и изобретений.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609605" y="644268"/>
            <a:ext cx="11001595" cy="8068574"/>
          </a:xfrm>
          <a:custGeom>
            <a:avLst/>
            <a:gdLst/>
            <a:ahLst/>
            <a:cxnLst/>
            <a:rect r="r" b="b" t="t" l="l"/>
            <a:pathLst>
              <a:path h="8068574" w="11001595">
                <a:moveTo>
                  <a:pt x="0" y="0"/>
                </a:moveTo>
                <a:lnTo>
                  <a:pt x="11001595" y="0"/>
                </a:lnTo>
                <a:lnTo>
                  <a:pt x="11001595" y="8068575"/>
                </a:lnTo>
                <a:lnTo>
                  <a:pt x="0" y="80685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0712791" y="6939488"/>
            <a:ext cx="9553425" cy="3546709"/>
          </a:xfrm>
          <a:custGeom>
            <a:avLst/>
            <a:gdLst/>
            <a:ahLst/>
            <a:cxnLst/>
            <a:rect r="r" b="b" t="t" l="l"/>
            <a:pathLst>
              <a:path h="3546709" w="9553425">
                <a:moveTo>
                  <a:pt x="9553424" y="0"/>
                </a:moveTo>
                <a:lnTo>
                  <a:pt x="0" y="0"/>
                </a:lnTo>
                <a:lnTo>
                  <a:pt x="0" y="3546709"/>
                </a:lnTo>
                <a:lnTo>
                  <a:pt x="9553424" y="3546709"/>
                </a:lnTo>
                <a:lnTo>
                  <a:pt x="955342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4491442" y="394609"/>
            <a:ext cx="2767858" cy="1268182"/>
          </a:xfrm>
          <a:custGeom>
            <a:avLst/>
            <a:gdLst/>
            <a:ahLst/>
            <a:cxnLst/>
            <a:rect r="r" b="b" t="t" l="l"/>
            <a:pathLst>
              <a:path h="1268182" w="2767858">
                <a:moveTo>
                  <a:pt x="2767858" y="0"/>
                </a:moveTo>
                <a:lnTo>
                  <a:pt x="0" y="0"/>
                </a:lnTo>
                <a:lnTo>
                  <a:pt x="0" y="1268182"/>
                </a:lnTo>
                <a:lnTo>
                  <a:pt x="2767858" y="1268182"/>
                </a:lnTo>
                <a:lnTo>
                  <a:pt x="276785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676800" y="644268"/>
            <a:ext cx="11001595" cy="8068574"/>
          </a:xfrm>
          <a:custGeom>
            <a:avLst/>
            <a:gdLst/>
            <a:ahLst/>
            <a:cxnLst/>
            <a:rect r="r" b="b" t="t" l="l"/>
            <a:pathLst>
              <a:path h="8068574" w="11001595">
                <a:moveTo>
                  <a:pt x="0" y="0"/>
                </a:moveTo>
                <a:lnTo>
                  <a:pt x="11001595" y="0"/>
                </a:lnTo>
                <a:lnTo>
                  <a:pt x="11001595" y="8068575"/>
                </a:lnTo>
                <a:lnTo>
                  <a:pt x="0" y="80685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-327246" y="2026224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5804393" y="3810276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914238" y="3674454"/>
            <a:ext cx="16154081" cy="20272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440"/>
              </a:lnSpc>
            </a:pPr>
            <a:r>
              <a:rPr lang="en-US" sz="13440">
                <a:solidFill>
                  <a:srgbClr val="000000"/>
                </a:solidFill>
                <a:latin typeface="Mango AC Bold"/>
              </a:rPr>
              <a:t>Спасибо за урок!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-2647628" y="6741428"/>
            <a:ext cx="10031125" cy="3724055"/>
          </a:xfrm>
          <a:custGeom>
            <a:avLst/>
            <a:gdLst/>
            <a:ahLst/>
            <a:cxnLst/>
            <a:rect r="r" b="b" t="t" l="l"/>
            <a:pathLst>
              <a:path h="3724055" w="10031125">
                <a:moveTo>
                  <a:pt x="0" y="0"/>
                </a:moveTo>
                <a:lnTo>
                  <a:pt x="10031125" y="0"/>
                </a:lnTo>
                <a:lnTo>
                  <a:pt x="10031125" y="3724056"/>
                </a:lnTo>
                <a:lnTo>
                  <a:pt x="0" y="37240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true" flipV="false" rot="0">
            <a:off x="13909469" y="6059487"/>
            <a:ext cx="3158851" cy="3329487"/>
          </a:xfrm>
          <a:custGeom>
            <a:avLst/>
            <a:gdLst/>
            <a:ahLst/>
            <a:cxnLst/>
            <a:rect r="r" b="b" t="t" l="l"/>
            <a:pathLst>
              <a:path h="3329487" w="3158851">
                <a:moveTo>
                  <a:pt x="3158850" y="0"/>
                </a:moveTo>
                <a:lnTo>
                  <a:pt x="0" y="0"/>
                </a:lnTo>
                <a:lnTo>
                  <a:pt x="0" y="3329487"/>
                </a:lnTo>
                <a:lnTo>
                  <a:pt x="3158850" y="3329487"/>
                </a:lnTo>
                <a:lnTo>
                  <a:pt x="315885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629373" y="6124115"/>
            <a:ext cx="3158851" cy="3329487"/>
          </a:xfrm>
          <a:custGeom>
            <a:avLst/>
            <a:gdLst/>
            <a:ahLst/>
            <a:cxnLst/>
            <a:rect r="r" b="b" t="t" l="l"/>
            <a:pathLst>
              <a:path h="3329487" w="3158851">
                <a:moveTo>
                  <a:pt x="0" y="0"/>
                </a:moveTo>
                <a:lnTo>
                  <a:pt x="3158851" y="0"/>
                </a:lnTo>
                <a:lnTo>
                  <a:pt x="3158851" y="3329487"/>
                </a:lnTo>
                <a:lnTo>
                  <a:pt x="0" y="332948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7611302" y="8630634"/>
            <a:ext cx="2759954" cy="1656366"/>
          </a:xfrm>
          <a:custGeom>
            <a:avLst/>
            <a:gdLst/>
            <a:ahLst/>
            <a:cxnLst/>
            <a:rect r="r" b="b" t="t" l="l"/>
            <a:pathLst>
              <a:path h="1656366" w="2759954">
                <a:moveTo>
                  <a:pt x="0" y="0"/>
                </a:moveTo>
                <a:lnTo>
                  <a:pt x="2759954" y="0"/>
                </a:lnTo>
                <a:lnTo>
                  <a:pt x="2759954" y="1656366"/>
                </a:lnTo>
                <a:lnTo>
                  <a:pt x="0" y="165636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9144000" y="6875185"/>
            <a:ext cx="10031125" cy="3724055"/>
          </a:xfrm>
          <a:custGeom>
            <a:avLst/>
            <a:gdLst/>
            <a:ahLst/>
            <a:cxnLst/>
            <a:rect r="r" b="b" t="t" l="l"/>
            <a:pathLst>
              <a:path h="3724055" w="10031125">
                <a:moveTo>
                  <a:pt x="10031125" y="0"/>
                </a:moveTo>
                <a:lnTo>
                  <a:pt x="0" y="0"/>
                </a:lnTo>
                <a:lnTo>
                  <a:pt x="0" y="3724055"/>
                </a:lnTo>
                <a:lnTo>
                  <a:pt x="10031125" y="3724055"/>
                </a:lnTo>
                <a:lnTo>
                  <a:pt x="1003112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844772" y="5428261"/>
            <a:ext cx="4609729" cy="4858739"/>
          </a:xfrm>
          <a:custGeom>
            <a:avLst/>
            <a:gdLst/>
            <a:ahLst/>
            <a:cxnLst/>
            <a:rect r="r" b="b" t="t" l="l"/>
            <a:pathLst>
              <a:path h="4858739" w="4609729">
                <a:moveTo>
                  <a:pt x="0" y="0"/>
                </a:moveTo>
                <a:lnTo>
                  <a:pt x="4609729" y="0"/>
                </a:lnTo>
                <a:lnTo>
                  <a:pt x="4609729" y="4858739"/>
                </a:lnTo>
                <a:lnTo>
                  <a:pt x="0" y="48587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7183463" y="5082157"/>
            <a:ext cx="3921075" cy="5204843"/>
          </a:xfrm>
          <a:custGeom>
            <a:avLst/>
            <a:gdLst/>
            <a:ahLst/>
            <a:cxnLst/>
            <a:rect r="r" b="b" t="t" l="l"/>
            <a:pathLst>
              <a:path h="5204843" w="3921075">
                <a:moveTo>
                  <a:pt x="0" y="0"/>
                </a:moveTo>
                <a:lnTo>
                  <a:pt x="3921074" y="0"/>
                </a:lnTo>
                <a:lnTo>
                  <a:pt x="3921074" y="5204843"/>
                </a:lnTo>
                <a:lnTo>
                  <a:pt x="0" y="520484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3637359" y="-341935"/>
            <a:ext cx="11013281" cy="1653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527"/>
              </a:lnSpc>
              <a:spcBef>
                <a:spcPct val="0"/>
              </a:spcBef>
            </a:pPr>
            <a:r>
              <a:rPr lang="en-US" sz="8351">
                <a:solidFill>
                  <a:srgbClr val="000000"/>
                </a:solidFill>
                <a:latin typeface="Mango AC"/>
              </a:rPr>
              <a:t>Работа по учебнику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630917" y="837093"/>
            <a:ext cx="15628383" cy="6398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1.Откройте учебник на 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с. 25-26, прочитайте текст «Что оставило нам новое время».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  <a:r>
              <a:rPr lang="en-US" sz="5551">
                <a:solidFill>
                  <a:srgbClr val="000000"/>
                </a:solidFill>
                <a:latin typeface="Mango AC"/>
              </a:rPr>
              <a:t>2. Что интересного узнали из этого текста?</a:t>
            </a:r>
          </a:p>
          <a:p>
            <a:pPr>
              <a:lnSpc>
                <a:spcPts val="832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362830" y="8074371"/>
            <a:ext cx="5037995" cy="2367858"/>
          </a:xfrm>
          <a:custGeom>
            <a:avLst/>
            <a:gdLst/>
            <a:ahLst/>
            <a:cxnLst/>
            <a:rect r="r" b="b" t="t" l="l"/>
            <a:pathLst>
              <a:path h="2367858" w="5037995">
                <a:moveTo>
                  <a:pt x="0" y="0"/>
                </a:moveTo>
                <a:lnTo>
                  <a:pt x="5037996" y="0"/>
                </a:lnTo>
                <a:lnTo>
                  <a:pt x="5037996" y="2367858"/>
                </a:lnTo>
                <a:lnTo>
                  <a:pt x="0" y="23678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-246765" y="7375300"/>
            <a:ext cx="3871529" cy="3090184"/>
          </a:xfrm>
          <a:custGeom>
            <a:avLst/>
            <a:gdLst/>
            <a:ahLst/>
            <a:cxnLst/>
            <a:rect r="r" b="b" t="t" l="l"/>
            <a:pathLst>
              <a:path h="3090184" w="3871529">
                <a:moveTo>
                  <a:pt x="3871529" y="0"/>
                </a:moveTo>
                <a:lnTo>
                  <a:pt x="0" y="0"/>
                </a:lnTo>
                <a:lnTo>
                  <a:pt x="0" y="3090184"/>
                </a:lnTo>
                <a:lnTo>
                  <a:pt x="3871529" y="3090184"/>
                </a:lnTo>
                <a:lnTo>
                  <a:pt x="3871529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-1347423" y="3573900"/>
            <a:ext cx="4383914" cy="2008630"/>
          </a:xfrm>
          <a:custGeom>
            <a:avLst/>
            <a:gdLst/>
            <a:ahLst/>
            <a:cxnLst/>
            <a:rect r="r" b="b" t="t" l="l"/>
            <a:pathLst>
              <a:path h="2008630" w="4383914">
                <a:moveTo>
                  <a:pt x="4383914" y="0"/>
                </a:moveTo>
                <a:lnTo>
                  <a:pt x="0" y="0"/>
                </a:lnTo>
                <a:lnTo>
                  <a:pt x="0" y="2008630"/>
                </a:lnTo>
                <a:lnTo>
                  <a:pt x="4383914" y="2008630"/>
                </a:lnTo>
                <a:lnTo>
                  <a:pt x="438391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5276536" y="3249601"/>
            <a:ext cx="4544867" cy="2082375"/>
          </a:xfrm>
          <a:custGeom>
            <a:avLst/>
            <a:gdLst/>
            <a:ahLst/>
            <a:cxnLst/>
            <a:rect r="r" b="b" t="t" l="l"/>
            <a:pathLst>
              <a:path h="2082375" w="4544867">
                <a:moveTo>
                  <a:pt x="0" y="0"/>
                </a:moveTo>
                <a:lnTo>
                  <a:pt x="4544867" y="0"/>
                </a:lnTo>
                <a:lnTo>
                  <a:pt x="4544867" y="2082375"/>
                </a:lnTo>
                <a:lnTo>
                  <a:pt x="0" y="20823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1562616" y="432594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1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1" y="1350606"/>
                </a:lnTo>
                <a:lnTo>
                  <a:pt x="29477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14243005" y="317813"/>
            <a:ext cx="2767858" cy="1268182"/>
          </a:xfrm>
          <a:custGeom>
            <a:avLst/>
            <a:gdLst/>
            <a:ahLst/>
            <a:cxnLst/>
            <a:rect r="r" b="b" t="t" l="l"/>
            <a:pathLst>
              <a:path h="1268182" w="2767858">
                <a:moveTo>
                  <a:pt x="2767858" y="0"/>
                </a:moveTo>
                <a:lnTo>
                  <a:pt x="0" y="0"/>
                </a:lnTo>
                <a:lnTo>
                  <a:pt x="0" y="1268182"/>
                </a:lnTo>
                <a:lnTo>
                  <a:pt x="2767858" y="1268182"/>
                </a:lnTo>
                <a:lnTo>
                  <a:pt x="276785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689000" y="92767"/>
            <a:ext cx="5631417" cy="4708404"/>
          </a:xfrm>
          <a:custGeom>
            <a:avLst/>
            <a:gdLst/>
            <a:ahLst/>
            <a:cxnLst/>
            <a:rect r="r" b="b" t="t" l="l"/>
            <a:pathLst>
              <a:path h="4708404" w="5631417">
                <a:moveTo>
                  <a:pt x="0" y="0"/>
                </a:moveTo>
                <a:lnTo>
                  <a:pt x="5631417" y="0"/>
                </a:lnTo>
                <a:lnTo>
                  <a:pt x="5631417" y="4708404"/>
                </a:lnTo>
                <a:lnTo>
                  <a:pt x="0" y="470840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0143038" y="82696"/>
            <a:ext cx="7636585" cy="5143500"/>
          </a:xfrm>
          <a:custGeom>
            <a:avLst/>
            <a:gdLst/>
            <a:ahLst/>
            <a:cxnLst/>
            <a:rect r="r" b="b" t="t" l="l"/>
            <a:pathLst>
              <a:path h="5143500" w="7636585">
                <a:moveTo>
                  <a:pt x="0" y="0"/>
                </a:moveTo>
                <a:lnTo>
                  <a:pt x="7636584" y="0"/>
                </a:lnTo>
                <a:lnTo>
                  <a:pt x="7636584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689000" y="5331976"/>
            <a:ext cx="5753467" cy="4630359"/>
          </a:xfrm>
          <a:custGeom>
            <a:avLst/>
            <a:gdLst/>
            <a:ahLst/>
            <a:cxnLst/>
            <a:rect r="r" b="b" t="t" l="l"/>
            <a:pathLst>
              <a:path h="4630359" w="5753467">
                <a:moveTo>
                  <a:pt x="0" y="0"/>
                </a:moveTo>
                <a:lnTo>
                  <a:pt x="5753467" y="0"/>
                </a:lnTo>
                <a:lnTo>
                  <a:pt x="5753467" y="4630359"/>
                </a:lnTo>
                <a:lnTo>
                  <a:pt x="0" y="463035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1265254" y="5674840"/>
            <a:ext cx="5955502" cy="4538049"/>
          </a:xfrm>
          <a:custGeom>
            <a:avLst/>
            <a:gdLst/>
            <a:ahLst/>
            <a:cxnLst/>
            <a:rect r="r" b="b" t="t" l="l"/>
            <a:pathLst>
              <a:path h="4538049" w="5955502">
                <a:moveTo>
                  <a:pt x="0" y="0"/>
                </a:moveTo>
                <a:lnTo>
                  <a:pt x="5955502" y="0"/>
                </a:lnTo>
                <a:lnTo>
                  <a:pt x="5955502" y="4538049"/>
                </a:lnTo>
                <a:lnTo>
                  <a:pt x="0" y="453804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8724676" y="83242"/>
            <a:ext cx="527000" cy="10129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П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е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р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в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ы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е</a:t>
            </a:r>
          </a:p>
          <a:p>
            <a:pPr algn="ctr">
              <a:lnSpc>
                <a:spcPts val="5303"/>
              </a:lnSpc>
            </a:pP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п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а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р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о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х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о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д</a:t>
            </a:r>
          </a:p>
          <a:p>
            <a:pPr algn="ctr">
              <a:lnSpc>
                <a:spcPts val="5303"/>
              </a:lnSpc>
            </a:pPr>
            <a:r>
              <a:rPr lang="en-US" sz="5199">
                <a:solidFill>
                  <a:srgbClr val="000000"/>
                </a:solidFill>
                <a:latin typeface="Mango AC"/>
              </a:rPr>
              <a:t>ы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355893" y="7364592"/>
            <a:ext cx="10031125" cy="3724055"/>
          </a:xfrm>
          <a:custGeom>
            <a:avLst/>
            <a:gdLst/>
            <a:ahLst/>
            <a:cxnLst/>
            <a:rect r="r" b="b" t="t" l="l"/>
            <a:pathLst>
              <a:path h="3724055" w="10031125">
                <a:moveTo>
                  <a:pt x="0" y="0"/>
                </a:moveTo>
                <a:lnTo>
                  <a:pt x="10031126" y="0"/>
                </a:lnTo>
                <a:lnTo>
                  <a:pt x="10031126" y="3724055"/>
                </a:lnTo>
                <a:lnTo>
                  <a:pt x="0" y="37240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294621" y="3074543"/>
            <a:ext cx="10056590" cy="7069799"/>
          </a:xfrm>
          <a:custGeom>
            <a:avLst/>
            <a:gdLst/>
            <a:ahLst/>
            <a:cxnLst/>
            <a:rect r="r" b="b" t="t" l="l"/>
            <a:pathLst>
              <a:path h="7069799" w="10056590">
                <a:moveTo>
                  <a:pt x="0" y="0"/>
                </a:moveTo>
                <a:lnTo>
                  <a:pt x="10056590" y="0"/>
                </a:lnTo>
                <a:lnTo>
                  <a:pt x="10056590" y="7069799"/>
                </a:lnTo>
                <a:lnTo>
                  <a:pt x="0" y="706979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8864668" y="1544099"/>
            <a:ext cx="10194783" cy="8654900"/>
          </a:xfrm>
          <a:custGeom>
            <a:avLst/>
            <a:gdLst/>
            <a:ahLst/>
            <a:cxnLst/>
            <a:rect r="r" b="b" t="t" l="l"/>
            <a:pathLst>
              <a:path h="8654900" w="10194783">
                <a:moveTo>
                  <a:pt x="0" y="0"/>
                </a:moveTo>
                <a:lnTo>
                  <a:pt x="10194782" y="0"/>
                </a:lnTo>
                <a:lnTo>
                  <a:pt x="10194782" y="8654899"/>
                </a:lnTo>
                <a:lnTo>
                  <a:pt x="0" y="865489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5852" t="-5771" r="0" b="-5771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3453333" y="675303"/>
            <a:ext cx="11381333" cy="14458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89"/>
              </a:lnSpc>
              <a:spcBef>
                <a:spcPct val="0"/>
              </a:spcBef>
            </a:pPr>
            <a:r>
              <a:rPr lang="en-US" sz="9499">
                <a:solidFill>
                  <a:srgbClr val="000000"/>
                </a:solidFill>
                <a:latin typeface="Mango AC"/>
              </a:rPr>
              <a:t>Первые паровозы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9144000" y="6875185"/>
            <a:ext cx="10031125" cy="3724055"/>
          </a:xfrm>
          <a:custGeom>
            <a:avLst/>
            <a:gdLst/>
            <a:ahLst/>
            <a:cxnLst/>
            <a:rect r="r" b="b" t="t" l="l"/>
            <a:pathLst>
              <a:path h="3724055" w="10031125">
                <a:moveTo>
                  <a:pt x="10031125" y="0"/>
                </a:moveTo>
                <a:lnTo>
                  <a:pt x="0" y="0"/>
                </a:lnTo>
                <a:lnTo>
                  <a:pt x="0" y="3724055"/>
                </a:lnTo>
                <a:lnTo>
                  <a:pt x="10031125" y="3724055"/>
                </a:lnTo>
                <a:lnTo>
                  <a:pt x="1003112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844772" y="5428261"/>
            <a:ext cx="4609729" cy="4858739"/>
          </a:xfrm>
          <a:custGeom>
            <a:avLst/>
            <a:gdLst/>
            <a:ahLst/>
            <a:cxnLst/>
            <a:rect r="r" b="b" t="t" l="l"/>
            <a:pathLst>
              <a:path h="4858739" w="4609729">
                <a:moveTo>
                  <a:pt x="0" y="0"/>
                </a:moveTo>
                <a:lnTo>
                  <a:pt x="4609729" y="0"/>
                </a:lnTo>
                <a:lnTo>
                  <a:pt x="4609729" y="4858739"/>
                </a:lnTo>
                <a:lnTo>
                  <a:pt x="0" y="48587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0367449" y="-63876"/>
            <a:ext cx="6509942" cy="4900341"/>
          </a:xfrm>
          <a:custGeom>
            <a:avLst/>
            <a:gdLst/>
            <a:ahLst/>
            <a:cxnLst/>
            <a:rect r="r" b="b" t="t" l="l"/>
            <a:pathLst>
              <a:path h="4900341" w="6509942">
                <a:moveTo>
                  <a:pt x="0" y="0"/>
                </a:moveTo>
                <a:lnTo>
                  <a:pt x="6509943" y="0"/>
                </a:lnTo>
                <a:lnTo>
                  <a:pt x="6509943" y="4900341"/>
                </a:lnTo>
                <a:lnTo>
                  <a:pt x="0" y="490034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187782" y="-911494"/>
            <a:ext cx="6847929" cy="7001815"/>
          </a:xfrm>
          <a:custGeom>
            <a:avLst/>
            <a:gdLst/>
            <a:ahLst/>
            <a:cxnLst/>
            <a:rect r="r" b="b" t="t" l="l"/>
            <a:pathLst>
              <a:path h="7001815" w="6847929">
                <a:moveTo>
                  <a:pt x="0" y="0"/>
                </a:moveTo>
                <a:lnTo>
                  <a:pt x="6847929" y="0"/>
                </a:lnTo>
                <a:lnTo>
                  <a:pt x="6847929" y="7001815"/>
                </a:lnTo>
                <a:lnTo>
                  <a:pt x="0" y="700181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028700" y="5143500"/>
            <a:ext cx="8515708" cy="5577005"/>
          </a:xfrm>
          <a:custGeom>
            <a:avLst/>
            <a:gdLst/>
            <a:ahLst/>
            <a:cxnLst/>
            <a:rect r="r" b="b" t="t" l="l"/>
            <a:pathLst>
              <a:path h="5577005" w="8515708">
                <a:moveTo>
                  <a:pt x="0" y="0"/>
                </a:moveTo>
                <a:lnTo>
                  <a:pt x="8515708" y="0"/>
                </a:lnTo>
                <a:lnTo>
                  <a:pt x="8515708" y="5577005"/>
                </a:lnTo>
                <a:lnTo>
                  <a:pt x="0" y="557700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367449" y="4933806"/>
            <a:ext cx="5230862" cy="18345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29"/>
              </a:lnSpc>
            </a:pPr>
            <a:r>
              <a:rPr lang="en-US" sz="6499">
                <a:solidFill>
                  <a:srgbClr val="000000"/>
                </a:solidFill>
                <a:latin typeface="Mango AC"/>
              </a:rPr>
              <a:t>Первые</a:t>
            </a:r>
          </a:p>
          <a:p>
            <a:pPr algn="ctr">
              <a:lnSpc>
                <a:spcPts val="6629"/>
              </a:lnSpc>
              <a:spcBef>
                <a:spcPct val="0"/>
              </a:spcBef>
            </a:pPr>
            <a:r>
              <a:rPr lang="en-US" sz="6499">
                <a:solidFill>
                  <a:srgbClr val="000000"/>
                </a:solidFill>
                <a:latin typeface="Mango AC"/>
              </a:rPr>
              <a:t>автомобили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131705" y="1221148"/>
            <a:ext cx="14024590" cy="8939291"/>
          </a:xfrm>
          <a:custGeom>
            <a:avLst/>
            <a:gdLst/>
            <a:ahLst/>
            <a:cxnLst/>
            <a:rect r="r" b="b" t="t" l="l"/>
            <a:pathLst>
              <a:path h="8939291" w="14024590">
                <a:moveTo>
                  <a:pt x="0" y="0"/>
                </a:moveTo>
                <a:lnTo>
                  <a:pt x="14024590" y="0"/>
                </a:lnTo>
                <a:lnTo>
                  <a:pt x="14024590" y="8939291"/>
                </a:lnTo>
                <a:lnTo>
                  <a:pt x="0" y="893929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482956" y="224834"/>
            <a:ext cx="12970818" cy="9963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29"/>
              </a:lnSpc>
              <a:spcBef>
                <a:spcPct val="0"/>
              </a:spcBef>
            </a:pPr>
            <a:r>
              <a:rPr lang="en-US" sz="6499">
                <a:solidFill>
                  <a:srgbClr val="000000"/>
                </a:solidFill>
                <a:latin typeface="Mango AC"/>
              </a:rPr>
              <a:t>Первые паровые автомобили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011418" y="-862011"/>
            <a:ext cx="14017515" cy="11149011"/>
          </a:xfrm>
          <a:custGeom>
            <a:avLst/>
            <a:gdLst/>
            <a:ahLst/>
            <a:cxnLst/>
            <a:rect r="r" b="b" t="t" l="l"/>
            <a:pathLst>
              <a:path h="11149011" w="14017515">
                <a:moveTo>
                  <a:pt x="0" y="0"/>
                </a:moveTo>
                <a:lnTo>
                  <a:pt x="14017514" y="0"/>
                </a:lnTo>
                <a:lnTo>
                  <a:pt x="14017514" y="11149011"/>
                </a:lnTo>
                <a:lnTo>
                  <a:pt x="0" y="111490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066580" y="22480"/>
            <a:ext cx="10154841" cy="2012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43"/>
              </a:lnSpc>
              <a:spcBef>
                <a:spcPct val="0"/>
              </a:spcBef>
            </a:pPr>
            <a:r>
              <a:rPr lang="en-US" sz="7199">
                <a:solidFill>
                  <a:srgbClr val="000000"/>
                </a:solidFill>
                <a:latin typeface="Mango AC"/>
              </a:rPr>
              <a:t>Первый телефонный </a:t>
            </a:r>
          </a:p>
          <a:p>
            <a:pPr algn="ctr">
              <a:lnSpc>
                <a:spcPts val="7343"/>
              </a:lnSpc>
              <a:spcBef>
                <a:spcPct val="0"/>
              </a:spcBef>
            </a:pPr>
            <a:r>
              <a:rPr lang="en-US" sz="7199">
                <a:solidFill>
                  <a:srgbClr val="000000"/>
                </a:solidFill>
                <a:latin typeface="Mango AC"/>
              </a:rPr>
              <a:t>аппарат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0A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271583" y="3074543"/>
            <a:ext cx="3162297" cy="1448907"/>
          </a:xfrm>
          <a:custGeom>
            <a:avLst/>
            <a:gdLst/>
            <a:ahLst/>
            <a:cxnLst/>
            <a:rect r="r" b="b" t="t" l="l"/>
            <a:pathLst>
              <a:path h="1448907" w="3162297">
                <a:moveTo>
                  <a:pt x="3162297" y="0"/>
                </a:moveTo>
                <a:lnTo>
                  <a:pt x="0" y="0"/>
                </a:lnTo>
                <a:lnTo>
                  <a:pt x="0" y="1448907"/>
                </a:lnTo>
                <a:lnTo>
                  <a:pt x="3162297" y="1448907"/>
                </a:lnTo>
                <a:lnTo>
                  <a:pt x="31622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49636" y="3503241"/>
            <a:ext cx="2909814" cy="1333224"/>
          </a:xfrm>
          <a:custGeom>
            <a:avLst/>
            <a:gdLst/>
            <a:ahLst/>
            <a:cxnLst/>
            <a:rect r="r" b="b" t="t" l="l"/>
            <a:pathLst>
              <a:path h="1333224" w="2909814">
                <a:moveTo>
                  <a:pt x="0" y="0"/>
                </a:moveTo>
                <a:lnTo>
                  <a:pt x="2909814" y="0"/>
                </a:lnTo>
                <a:lnTo>
                  <a:pt x="2909814" y="1333224"/>
                </a:lnTo>
                <a:lnTo>
                  <a:pt x="0" y="1333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1361175" y="-675303"/>
            <a:ext cx="2947752" cy="1350606"/>
          </a:xfrm>
          <a:custGeom>
            <a:avLst/>
            <a:gdLst/>
            <a:ahLst/>
            <a:cxnLst/>
            <a:rect r="r" b="b" t="t" l="l"/>
            <a:pathLst>
              <a:path h="1350606" w="2947752">
                <a:moveTo>
                  <a:pt x="2947752" y="0"/>
                </a:moveTo>
                <a:lnTo>
                  <a:pt x="0" y="0"/>
                </a:lnTo>
                <a:lnTo>
                  <a:pt x="0" y="1350606"/>
                </a:lnTo>
                <a:lnTo>
                  <a:pt x="2947752" y="1350606"/>
                </a:lnTo>
                <a:lnTo>
                  <a:pt x="294775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431900" y="2033293"/>
            <a:ext cx="5542490" cy="5606344"/>
          </a:xfrm>
          <a:custGeom>
            <a:avLst/>
            <a:gdLst/>
            <a:ahLst/>
            <a:cxnLst/>
            <a:rect r="r" b="b" t="t" l="l"/>
            <a:pathLst>
              <a:path h="5606344" w="5542490">
                <a:moveTo>
                  <a:pt x="0" y="0"/>
                </a:moveTo>
                <a:lnTo>
                  <a:pt x="5542490" y="0"/>
                </a:lnTo>
                <a:lnTo>
                  <a:pt x="5542490" y="5606344"/>
                </a:lnTo>
                <a:lnTo>
                  <a:pt x="0" y="56063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515576" y="867366"/>
            <a:ext cx="4471759" cy="9419634"/>
          </a:xfrm>
          <a:custGeom>
            <a:avLst/>
            <a:gdLst/>
            <a:ahLst/>
            <a:cxnLst/>
            <a:rect r="r" b="b" t="t" l="l"/>
            <a:pathLst>
              <a:path h="9419634" w="4471759">
                <a:moveTo>
                  <a:pt x="0" y="0"/>
                </a:moveTo>
                <a:lnTo>
                  <a:pt x="4471759" y="0"/>
                </a:lnTo>
                <a:lnTo>
                  <a:pt x="4471759" y="9419634"/>
                </a:lnTo>
                <a:lnTo>
                  <a:pt x="0" y="94196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350672" y="-180590"/>
            <a:ext cx="11135023" cy="1209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57"/>
              </a:lnSpc>
              <a:spcBef>
                <a:spcPct val="0"/>
              </a:spcBef>
            </a:pPr>
            <a:r>
              <a:rPr lang="en-US" sz="7899">
                <a:solidFill>
                  <a:srgbClr val="000000"/>
                </a:solidFill>
                <a:latin typeface="Mango AC"/>
              </a:rPr>
              <a:t>Первый фотоаппарат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DAFvh7uDkqA</dc:identifier>
  <dcterms:modified xsi:type="dcterms:W3CDTF">2011-08-01T06:04:30Z</dcterms:modified>
  <cp:revision>1</cp:revision>
  <dc:title>Brown Modern Illustration Let's Play Bingo Game Presentation, копия, копия</dc:title>
</cp:coreProperties>
</file>