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presProps.xml" ContentType="application/vnd.openxmlformats-officedocument.presentationml.presProps+xml"/>
  <Override PartName="/ppt/media/image1.jpeg" ContentType="image/jpeg"/>
  <Override PartName="/ppt/media/image2.png" ContentType="image/png"/>
  <Override PartName="/ppt/media/image4.jpeg" ContentType="image/jpeg"/>
  <Override PartName="/ppt/media/image3.jpeg" ContentType="image/jpeg"/>
  <Override PartName="/ppt/media/image11.png" ContentType="image/png"/>
  <Override PartName="/ppt/media/image5.jpeg" ContentType="image/jpeg"/>
  <Override PartName="/ppt/media/image7.png" ContentType="image/png"/>
  <Override PartName="/ppt/media/image6.png" ContentType="image/png"/>
  <Override PartName="/ppt/media/image8.png" ContentType="image/png"/>
  <Override PartName="/ppt/media/image9.png" ContentType="image/png"/>
  <Override PartName="/ppt/media/image10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EEC64C3-878B-49ED-B8F4-0BB9F296F7D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7C03A68B-F888-456C-AFCE-63A404069C39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0A679F4-1206-452C-94DF-7B5D04460ABD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C098F74F-4DB2-4137-BB57-E76BD9971BDC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AA246ED9-13A6-4D5E-B728-E1F7E62C047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264B764D-BAF9-46D3-BBD5-68A6F306C35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A021A5D4-2D5D-4A6F-847B-4A9811E9FC7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E658C35B-5E01-489D-B81B-1FD22024E171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2E36D2FD-CB16-4FA5-8974-62467D9A5165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5F486414-0D2D-4434-8B78-0CD0878479C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6F4B1F1B-23A5-48B1-8202-6D4933113454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2032713B-45C0-4400-8AB3-EE2449E204E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DE23ED85-455A-4B1F-9CB4-C4E5062CF340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ED0D9717-E6C7-4D22-A8A2-819A6612BC21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3918840E-AF56-477F-9471-6EDBF6754D8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B285E591-9316-4353-BED9-CD73185D3D57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AC455FC8-3432-4B7A-9361-262DB1ED0BC7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F8A5C0E-3627-43B8-8B4F-193257A76D0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96DE3B8-5929-4FB8-B13F-42DD52FBAB3E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2D9D549-A948-448C-BE38-4DBFAF91B056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1C34A3D4-51E4-4E54-87EB-64908DA93BD7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444BE2BC-DBDF-4E1F-B6DB-700FBDADD9F1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FE29724-9C1B-4BE3-B2DF-E370B0FCFB96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26AC0DAD-7CE7-4741-978F-100611D1EFE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ftr" idx="1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 idx="2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9B6E32B-D3A4-4C71-85EA-7F4F4B66D487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13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dt" idx="3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ftr" idx="4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ldNum" idx="5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4F70D78-9056-48A7-990B-9418CC5E0BE0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 idx="6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5.jpeg"/><Relationship Id="rId3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jpeg"/><Relationship Id="rId3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1475640" y="900000"/>
            <a:ext cx="6264000" cy="179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br>
              <a:rPr sz="4000"/>
            </a:br>
            <a:br>
              <a:rPr sz="4000"/>
            </a:br>
            <a:r>
              <a:rPr b="1" lang="ru-RU" sz="4000" spc="-1" strike="noStrike">
                <a:solidFill>
                  <a:srgbClr val="ff0000"/>
                </a:solidFill>
                <a:latin typeface="Calibri"/>
              </a:rPr>
              <a:t>Самомассаж-здоровьесберегающая технология в ДОУ</a:t>
            </a:r>
            <a:endParaRPr b="0" lang="ru-RU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subTitle"/>
          </p:nvPr>
        </p:nvSpPr>
        <p:spPr>
          <a:xfrm>
            <a:off x="2523960" y="3888360"/>
            <a:ext cx="4135680" cy="115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1" lang="ru-RU" sz="2000" spc="-1" strike="noStrike">
                <a:solidFill>
                  <a:srgbClr val="7030a0"/>
                </a:solidFill>
                <a:latin typeface="Calibri"/>
              </a:rPr>
              <a:t>Подготовила инструктор по физической культуре: 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1" lang="ru-RU" sz="2000" spc="-1" strike="noStrike">
                <a:solidFill>
                  <a:srgbClr val="7030a0"/>
                </a:solidFill>
                <a:latin typeface="Calibri"/>
              </a:rPr>
              <a:t>Наумова Елена Валерьевна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8880" cy="804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4400" spc="-1" strike="noStrike">
                <a:solidFill>
                  <a:srgbClr val="ff0000"/>
                </a:solidFill>
                <a:latin typeface="Calibri"/>
              </a:rPr>
              <a:t>Точечный массаж.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/>
          </p:nvPr>
        </p:nvSpPr>
        <p:spPr>
          <a:xfrm>
            <a:off x="457200" y="720000"/>
            <a:ext cx="8228880" cy="5039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 fontScale="60000"/>
          </a:bodyPr>
          <a:p>
            <a:pPr marL="3430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r>
              <a:rPr b="0" lang="ru-RU" sz="3200" spc="-1" strike="noStrike">
                <a:solidFill>
                  <a:srgbClr val="7030a0"/>
                </a:solidFill>
                <a:latin typeface="Calibri"/>
              </a:rPr>
              <a:t>На лице любого человека расположены массажные зоны, связанные с регуляцией иммунитета и закаливанием организма (А.А.Уманская). Локальное воздействие на эти зоны мы называем точечным массажем. Точечный массаж введен со средней группы. Он включает в себя пять основных зон: на лбу (середина лба), у внутренних концов бровей (параллельно), у крыльев носа (параллельно), у уголков рта (параллельно) и между большим и указательным пальцами (сначала на одной руке, затем на другой). Эти точки доступны детям с 4-5 –летнего возраста.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r>
              <a:rPr b="0" lang="ru-RU" sz="3200" spc="-1" strike="noStrike">
                <a:solidFill>
                  <a:srgbClr val="7030a0"/>
                </a:solidFill>
                <a:latin typeface="Calibri"/>
              </a:rPr>
              <a:t>Точечный </a:t>
            </a:r>
            <a:r>
              <a:rPr b="1" lang="ru-RU" sz="3200" spc="-1" strike="noStrike">
                <a:solidFill>
                  <a:srgbClr val="7030a0"/>
                </a:solidFill>
                <a:latin typeface="Calibri"/>
              </a:rPr>
              <a:t>самомассаж для детей</a:t>
            </a:r>
            <a:r>
              <a:rPr b="0" lang="ru-RU" sz="3200" spc="-1" strike="noStrike">
                <a:solidFill>
                  <a:srgbClr val="7030a0"/>
                </a:solidFill>
                <a:latin typeface="Calibri"/>
              </a:rPr>
              <a:t> выполняется путем нажимания подушечками пальцев на кожу и мышцы в местах расположения активных точек. Этот вид массажа может служить расслабляющим или же возбуждающим средством, при использовании в комплексе оказывает на организм ребенка положительный эффект. Используется он в основном для нормализации нервных процессов и чаще всего это </a:t>
            </a:r>
            <a:r>
              <a:rPr b="1" lang="ru-RU" sz="3200" spc="-1" strike="noStrike">
                <a:solidFill>
                  <a:srgbClr val="7030a0"/>
                </a:solidFill>
                <a:latin typeface="Calibri"/>
              </a:rPr>
              <a:t>самомассаж</a:t>
            </a:r>
            <a:r>
              <a:rPr b="0" lang="ru-RU" sz="3200" spc="-1" strike="noStrike">
                <a:solidFill>
                  <a:srgbClr val="7030a0"/>
                </a:solidFill>
                <a:latin typeface="Calibri"/>
              </a:rPr>
              <a:t> подошв и пальцев ног, кистей рук, головы и лица. Точечный массаж детям очень полезен для поднятия иммунитета.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Рисунок 2" descr=""/>
          <p:cNvPicPr/>
          <p:nvPr/>
        </p:nvPicPr>
        <p:blipFill>
          <a:blip r:embed="rId1"/>
          <a:stretch/>
        </p:blipFill>
        <p:spPr>
          <a:xfrm>
            <a:off x="4860000" y="3645000"/>
            <a:ext cx="3839760" cy="2879640"/>
          </a:xfrm>
          <a:prstGeom prst="rect">
            <a:avLst/>
          </a:prstGeom>
          <a:ln w="0">
            <a:noFill/>
          </a:ln>
        </p:spPr>
      </p:pic>
      <p:pic>
        <p:nvPicPr>
          <p:cNvPr id="102" name="Рисунок 4" descr=""/>
          <p:cNvPicPr/>
          <p:nvPr/>
        </p:nvPicPr>
        <p:blipFill>
          <a:blip r:embed="rId2"/>
          <a:stretch/>
        </p:blipFill>
        <p:spPr>
          <a:xfrm>
            <a:off x="46800" y="1080000"/>
            <a:ext cx="4319640" cy="3239640"/>
          </a:xfrm>
          <a:prstGeom prst="rect">
            <a:avLst/>
          </a:prstGeom>
          <a:ln w="0">
            <a:noFill/>
          </a:ln>
        </p:spPr>
      </p:pic>
      <p:sp>
        <p:nvSpPr>
          <p:cNvPr id="103" name=""/>
          <p:cNvSpPr/>
          <p:nvPr/>
        </p:nvSpPr>
        <p:spPr>
          <a:xfrm>
            <a:off x="540000" y="360000"/>
            <a:ext cx="8629560" cy="657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ru-RU" sz="4000" spc="-1" strike="noStrike">
                <a:solidFill>
                  <a:srgbClr val="c9211e"/>
                </a:solidFill>
                <a:latin typeface="Arial"/>
              </a:rPr>
              <a:t>Массаж колючим мячиком (ежиком)</a:t>
            </a:r>
            <a:endParaRPr b="0" lang="ru-RU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Picture 2" descr=""/>
          <p:cNvPicPr/>
          <p:nvPr/>
        </p:nvPicPr>
        <p:blipFill>
          <a:blip r:embed="rId1"/>
          <a:stretch/>
        </p:blipFill>
        <p:spPr>
          <a:xfrm>
            <a:off x="323640" y="404640"/>
            <a:ext cx="2208600" cy="2945160"/>
          </a:xfrm>
          <a:prstGeom prst="rect">
            <a:avLst/>
          </a:prstGeom>
          <a:ln w="9525">
            <a:noFill/>
          </a:ln>
        </p:spPr>
      </p:pic>
      <p:pic>
        <p:nvPicPr>
          <p:cNvPr id="105" name="Picture 3" descr=""/>
          <p:cNvPicPr/>
          <p:nvPr/>
        </p:nvPicPr>
        <p:blipFill>
          <a:blip r:embed="rId2"/>
          <a:stretch/>
        </p:blipFill>
        <p:spPr>
          <a:xfrm>
            <a:off x="2483640" y="404640"/>
            <a:ext cx="1889640" cy="2375640"/>
          </a:xfrm>
          <a:prstGeom prst="rect">
            <a:avLst/>
          </a:prstGeom>
          <a:ln w="9525">
            <a:noFill/>
          </a:ln>
        </p:spPr>
      </p:pic>
      <p:pic>
        <p:nvPicPr>
          <p:cNvPr id="106" name="Picture 4" descr=""/>
          <p:cNvPicPr/>
          <p:nvPr/>
        </p:nvPicPr>
        <p:blipFill>
          <a:blip r:embed="rId3"/>
          <a:stretch/>
        </p:blipFill>
        <p:spPr>
          <a:xfrm>
            <a:off x="4356000" y="404640"/>
            <a:ext cx="2709000" cy="2436120"/>
          </a:xfrm>
          <a:prstGeom prst="rect">
            <a:avLst/>
          </a:prstGeom>
          <a:ln w="9525">
            <a:noFill/>
          </a:ln>
        </p:spPr>
      </p:pic>
      <p:pic>
        <p:nvPicPr>
          <p:cNvPr id="107" name="Picture 5" descr=""/>
          <p:cNvPicPr/>
          <p:nvPr/>
        </p:nvPicPr>
        <p:blipFill>
          <a:blip r:embed="rId4"/>
          <a:stretch/>
        </p:blipFill>
        <p:spPr>
          <a:xfrm>
            <a:off x="179640" y="3645000"/>
            <a:ext cx="2663640" cy="2735640"/>
          </a:xfrm>
          <a:prstGeom prst="rect">
            <a:avLst/>
          </a:prstGeom>
          <a:ln w="9525">
            <a:noFill/>
          </a:ln>
        </p:spPr>
      </p:pic>
      <p:pic>
        <p:nvPicPr>
          <p:cNvPr id="108" name="Picture 6" descr=""/>
          <p:cNvPicPr/>
          <p:nvPr/>
        </p:nvPicPr>
        <p:blipFill>
          <a:blip r:embed="rId5"/>
          <a:stretch/>
        </p:blipFill>
        <p:spPr>
          <a:xfrm>
            <a:off x="7115400" y="1881000"/>
            <a:ext cx="1821600" cy="1920600"/>
          </a:xfrm>
          <a:prstGeom prst="rect">
            <a:avLst/>
          </a:prstGeom>
          <a:ln w="9525">
            <a:noFill/>
          </a:ln>
        </p:spPr>
      </p:pic>
      <p:pic>
        <p:nvPicPr>
          <p:cNvPr id="109" name="Picture 9" descr=""/>
          <p:cNvPicPr/>
          <p:nvPr/>
        </p:nvPicPr>
        <p:blipFill>
          <a:blip r:embed="rId6"/>
          <a:srcRect l="0" t="-398" r="0" b="0"/>
          <a:stretch/>
        </p:blipFill>
        <p:spPr>
          <a:xfrm>
            <a:off x="3060000" y="3069000"/>
            <a:ext cx="1928160" cy="3293280"/>
          </a:xfrm>
          <a:prstGeom prst="rect">
            <a:avLst/>
          </a:prstGeom>
          <a:ln w="9525">
            <a:noFill/>
          </a:ln>
        </p:spPr>
      </p:pic>
      <p:sp>
        <p:nvSpPr>
          <p:cNvPr id="110" name="Прямоугольник 12"/>
          <p:cNvSpPr/>
          <p:nvPr/>
        </p:nvSpPr>
        <p:spPr>
          <a:xfrm>
            <a:off x="2411640" y="2493000"/>
            <a:ext cx="45712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70c0"/>
                </a:solidFill>
                <a:latin typeface="Georgia"/>
                <a:ea typeface="DejaVu Sans"/>
              </a:rPr>
              <a:t>Что  можно  использовать   для массажа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/>
          </a:bodyPr>
          <a:p>
            <a:pPr marL="343080" indent="0">
              <a:lnSpc>
                <a:spcPct val="100000"/>
              </a:lnSpc>
              <a:spcBef>
                <a:spcPts val="1199"/>
              </a:spcBef>
              <a:buNone/>
              <a:tabLst>
                <a:tab algn="l" pos="0"/>
              </a:tabLst>
            </a:pPr>
            <a:r>
              <a:rPr b="1" lang="ru-RU" sz="6000" spc="-1" strike="noStrike">
                <a:solidFill>
                  <a:srgbClr val="ff0000"/>
                </a:solidFill>
                <a:latin typeface="Calibri"/>
              </a:rPr>
              <a:t>СПАСИБО ЗА ВНИМАНИЕ!</a:t>
            </a:r>
            <a:endParaRPr b="0" lang="ru-RU" sz="6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/>
          </p:nvPr>
        </p:nvSpPr>
        <p:spPr>
          <a:xfrm>
            <a:off x="541080" y="1314000"/>
            <a:ext cx="8228880" cy="420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343080" indent="0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r>
              <a:rPr b="1" lang="ru-RU" sz="1800" spc="-1" strike="noStrike">
                <a:solidFill>
                  <a:srgbClr val="ff0000"/>
                </a:solidFill>
                <a:latin typeface="Georgia"/>
              </a:rPr>
              <a:t>Самомассаж </a:t>
            </a:r>
            <a:r>
              <a:rPr b="1" lang="ru-RU" sz="1800" spc="-1" strike="noStrike">
                <a:solidFill>
                  <a:srgbClr val="7030a0"/>
                </a:solidFill>
                <a:latin typeface="Georgia"/>
              </a:rPr>
              <a:t>- это массаж, выполняемый самим ребёнком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00000"/>
              </a:lnSpc>
              <a:spcBef>
                <a:spcPts val="360"/>
              </a:spcBef>
              <a:buClr>
                <a:srgbClr val="7030a0"/>
              </a:buClr>
              <a:buFont typeface="Arial"/>
              <a:buChar char="•"/>
              <a:tabLst>
                <a:tab algn="l" pos="0"/>
              </a:tabLst>
            </a:pPr>
            <a:r>
              <a:rPr b="1" lang="ru-RU" sz="1800" spc="-1" strike="noStrike">
                <a:solidFill>
                  <a:srgbClr val="7030a0"/>
                </a:solidFill>
                <a:latin typeface="Georgia"/>
              </a:rPr>
              <a:t>улучшает кровообращение; 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00000"/>
              </a:lnSpc>
              <a:spcBef>
                <a:spcPts val="360"/>
              </a:spcBef>
              <a:buClr>
                <a:srgbClr val="7030a0"/>
              </a:buClr>
              <a:buFont typeface="Arial"/>
              <a:buChar char="•"/>
              <a:tabLst>
                <a:tab algn="l" pos="0"/>
              </a:tabLst>
            </a:pPr>
            <a:r>
              <a:rPr b="1" lang="ru-RU" sz="1800" spc="-1" strike="noStrike">
                <a:solidFill>
                  <a:srgbClr val="7030a0"/>
                </a:solidFill>
                <a:latin typeface="Georgia"/>
              </a:rPr>
              <a:t>помогает нормализовать работу внутренних органов;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00000"/>
              </a:lnSpc>
              <a:spcBef>
                <a:spcPts val="360"/>
              </a:spcBef>
              <a:buClr>
                <a:srgbClr val="7030a0"/>
              </a:buClr>
              <a:buFont typeface="Arial"/>
              <a:buChar char="•"/>
              <a:tabLst>
                <a:tab algn="l" pos="0"/>
              </a:tabLst>
            </a:pPr>
            <a:r>
              <a:rPr b="1" lang="ru-RU" sz="1800" spc="-1" strike="noStrike">
                <a:solidFill>
                  <a:srgbClr val="7030a0"/>
                </a:solidFill>
                <a:latin typeface="Georgia"/>
              </a:rPr>
              <a:t>профилактика простудных заболеваний; 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00000"/>
              </a:lnSpc>
              <a:spcBef>
                <a:spcPts val="360"/>
              </a:spcBef>
              <a:buClr>
                <a:srgbClr val="7030a0"/>
              </a:buClr>
              <a:buFont typeface="Arial"/>
              <a:buChar char="•"/>
              <a:tabLst>
                <a:tab algn="l" pos="0"/>
              </a:tabLst>
            </a:pPr>
            <a:r>
              <a:rPr b="1" lang="ru-RU" sz="1800" spc="-1" strike="noStrike">
                <a:solidFill>
                  <a:srgbClr val="7030a0"/>
                </a:solidFill>
                <a:latin typeface="Georgia"/>
              </a:rPr>
              <a:t>повышает функциональную деятельность головного мозга, 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00000"/>
              </a:lnSpc>
              <a:spcBef>
                <a:spcPts val="360"/>
              </a:spcBef>
              <a:buClr>
                <a:srgbClr val="7030a0"/>
              </a:buClr>
              <a:buFont typeface="Arial"/>
              <a:buChar char="•"/>
              <a:tabLst>
                <a:tab algn="l" pos="0"/>
              </a:tabLst>
            </a:pPr>
            <a:r>
              <a:rPr b="1" lang="ru-RU" sz="1800" spc="-1" strike="noStrike">
                <a:solidFill>
                  <a:srgbClr val="7030a0"/>
                </a:solidFill>
                <a:latin typeface="Georgia"/>
              </a:rPr>
              <a:t>тонизирует весь организм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r>
              <a:rPr b="1" lang="ru-RU" sz="1800" spc="-1" strike="noStrike">
                <a:solidFill>
                  <a:srgbClr val="7030a0"/>
                </a:solidFill>
                <a:latin typeface="Georgia"/>
              </a:rPr>
              <a:t>Польза: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r>
              <a:rPr b="1" lang="ru-RU" sz="1800" spc="-1" strike="noStrike">
                <a:solidFill>
                  <a:srgbClr val="7030a0"/>
                </a:solidFill>
                <a:latin typeface="Georgia"/>
              </a:rPr>
              <a:t>       </a:t>
            </a:r>
            <a:r>
              <a:rPr b="1" lang="ru-RU" sz="1800" spc="-1" strike="noStrike">
                <a:solidFill>
                  <a:srgbClr val="7030a0"/>
                </a:solidFill>
                <a:latin typeface="Georgia"/>
              </a:rPr>
              <a:t>1. Укрепление здоровья детей.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r>
              <a:rPr b="1" lang="ru-RU" sz="1800" spc="-1" strike="noStrike">
                <a:solidFill>
                  <a:srgbClr val="7030a0"/>
                </a:solidFill>
                <a:latin typeface="Georgia"/>
              </a:rPr>
              <a:t>2. Овладения навыками оздоровления. Освоения детьми упражнений игрового массажа.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r>
              <a:rPr b="1" lang="ru-RU" sz="1800" spc="-1" strike="noStrike">
                <a:solidFill>
                  <a:srgbClr val="7030a0"/>
                </a:solidFill>
                <a:latin typeface="Georgia"/>
              </a:rPr>
              <a:t>3. Повышение у детей физической работоспособности.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r>
              <a:rPr b="1" lang="ru-RU" sz="1800" spc="-1" strike="noStrike">
                <a:solidFill>
                  <a:srgbClr val="7030a0"/>
                </a:solidFill>
                <a:latin typeface="Georgia"/>
              </a:rPr>
              <a:t>4. Формирование эмоциональной сферы детей, подвижности нервных процессов.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Прямоугольник 3"/>
          <p:cNvSpPr/>
          <p:nvPr/>
        </p:nvSpPr>
        <p:spPr>
          <a:xfrm>
            <a:off x="628200" y="41400"/>
            <a:ext cx="8208360" cy="146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ff0000"/>
                </a:solidFill>
                <a:latin typeface="Calibri"/>
                <a:ea typeface="DejaVu Sans"/>
              </a:rPr>
              <a:t>“</a:t>
            </a:r>
            <a:r>
              <a:rPr b="1" lang="ru-RU" sz="1800" spc="-1" strike="noStrike">
                <a:solidFill>
                  <a:srgbClr val="ff0000"/>
                </a:solidFill>
                <a:latin typeface="Calibri"/>
                <a:ea typeface="DejaVu Sans"/>
              </a:rPr>
              <a:t>Эффект массажа – естественная восстанавливающая сила организма, сила жизни”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1" lang="ru-RU" sz="1800" spc="-1" strike="noStrike">
                <a:solidFill>
                  <a:srgbClr val="ff0000"/>
                </a:solidFill>
                <a:latin typeface="Calibri"/>
                <a:ea typeface="DejaVu Sans"/>
              </a:rPr>
              <a:t>Гиппократ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-62640"/>
            <a:ext cx="8228880" cy="1142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i="1" lang="ru-RU" sz="3600" spc="-1" strike="noStrike">
                <a:solidFill>
                  <a:srgbClr val="ff0000"/>
                </a:solidFill>
                <a:latin typeface="Calibri"/>
              </a:rPr>
              <a:t>ЦЕЛИ и ЗАДАЧИ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Прямоугольник 1"/>
          <p:cNvSpPr/>
          <p:nvPr/>
        </p:nvSpPr>
        <p:spPr>
          <a:xfrm>
            <a:off x="844560" y="687240"/>
            <a:ext cx="7992000" cy="4753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1800" spc="-1" strike="noStrike" u="sng">
                <a:solidFill>
                  <a:srgbClr val="ff0000"/>
                </a:solidFill>
                <a:uFillTx/>
                <a:latin typeface="Calibri"/>
                <a:ea typeface="DejaVu Sans"/>
              </a:rPr>
              <a:t>Цель</a:t>
            </a:r>
            <a:r>
              <a:rPr b="1" lang="ru-RU" sz="1800" spc="-1" strike="noStrike">
                <a:solidFill>
                  <a:srgbClr val="ff0000"/>
                </a:solidFill>
                <a:latin typeface="Calibri"/>
                <a:ea typeface="DejaVu Sans"/>
              </a:rPr>
              <a:t>: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7030a0"/>
                </a:solidFill>
                <a:latin typeface="Calibri"/>
                <a:ea typeface="DejaVu Sans"/>
              </a:rPr>
              <a:t>Сохранение и укрепление здоровья детей, повышение функциональной деятельности коры головного мозга.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 u="sng">
                <a:solidFill>
                  <a:srgbClr val="ff0000"/>
                </a:solidFill>
                <a:uFillTx/>
                <a:latin typeface="Calibri"/>
                <a:ea typeface="DejaVu Sans"/>
              </a:rPr>
              <a:t>Задачи</a:t>
            </a:r>
            <a:r>
              <a:rPr b="1" lang="ru-RU" sz="1800" spc="-1" strike="noStrike">
                <a:solidFill>
                  <a:srgbClr val="ff0000"/>
                </a:solidFill>
                <a:latin typeface="Calibri"/>
                <a:ea typeface="DejaVu Sans"/>
              </a:rPr>
              <a:t>: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7030a0"/>
                </a:solidFill>
                <a:latin typeface="Calibri"/>
                <a:ea typeface="DejaVu Sans"/>
              </a:rPr>
              <a:t>1. Закаливать организм детей.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7030a0"/>
                </a:solidFill>
                <a:latin typeface="Calibri"/>
                <a:ea typeface="DejaVu Sans"/>
              </a:rPr>
              <a:t>2. Способствовать улучшению деятельности центральной нервной системы.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7030a0"/>
                </a:solidFill>
                <a:latin typeface="Calibri"/>
                <a:ea typeface="DejaVu Sans"/>
              </a:rPr>
              <a:t>3. Способствовать сохранению положительного психоэмоционального состояния у детей.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7030a0"/>
                </a:solidFill>
                <a:latin typeface="Calibri"/>
                <a:ea typeface="DejaVu Sans"/>
              </a:rPr>
              <a:t>4. Формировать у детей умение заботиться о своём здоровье.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7030a0"/>
                </a:solidFill>
                <a:latin typeface="Calibri"/>
                <a:ea typeface="DejaVu Sans"/>
              </a:rPr>
              <a:t>5. Приобщать воспитанников к ценностям здорового образа жизни.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 u="sng">
                <a:solidFill>
                  <a:srgbClr val="ff0000"/>
                </a:solidFill>
                <a:uFillTx/>
                <a:latin typeface="Calibri"/>
                <a:ea typeface="DejaVu Sans"/>
              </a:rPr>
              <a:t>Ожидаемый результат: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7030a0"/>
                </a:solidFill>
                <a:latin typeface="Calibri"/>
                <a:ea typeface="DejaVu Sans"/>
              </a:rPr>
              <a:t>1. Укрепление здоровья детей.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7030a0"/>
                </a:solidFill>
                <a:latin typeface="Calibri"/>
                <a:ea typeface="DejaVu Sans"/>
              </a:rPr>
              <a:t>2. Овладения навыками оздоровления. Освоения детьми упражнений игрового массажа.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7030a0"/>
                </a:solidFill>
                <a:latin typeface="Calibri"/>
                <a:ea typeface="DejaVu Sans"/>
              </a:rPr>
              <a:t>3. Повышение у детей физической работоспособности.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7030a0"/>
                </a:solidFill>
                <a:latin typeface="Calibri"/>
                <a:ea typeface="DejaVu Sans"/>
              </a:rPr>
              <a:t>4. Формирование эмоциональной сферы детей, подвижности нервных процессов.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0000"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4000" spc="-1" strike="noStrike">
                <a:solidFill>
                  <a:schemeClr val="accent1">
                    <a:lumMod val="50000"/>
                  </a:schemeClr>
                </a:solidFill>
                <a:latin typeface="Calibri"/>
              </a:rPr>
              <a:t>В чем особенность  игрового массажа</a:t>
            </a:r>
            <a:r>
              <a:rPr b="1" lang="ru-RU" sz="4400" spc="-1" strike="noStrike">
                <a:solidFill>
                  <a:schemeClr val="accent1">
                    <a:lumMod val="50000"/>
                  </a:schemeClr>
                </a:solidFill>
                <a:latin typeface="Georgia"/>
              </a:rPr>
              <a:t>? 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/>
          </p:nvPr>
        </p:nvSpPr>
        <p:spPr>
          <a:xfrm>
            <a:off x="457200" y="1260000"/>
            <a:ext cx="8228880" cy="4924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/>
          </a:bodyPr>
          <a:p>
            <a:pPr marL="343080" indent="0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r>
              <a:rPr b="1" lang="ru-RU" sz="1800" spc="-1" strike="noStrike">
                <a:solidFill>
                  <a:srgbClr val="7030a0"/>
                </a:solidFill>
                <a:latin typeface="Times New Roman"/>
              </a:rPr>
              <a:t>В простых приемах, не требующих специальной подготовки: поглаживание, растирание, разминание, вибрация.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r>
              <a:rPr b="1" lang="ru-RU" sz="1800" spc="-1" strike="noStrike">
                <a:solidFill>
                  <a:srgbClr val="7030a0"/>
                </a:solidFill>
                <a:latin typeface="Times New Roman"/>
              </a:rPr>
              <a:t>«Игровой самомассаж» является основой закаливания и оздоровления детского организма. Выполняя упражнения самомассажа в игровой форме  дети получают радость и хорошее настроение. Такие упражнения способствуют формированию у ребенка сознательного стремления к здоровью, развивая навык собственного оздоровления. Длительность массажа от 5 до 15 минут( в зависимости от возраста). Массаж и самомассаж рекомендуется проводить 2-3 раза в день дома, на занятиях, физминутках, прогулках. Каждое массажное движение обязательно выполнять по направлению к лимфатическим узлам, от кончиков пальцев к запястью и от кисти к локтю. В конце каждого упражнения нужно сделать спокойные расслабляющие поглаживания или лёгкие потряхивания кистей и пальцев рук.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Прямоугольник 4"/>
          <p:cNvSpPr/>
          <p:nvPr/>
        </p:nvSpPr>
        <p:spPr>
          <a:xfrm>
            <a:off x="143280" y="183960"/>
            <a:ext cx="8856360" cy="5301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c00000"/>
                </a:solidFill>
                <a:latin typeface="Georgia"/>
                <a:ea typeface="DejaVu Sans"/>
              </a:rPr>
              <a:t>Массаж биологически активных зон </a:t>
            </a:r>
            <a:r>
              <a:rPr b="1" i="1" lang="en-US" sz="1800" spc="-1" strike="noStrike">
                <a:solidFill>
                  <a:srgbClr val="c00000"/>
                </a:solidFill>
                <a:latin typeface="Georgia"/>
                <a:ea typeface="DejaVu Sans"/>
              </a:rPr>
              <a:t>«</a:t>
            </a:r>
            <a:r>
              <a:rPr b="1" i="1" lang="ru-RU" sz="1800" spc="-1" strike="noStrike">
                <a:solidFill>
                  <a:srgbClr val="c00000"/>
                </a:solidFill>
                <a:latin typeface="Georgia"/>
                <a:ea typeface="DejaVu Sans"/>
              </a:rPr>
              <a:t>Неболейка</a:t>
            </a:r>
            <a:r>
              <a:rPr b="1" i="1" lang="en-US" sz="1800" spc="-1" strike="noStrike">
                <a:solidFill>
                  <a:srgbClr val="c00000"/>
                </a:solidFill>
                <a:latin typeface="Georgia"/>
                <a:ea typeface="DejaVu Sans"/>
              </a:rPr>
              <a:t>»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c00000"/>
                </a:solidFill>
                <a:latin typeface="Georgia"/>
                <a:ea typeface="DejaVu Sans"/>
              </a:rPr>
              <a:t>для профилактики простудных заболеваний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ru-RU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Чтобы горло не болело, мы его погладим смело.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(Поглаживают ладонями шею мягкими движениями сверху вниз.)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ru-RU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Чтоб не кашлять, не чихать, надо носик растирать.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(Указательными пальцами растирают крылья носа)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ru-RU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Лоб мы тоже разотрем, ладошки держим козырьком.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(Прикладывают ко лбу ладони </a:t>
            </a:r>
            <a:r>
              <a:rPr b="1" i="1" lang="en-US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«</a:t>
            </a:r>
            <a:r>
              <a:rPr b="1" i="1" lang="ru-RU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козырьком</a:t>
            </a:r>
            <a:r>
              <a:rPr b="1" i="1" lang="en-US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»</a:t>
            </a:r>
            <a:r>
              <a:rPr b="1" lang="en-US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 </a:t>
            </a:r>
            <a:r>
              <a:rPr b="1" lang="ru-RU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и растирают его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движениями в стороны —</a:t>
            </a:r>
            <a:r>
              <a:rPr b="1" lang="en-US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 </a:t>
            </a:r>
            <a:r>
              <a:rPr b="1" lang="ru-RU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вместе.)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en-US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«</a:t>
            </a:r>
            <a:r>
              <a:rPr b="1" i="1" lang="ru-RU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Вилку пальчиками сделай, массируй уши ты умело.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(Раздвигают указательный и средний пальцы и растирают точки перед и за ушами.)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ru-RU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Знаем, знаем —</a:t>
            </a:r>
            <a:r>
              <a:rPr b="1" i="1" lang="en-US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 </a:t>
            </a:r>
            <a:r>
              <a:rPr b="1" i="1" lang="ru-RU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да-да-да! —Нам простуда не страшна!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7030a0"/>
                </a:solidFill>
                <a:latin typeface="Georgia"/>
                <a:ea typeface="DejaVu Sans"/>
              </a:rPr>
              <a:t>(Растирают ладони друг о друга и гладят себя по голове. )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117720"/>
            <a:ext cx="8228880" cy="1142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4400" spc="-1" strike="noStrike">
                <a:solidFill>
                  <a:srgbClr val="7030a0"/>
                </a:solidFill>
                <a:latin typeface="Calibri"/>
              </a:rPr>
              <a:t>Коллективный игровой массаж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2" name="Picture 2" descr="C:\Users\мв\Desktop\slide_13.jpg"/>
          <p:cNvPicPr/>
          <p:nvPr/>
        </p:nvPicPr>
        <p:blipFill>
          <a:blip r:embed="rId2"/>
          <a:stretch/>
        </p:blipFill>
        <p:spPr>
          <a:xfrm>
            <a:off x="467640" y="1080000"/>
            <a:ext cx="7992360" cy="4003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1197720" y="8280"/>
            <a:ext cx="6768000" cy="1151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6000"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3600" spc="-1" strike="noStrike">
                <a:solidFill>
                  <a:srgbClr val="ff0000"/>
                </a:solidFill>
                <a:latin typeface="Calibri"/>
              </a:rPr>
              <a:t>Самомассаж ушных раковин «Поиграем ушками»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/>
          </p:nvPr>
        </p:nvSpPr>
        <p:spPr>
          <a:xfrm>
            <a:off x="720000" y="1080000"/>
            <a:ext cx="8100000" cy="450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 fontScale="28000"/>
          </a:bodyPr>
          <a:p>
            <a:pPr indent="0">
              <a:lnSpc>
                <a:spcPct val="100000"/>
              </a:lnSpc>
              <a:spcBef>
                <a:spcPts val="799"/>
              </a:spcBef>
              <a:buNone/>
              <a:tabLst>
                <a:tab algn="l" pos="0"/>
              </a:tabLst>
            </a:pPr>
            <a:endParaRPr b="0" lang="ru-RU" sz="40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1440"/>
              </a:spcBef>
              <a:buNone/>
              <a:tabLst>
                <a:tab algn="l" pos="0"/>
              </a:tabLst>
            </a:pPr>
            <a:r>
              <a:rPr b="0" lang="ru-RU" sz="7200" spc="-1" strike="noStrike">
                <a:solidFill>
                  <a:srgbClr val="000000"/>
                </a:solidFill>
                <a:latin typeface="Times New Roman"/>
              </a:rPr>
              <a:t>Комплекс состоит из 4 простых упражнений:</a:t>
            </a:r>
            <a:endParaRPr b="0" lang="ru-RU" sz="72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00000"/>
              </a:lnSpc>
              <a:spcBef>
                <a:spcPts val="1440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ru-RU" sz="7200" spc="-1" strike="noStrike">
                <a:solidFill>
                  <a:srgbClr val="000000"/>
                </a:solidFill>
                <a:latin typeface="Times New Roman"/>
              </a:rPr>
              <a:t>1. «Загибаем ушки» </a:t>
            </a:r>
            <a:endParaRPr b="0" lang="ru-RU" sz="72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1440"/>
              </a:spcBef>
              <a:buNone/>
              <a:tabLst>
                <a:tab algn="l" pos="0"/>
              </a:tabLst>
            </a:pPr>
            <a:r>
              <a:rPr b="0" lang="ru-RU" sz="7200" spc="-1" strike="noStrike">
                <a:solidFill>
                  <a:srgbClr val="000000"/>
                </a:solidFill>
                <a:latin typeface="Times New Roman"/>
              </a:rPr>
              <a:t>Загнуть вперед ушные раковины, прижать их к голове.      </a:t>
            </a:r>
            <a:endParaRPr b="0" lang="ru-RU" sz="72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1440"/>
              </a:spcBef>
              <a:buNone/>
              <a:tabLst>
                <a:tab algn="l" pos="0"/>
              </a:tabLst>
            </a:pPr>
            <a:r>
              <a:rPr b="0" lang="ru-RU" sz="7200" spc="-1" strike="noStrike">
                <a:solidFill>
                  <a:srgbClr val="000000"/>
                </a:solidFill>
                <a:latin typeface="Times New Roman"/>
              </a:rPr>
              <a:t>Отпустить, ощущая хлопок (4-6 раз).</a:t>
            </a:r>
            <a:endParaRPr b="0" lang="ru-RU" sz="72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00000"/>
              </a:lnSpc>
              <a:spcBef>
                <a:spcPts val="1440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ru-RU" sz="7200" spc="-1" strike="noStrike">
                <a:solidFill>
                  <a:srgbClr val="000000"/>
                </a:solidFill>
                <a:latin typeface="Times New Roman"/>
              </a:rPr>
              <a:t>2. «Потянем ушки»</a:t>
            </a:r>
            <a:endParaRPr b="0" lang="ru-RU" sz="72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1440"/>
              </a:spcBef>
              <a:buNone/>
              <a:tabLst>
                <a:tab algn="l" pos="0"/>
              </a:tabLst>
            </a:pPr>
            <a:r>
              <a:rPr b="0" lang="ru-RU" sz="7200" spc="-1" strike="noStrike">
                <a:solidFill>
                  <a:srgbClr val="000000"/>
                </a:solidFill>
                <a:latin typeface="Times New Roman"/>
              </a:rPr>
              <a:t>Потянуть мочки ушей вниз (4-6 раз).</a:t>
            </a:r>
            <a:endParaRPr b="0" lang="ru-RU" sz="72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00000"/>
              </a:lnSpc>
              <a:spcBef>
                <a:spcPts val="1440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ru-RU" sz="7200" spc="-1" strike="noStrike">
                <a:solidFill>
                  <a:srgbClr val="000000"/>
                </a:solidFill>
                <a:latin typeface="Times New Roman"/>
              </a:rPr>
              <a:t>3. «Подавим ушки»</a:t>
            </a:r>
            <a:endParaRPr b="0" lang="ru-RU" sz="72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1440"/>
              </a:spcBef>
              <a:buNone/>
              <a:tabLst>
                <a:tab algn="l" pos="0"/>
              </a:tabLst>
            </a:pPr>
            <a:r>
              <a:rPr b="0" lang="ru-RU" sz="7200" spc="-1" strike="noStrike">
                <a:solidFill>
                  <a:srgbClr val="000000"/>
                </a:solidFill>
                <a:latin typeface="Times New Roman"/>
              </a:rPr>
              <a:t>Массаж козелка: подавить козелок, отпустить (до 10 раз)</a:t>
            </a:r>
            <a:endParaRPr b="0" lang="ru-RU" sz="7200" spc="-1" strike="noStrike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00000"/>
              </a:lnSpc>
              <a:spcBef>
                <a:spcPts val="1440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ru-RU" sz="7200" spc="-1" strike="noStrike">
                <a:solidFill>
                  <a:srgbClr val="000000"/>
                </a:solidFill>
                <a:latin typeface="Times New Roman"/>
              </a:rPr>
              <a:t>4. «По дорожке» </a:t>
            </a:r>
            <a:endParaRPr b="0" lang="ru-RU" sz="72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1440"/>
              </a:spcBef>
              <a:buNone/>
              <a:tabLst>
                <a:tab algn="l" pos="0"/>
              </a:tabLst>
            </a:pPr>
            <a:r>
              <a:rPr b="0" lang="ru-RU" sz="7200" spc="-1" strike="noStrike">
                <a:solidFill>
                  <a:srgbClr val="000000"/>
                </a:solidFill>
                <a:latin typeface="Times New Roman"/>
              </a:rPr>
              <a:t>Поставить пальчик на «дорожку» по краю ушек, водить вверх – вниз (4-6 раз)</a:t>
            </a:r>
            <a:endParaRPr b="0" lang="ru-RU" sz="72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br>
              <a:rPr sz="3200"/>
            </a:b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899640" y="692640"/>
            <a:ext cx="7920360" cy="72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26000"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9600" spc="-1" strike="noStrike">
                <a:solidFill>
                  <a:srgbClr val="ff0000"/>
                </a:solidFill>
                <a:latin typeface="Calibri"/>
              </a:rPr>
              <a:t>Самомассаж   массажным мячиком «ежиком»</a:t>
            </a:r>
            <a:endParaRPr b="0" lang="ru-RU" sz="9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6" name="Rectangle 3"/>
          <p:cNvSpPr/>
          <p:nvPr/>
        </p:nvSpPr>
        <p:spPr>
          <a:xfrm>
            <a:off x="540000" y="1620000"/>
            <a:ext cx="8460000" cy="310824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45000" bIns="45000" anchor="ctr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Упражнение  </a:t>
            </a:r>
            <a:r>
              <a:rPr b="1" i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«Ежик  и грибы»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Ежик выбился из сил: яблоки, грибы носил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r>
              <a:rPr b="0" i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(катаем мяч по рукам)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.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Мы потрем ему бока- надо их размять слегка. 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i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(катаем мячик по своим бокам),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а потом разгладим ножки, чтобы отдохнул немножко. 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i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(катаем мяч по своим ножкам),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а потом почешем брюшко, </a:t>
            </a:r>
            <a:r>
              <a:rPr b="0" i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(катаем мяч по животу)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пощекочем возле ушка. </a:t>
            </a:r>
            <a:r>
              <a:rPr b="0" i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(катаем по шее)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Еж в лесочек убежал, нам </a:t>
            </a:r>
            <a:r>
              <a:rPr b="0" i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«спасибо»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 пропищал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r>
              <a:rPr b="0" i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(ладонью покатать мяч по столу с нажимом)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180000" y="404640"/>
            <a:ext cx="8506080" cy="1035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38000"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br>
              <a:rPr sz="4000"/>
            </a:br>
            <a:r>
              <a:rPr b="1" lang="ru-RU" sz="8000" spc="-1" strike="noStrike">
                <a:solidFill>
                  <a:srgbClr val="ff0000"/>
                </a:solidFill>
                <a:latin typeface="Calibri"/>
              </a:rPr>
              <a:t>Самомассаж Су-Джок шарами</a:t>
            </a:r>
            <a:br>
              <a:rPr sz="4000"/>
            </a:br>
            <a:endParaRPr b="0" lang="ru-RU" sz="8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540000" y="720000"/>
            <a:ext cx="8216640" cy="4392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 fontScale="65000"/>
          </a:bodyPr>
          <a:p>
            <a:pPr marL="3430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 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3430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r>
              <a:rPr b="1" lang="ru-RU" sz="3200" spc="-1" strike="noStrike">
                <a:solidFill>
                  <a:srgbClr val="7030a0"/>
                </a:solidFill>
                <a:latin typeface="Calibri"/>
              </a:rPr>
              <a:t>Это маленький симпатичный шарик с острыми шипами, лёгкий и гигиеничный, простой в обращении и доступный в любой момент. Его остроконечные выступы воздействуют на биологически активные точки, неизменно вызывая улучшение самочувствия, снимая стресс, усталость и болевые ощущения, повышая общий тонус организма. Этими шариками дети массируют пальцы и ладошки, что оказывает благотворное влияние на весь организм, а также на развитие мелкой моторики пальцев рук, тем самым, способствуя развитию речи. Главными достоинствами Су-Джок терапии является высокая эффективность, абсолютная безопасность применения, доступность метода.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8066</TotalTime>
  <Application>sFree_Office_for_Docs_and_PDF/7.4.2.3$Windows_X86_64 LibreOffice_project/382eef1f22670f7f4118c8c2dd222ec7ad009daf</Application>
  <AppVersion>15.0000</AppVersion>
  <Words>347</Words>
  <Paragraphs>93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2020-01-22T01:58:41Z</dcterms:created>
  <dc:creator>мв</dc:creator>
  <dc:description/>
  <dc:language>ru-RU</dc:language>
  <cp:lastModifiedBy/>
  <dcterms:modified xsi:type="dcterms:W3CDTF">2024-01-25T12:47:53Z</dcterms:modified>
  <cp:revision>30</cp:revision>
  <dc:subject/>
  <dc:title>Слайд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15</vt:i4>
  </property>
</Properties>
</file>