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73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32FEA-307A-420B-B411-FA0476EFA5F9}" type="datetimeFigureOut">
              <a:rPr lang="ru-RU" smtClean="0"/>
              <a:t>ср 01.11.23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12319-C449-4580-BAA7-FCBE34B45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872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32FEA-307A-420B-B411-FA0476EFA5F9}" type="datetimeFigureOut">
              <a:rPr lang="ru-RU" smtClean="0"/>
              <a:t>ср 01.11.23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12319-C449-4580-BAA7-FCBE34B45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8439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32FEA-307A-420B-B411-FA0476EFA5F9}" type="datetimeFigureOut">
              <a:rPr lang="ru-RU" smtClean="0"/>
              <a:t>ср 01.11.23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12319-C449-4580-BAA7-FCBE34B45DFD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536724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32FEA-307A-420B-B411-FA0476EFA5F9}" type="datetimeFigureOut">
              <a:rPr lang="ru-RU" smtClean="0"/>
              <a:t>ср 01.11.23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12319-C449-4580-BAA7-FCBE34B45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07639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32FEA-307A-420B-B411-FA0476EFA5F9}" type="datetimeFigureOut">
              <a:rPr lang="ru-RU" smtClean="0"/>
              <a:t>ср 01.11.23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12319-C449-4580-BAA7-FCBE34B45DF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719424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32FEA-307A-420B-B411-FA0476EFA5F9}" type="datetimeFigureOut">
              <a:rPr lang="ru-RU" smtClean="0"/>
              <a:t>ср 01.11.23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12319-C449-4580-BAA7-FCBE34B45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79925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32FEA-307A-420B-B411-FA0476EFA5F9}" type="datetimeFigureOut">
              <a:rPr lang="ru-RU" smtClean="0"/>
              <a:t>ср 01.11.23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12319-C449-4580-BAA7-FCBE34B45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93321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32FEA-307A-420B-B411-FA0476EFA5F9}" type="datetimeFigureOut">
              <a:rPr lang="ru-RU" smtClean="0"/>
              <a:t>ср 01.11.23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12319-C449-4580-BAA7-FCBE34B45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1413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32FEA-307A-420B-B411-FA0476EFA5F9}" type="datetimeFigureOut">
              <a:rPr lang="ru-RU" smtClean="0"/>
              <a:t>ср 01.11.23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12319-C449-4580-BAA7-FCBE34B45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9261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32FEA-307A-420B-B411-FA0476EFA5F9}" type="datetimeFigureOut">
              <a:rPr lang="ru-RU" smtClean="0"/>
              <a:t>ср 01.11.23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12319-C449-4580-BAA7-FCBE34B45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139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32FEA-307A-420B-B411-FA0476EFA5F9}" type="datetimeFigureOut">
              <a:rPr lang="ru-RU" smtClean="0"/>
              <a:t>ср 01.11.23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12319-C449-4580-BAA7-FCBE34B45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2934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32FEA-307A-420B-B411-FA0476EFA5F9}" type="datetimeFigureOut">
              <a:rPr lang="ru-RU" smtClean="0"/>
              <a:t>ср 01.11.23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12319-C449-4580-BAA7-FCBE34B45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3848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32FEA-307A-420B-B411-FA0476EFA5F9}" type="datetimeFigureOut">
              <a:rPr lang="ru-RU" smtClean="0"/>
              <a:t>ср 01.11.23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12319-C449-4580-BAA7-FCBE34B45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1354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32FEA-307A-420B-B411-FA0476EFA5F9}" type="datetimeFigureOut">
              <a:rPr lang="ru-RU" smtClean="0"/>
              <a:t>ср 01.11.23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12319-C449-4580-BAA7-FCBE34B45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7782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32FEA-307A-420B-B411-FA0476EFA5F9}" type="datetimeFigureOut">
              <a:rPr lang="ru-RU" smtClean="0"/>
              <a:t>ср 01.11.23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12319-C449-4580-BAA7-FCBE34B45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2160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32FEA-307A-420B-B411-FA0476EFA5F9}" type="datetimeFigureOut">
              <a:rPr lang="ru-RU" smtClean="0"/>
              <a:t>ср 01.11.23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12319-C449-4580-BAA7-FCBE34B45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692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32FEA-307A-420B-B411-FA0476EFA5F9}" type="datetimeFigureOut">
              <a:rPr lang="ru-RU" smtClean="0"/>
              <a:t>ср 01.11.23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4812319-C449-4580-BAA7-FCBE34B45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589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3093" y="4106839"/>
            <a:ext cx="10104497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Эффективные практики мониторинга аккаунтов учащихся в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соцсетях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Ведение отчетной документации данного направления.</a:t>
            </a:r>
          </a:p>
          <a:p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Выполнил: </a:t>
            </a:r>
            <a:r>
              <a:rPr lang="ru-RU" sz="16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Личманенко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О.В. Социальный педагог МБОУ лицей № 1 </a:t>
            </a:r>
          </a:p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</a:t>
            </a:r>
          </a:p>
          <a:p>
            <a:endParaRPr lang="ru-RU" sz="20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2023 г.</a:t>
            </a:r>
          </a:p>
          <a:p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093" y="157162"/>
            <a:ext cx="4880463" cy="313744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2053" y="157162"/>
            <a:ext cx="5154510" cy="3137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5510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9954" y="1431985"/>
            <a:ext cx="701327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7588" y="2878535"/>
            <a:ext cx="5062555" cy="3372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875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5814" y="3544486"/>
            <a:ext cx="8294077" cy="219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Социальная сеть – платформа, онлайн-сервис и веб-сайт, предназначенные для построения, отражения и организации социальных взаимоотношений в Интернете.  Как правило, функционал социальной сети состоит в предоставлении каждому пользователю его персонального профиля, в возможности создать связи с другими аккаунтами, а также в ряде дополнительных услуг.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9206" y="167054"/>
            <a:ext cx="6285755" cy="3268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028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6813" y="74712"/>
            <a:ext cx="573208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35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</a:t>
            </a:r>
            <a:r>
              <a:rPr lang="ru-RU" sz="135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трицательные стороны </a:t>
            </a:r>
            <a:r>
              <a:rPr lang="ru-RU" sz="1400" b="1" dirty="0" smtClean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времяпровождения в социальных сетях: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6042" y="584666"/>
            <a:ext cx="352154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Расход большого количества времени.</a:t>
            </a: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2577" y="833010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4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Отрешение от реального мира</a:t>
            </a: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8866" y="1356230"/>
            <a:ext cx="22354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Деградация личности</a:t>
            </a: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746" y="1763570"/>
            <a:ext cx="5941831" cy="36422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6042" y="1866184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4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Вероятность возникновения зависимости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6042" y="2463491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6. Социальные сети — поле деятельности для мошенников и недоброжелателей</a:t>
            </a: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2986711"/>
            <a:ext cx="16509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7. Вред здоровью.</a:t>
            </a: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6042" y="3121808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4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8. Потеря мотивации к работе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02577" y="3645028"/>
            <a:ext cx="6096000" cy="58785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sz="1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Отсутствие </a:t>
            </a: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контроля со стороны родителей.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Font typeface="+mj-lt"/>
              <a:buAutoNum type="arabicPeriod" startAt="10"/>
            </a:pP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Контентные риски </a:t>
            </a:r>
            <a:endParaRPr lang="ru-RU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0297" y="74712"/>
            <a:ext cx="3580526" cy="238940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9960" y="480558"/>
            <a:ext cx="3355730" cy="201343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7191" y="2591581"/>
            <a:ext cx="3376440" cy="249298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372" y="4496001"/>
            <a:ext cx="2943348" cy="1734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4768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39816" y="114300"/>
            <a:ext cx="68371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Алгоритм работы МБОУ лицей № 1 по мониторингу аккаунтов </a:t>
            </a:r>
          </a:p>
          <a:p>
            <a:r>
              <a:rPr lang="ru-RU" dirty="0" smtClean="0"/>
              <a:t>обучающихся в социальных сетях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47346" y="1485900"/>
            <a:ext cx="1093600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Издание приказа о назначении работника, ответственного за проведение мониторинга </a:t>
            </a:r>
            <a:r>
              <a:rPr lang="ru-RU" dirty="0" err="1" smtClean="0"/>
              <a:t>соцсетей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Повышение уровня компетентности работников ОО </a:t>
            </a:r>
          </a:p>
          <a:p>
            <a:pPr marL="342900" indent="-342900">
              <a:buAutoNum type="arabicPeriod"/>
            </a:pPr>
            <a:r>
              <a:rPr lang="ru-RU" dirty="0" smtClean="0"/>
              <a:t>Информирование родителей (законных представителей)</a:t>
            </a:r>
          </a:p>
          <a:p>
            <a:pPr marL="342900" indent="-342900">
              <a:buAutoNum type="arabicPeriod"/>
            </a:pPr>
            <a:r>
              <a:rPr lang="ru-RU" dirty="0" smtClean="0"/>
              <a:t>Проведение мониторинга</a:t>
            </a:r>
          </a:p>
          <a:p>
            <a:pPr marL="342900" indent="-342900">
              <a:buAutoNum type="arabicPeriod"/>
            </a:pPr>
            <a:r>
              <a:rPr lang="ru-RU" dirty="0" smtClean="0"/>
              <a:t>Организация профилактической, коррекционной работы</a:t>
            </a:r>
          </a:p>
          <a:p>
            <a:pPr marL="342900" indent="-342900">
              <a:buAutoNum type="arabicPeriod"/>
            </a:pPr>
            <a:r>
              <a:rPr lang="ru-RU" dirty="0" smtClean="0"/>
              <a:t>Организация межведомственного взаимодействия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126" y="3240226"/>
            <a:ext cx="5172456" cy="34472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7021" y="3050931"/>
            <a:ext cx="4360041" cy="3240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2764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1016" y="124949"/>
            <a:ext cx="12300438" cy="3916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500"/>
              </a:spcAft>
            </a:pPr>
            <a:r>
              <a:rPr lang="ru-RU" sz="14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Алгоритм анализа аккаунта обучающегося в сети </a:t>
            </a:r>
            <a:r>
              <a:rPr lang="ru-RU" sz="1400" b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ВКонтаке</a:t>
            </a:r>
            <a:r>
              <a:rPr lang="ru-RU" sz="14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1500"/>
              </a:spcAft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Имя пользователя, статус (фраза под именем пользователя), </a:t>
            </a:r>
            <a:r>
              <a:rPr lang="ru-RU" sz="1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автар</a:t>
            </a: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(главное фото);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1500"/>
              </a:spcAft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- «подробная информация» (дата рождения, родной город, </a:t>
            </a:r>
            <a:r>
              <a:rPr lang="ru-RU" sz="1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месо</a:t>
            </a: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учебы, родители, </a:t>
            </a:r>
            <a:r>
              <a:rPr lang="ru-RU" sz="1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браья</a:t>
            </a: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сестры, контактная информация, </a:t>
            </a:r>
          </a:p>
          <a:p>
            <a:pPr lvl="0">
              <a:lnSpc>
                <a:spcPct val="115000"/>
              </a:lnSpc>
              <a:spcAft>
                <a:spcPts val="1500"/>
              </a:spcAft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жизненная позиция, личная информация, подписки, музыка, видео, подарки)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1500"/>
              </a:spcAft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 Частота и время посещений, активность на странице (особое внимание обращать на время последнего посещения страницы);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ct val="115000"/>
              </a:lnSpc>
              <a:spcAft>
                <a:spcPts val="1500"/>
              </a:spcAft>
              <a:buFontTx/>
              <a:buChar char="-"/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Фото со страницы пользователя (наличие или отсутствие </a:t>
            </a:r>
            <a:r>
              <a:rPr lang="ru-RU" sz="1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лайков</a:t>
            </a: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комментариев, наличие отметок на ф других людей)Записи на стене (особенное внимание стоит обращать на закрепленные записи, авторов записей, наличие комментариев)</a:t>
            </a:r>
          </a:p>
          <a:p>
            <a:pPr marL="285750" lvl="0" indent="-285750">
              <a:lnSpc>
                <a:spcPct val="115000"/>
              </a:lnSpc>
              <a:spcAft>
                <a:spcPts val="1500"/>
              </a:spcAft>
              <a:buFontTx/>
              <a:buChar char="-"/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Друзья (анализ аккаунтов выполняется по аналогичной схеме, особое внимание уделяется пересекающимися фото, записями, схожей тематике постов, </a:t>
            </a:r>
            <a:r>
              <a:rPr lang="ru-RU" sz="1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репостов</a:t>
            </a: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подписок на сообщества.)</a:t>
            </a:r>
          </a:p>
          <a:p>
            <a:pPr marL="285750" lvl="0" indent="-285750">
              <a:lnSpc>
                <a:spcPct val="115000"/>
              </a:lnSpc>
              <a:spcAft>
                <a:spcPts val="1500"/>
              </a:spcAft>
              <a:buFontTx/>
              <a:buChar char="-"/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Отслеживать сообщества и группы в которых состоят ученики (записи в сообществах, подписи и содержание фотографий)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443" y="4123592"/>
            <a:ext cx="3354926" cy="238271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5765" y="4314825"/>
            <a:ext cx="4030939" cy="1813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9160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5276" y="655608"/>
            <a:ext cx="96071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Для мониторинга социальной сети </a:t>
            </a:r>
            <a:r>
              <a:rPr lang="ru-RU" dirty="0" err="1" smtClean="0"/>
              <a:t>Вконтакте</a:t>
            </a:r>
            <a:r>
              <a:rPr lang="ru-RU" dirty="0" smtClean="0"/>
              <a:t> мы используем программу «Герда Бот» и </a:t>
            </a:r>
          </a:p>
          <a:p>
            <a:r>
              <a:rPr lang="ru-RU" dirty="0" smtClean="0"/>
              <a:t>путем просмотра страниц учащихся.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20969" y="2057400"/>
            <a:ext cx="48413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Используем быструю проверку.</a:t>
            </a:r>
          </a:p>
          <a:p>
            <a:r>
              <a:rPr lang="ru-RU" dirty="0" smtClean="0"/>
              <a:t>Вводим адрес страницы </a:t>
            </a:r>
            <a:r>
              <a:rPr lang="ru-RU" dirty="0" err="1" smtClean="0"/>
              <a:t>Вконтакте</a:t>
            </a:r>
            <a:r>
              <a:rPr lang="ru-RU" dirty="0" smtClean="0"/>
              <a:t> ребенка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9580" y="1125415"/>
            <a:ext cx="2009921" cy="44664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339" y="2787161"/>
            <a:ext cx="6955691" cy="3130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7880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47346" y="4703885"/>
            <a:ext cx="8686800" cy="12757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4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нашему мнению активность детей в социальных сетях должна быть зоной ответственности родителей, что также в полной мере соответствует действующему семейному законодательству. 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530"/>
              </a:spcBef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Родители несут ответственность за воспитание и развитие своих детей.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Они обязаны заботиться о здоровье, физическом, психическом, духовном и нравственном развитии своих детей»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3737" y="361345"/>
            <a:ext cx="8628185" cy="2753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 так же, мониторинг проводится ручным способом, путем  </a:t>
            </a: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просмотров  страниц учащихся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группы, обращая внимание на то, с кем общаются учащиеся, кто у них в друзьях, в каких группах и сообществах состоят, каковы тематики этих групп, на записи на «стене» (в аккаунте).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Должно  насторожить: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- информация с суицидальным подтекстом, депрессивного содержания;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пропаганда насилия;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порнографическая и эротическая информация;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информация агрессивного характера;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fontAlgn="base">
              <a:spcAft>
                <a:spcPts val="0"/>
              </a:spcAft>
            </a:pPr>
            <a:r>
              <a:rPr lang="ru-RU" sz="1400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Результаты, полученные в ходе мониторинга профилей обучающихся, могут иметь большое значение при организации воспитательной работы с </a:t>
            </a:r>
            <a:r>
              <a:rPr lang="ru-RU" sz="1400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подростками.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3229" y="2910356"/>
            <a:ext cx="2598458" cy="1670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3560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1515" y="197430"/>
            <a:ext cx="6096000" cy="43529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Особое внимание мы уделяем работе с родителями.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Главной задачей является: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Повышение уровня осведомленности и информированности родителей о безопасности детей в Интернете и о возможности использования его ресурсов. Показать родителям важность и значимость проблемы формирования у детей сетевого этикета.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 родительских собраниях мы советуем: 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4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часто открыто говорить с детьми, приучая их правильно вести себя в Интернете и использовать технологии, которые помогут снизить интернет-риски.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Использовать  программы для семейной безопасности, чтобы контролировать детей в Интернете, такие как «Родительский контроль»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fontAlgn="base">
              <a:spcAft>
                <a:spcPts val="0"/>
              </a:spcAft>
            </a:pPr>
            <a:r>
              <a:rPr lang="ru-RU" sz="1400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 fontAlgn="base">
              <a:spcAft>
                <a:spcPts val="0"/>
              </a:spcAft>
            </a:pPr>
            <a:r>
              <a:rPr lang="ru-RU" sz="1400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 fontAlgn="base">
              <a:spcAft>
                <a:spcPts val="0"/>
              </a:spcAft>
            </a:pPr>
            <a:r>
              <a:rPr lang="ru-RU" sz="1400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515" y="3783037"/>
            <a:ext cx="3429000" cy="231648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629114" y="3345473"/>
            <a:ext cx="4790406" cy="3191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5813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4362" y="472368"/>
            <a:ext cx="6096000" cy="20831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Ведение отчетной документации данного направления.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Используем таблицу в которую вносим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Фамилию,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имя ребенка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Дату рождения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Класс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Дату мониторинга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Результат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8514015"/>
              </p:ext>
            </p:extLst>
          </p:nvPr>
        </p:nvGraphicFramePr>
        <p:xfrm>
          <a:off x="591386" y="2999499"/>
          <a:ext cx="9061571" cy="2199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5518"/>
                <a:gridCol w="2545005"/>
                <a:gridCol w="1510262"/>
                <a:gridCol w="1510262"/>
                <a:gridCol w="1510262"/>
                <a:gridCol w="1510262"/>
              </a:tblGrid>
              <a:tr h="0">
                <a:tc>
                  <a:txBody>
                    <a:bodyPr/>
                    <a:lstStyle/>
                    <a:p>
                      <a:r>
                        <a:rPr lang="ru-RU" dirty="0" smtClean="0"/>
                        <a:t>№ п/п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Фамилия,</a:t>
                      </a:r>
                      <a:r>
                        <a:rPr lang="ru-RU" baseline="0" dirty="0" smtClean="0"/>
                        <a:t> имя ребенка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Дата рождения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Класс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Дата проверки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Результат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Иванов Иван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20.02.2008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 «Б»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20.01.2023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 состоит в опасных группах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3168746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115</TotalTime>
  <Words>431</Words>
  <Application>Microsoft Office PowerPoint</Application>
  <PresentationFormat>Широкоэкранный</PresentationFormat>
  <Paragraphs>78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Times New Roman</vt:lpstr>
      <vt:lpstr>Trebuchet MS</vt:lpstr>
      <vt:lpstr>Wingdings 3</vt:lpstr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11</cp:revision>
  <dcterms:created xsi:type="dcterms:W3CDTF">2023-01-26T08:40:41Z</dcterms:created>
  <dcterms:modified xsi:type="dcterms:W3CDTF">2023-11-01T04:52:50Z</dcterms:modified>
</cp:coreProperties>
</file>