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0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5143500" type="screen16x9"/>
  <p:notesSz cx="6858000" cy="9144000"/>
  <p:embeddedFontLst>
    <p:embeddedFont>
      <p:font typeface="Century Gothic" panose="020B0502020202020204" pitchFamily="34" charset="0"/>
      <p:regular r:id="rId26"/>
      <p:bold r:id="rId27"/>
      <p:italic r:id="rId28"/>
      <p:boldItalic r:id="rId29"/>
    </p:embeddedFont>
    <p:embeddedFont>
      <p:font typeface="Impact" panose="020B0806030902050204" pitchFamily="34" charset="0"/>
      <p:regular r:id="rId30"/>
    </p:embeddedFont>
    <p:embeddedFont>
      <p:font typeface="Tahoma" panose="020B0604030504040204" pitchFamily="34" charset="0"/>
      <p:regular r:id="rId31"/>
      <p:bold r:id="rId3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880" y="4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1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7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3.fntdata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2.fntdata"/><Relationship Id="rId30" Type="http://schemas.openxmlformats.org/officeDocument/2006/relationships/font" Target="fonts/font5.fntdata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2b3f7dbdcb3_0_345:notes"/>
          <p:cNvSpPr txBox="1">
            <a:spLocks noGrp="1"/>
          </p:cNvSpPr>
          <p:nvPr>
            <p:ph type="body" idx="1"/>
          </p:nvPr>
        </p:nvSpPr>
        <p:spPr>
          <a:xfrm>
            <a:off x="685782" y="4343394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" name="Google Shape;92;g2b3f7dbdcb3_0_3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99" name="Google Shape;399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0" name="Google Shape;400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0" name="Google Shape;410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0" name="Google Shape;44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0" name="Google Shape;460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Google Shape;477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8" name="Google Shape;478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4" name="Google Shape;484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Google Shape;508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9" name="Google Shape;509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Google Shape;539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0" name="Google Shape;540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" name="Google Shape;546;g2b3f7dbdcb3_0_11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7" name="Google Shape;547;g2b3f7dbdcb3_0_11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8" name="Google Shape;548;g2b3f7dbdcb3_0_111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ru-RU"/>
              <a:t>18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Google Shape;553;g2b3f7dbdcb3_0_11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554" name="Google Shape;554;g2b3f7dbdcb3_0_11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2b3f7dbdcb3_0_517:notes"/>
          <p:cNvSpPr txBox="1">
            <a:spLocks noGrp="1"/>
          </p:cNvSpPr>
          <p:nvPr>
            <p:ph type="body" idx="1"/>
          </p:nvPr>
        </p:nvSpPr>
        <p:spPr>
          <a:xfrm>
            <a:off x="685782" y="4343394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g2b3f7dbdcb3_0_5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53" y="685784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2" name="Google Shape;572;g2b3f7dbdcb3_0_11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573" name="Google Shape;573;g2b3f7dbdcb3_0_11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Google Shape;596;g2b3f7dbdcb3_0_12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597" name="Google Shape;597;g2b3f7dbdcb3_0_12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5" name="Google Shape;605;g2b3f7dbdcb3_0_12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606" name="Google Shape;606;g2b3f7dbdcb3_0_12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3" name="Google Shape;623;g2b3f7dbdcb3_0_12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4" name="Google Shape;624;g2b3f7dbdcb3_0_12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5" name="Google Shape;625;g2b3f7dbdcb3_0_127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ru-RU"/>
              <a:t>23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2b3f7dbdcb3_0_6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112" name="Google Shape;112;g2b3f7dbdcb3_0_69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2b3f7dbdcb3_0_7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135" name="Google Shape;135;g2b3f7dbdcb3_0_7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2b3f7dbdcb3_0_7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156" name="Google Shape;156;g2b3f7dbdcb3_0_7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g2b3f7dbdcb3_0_8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239" name="Google Shape;239;g2b3f7dbdcb3_0_88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g2b3f7dbdcb3_0_9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278" name="Google Shape;278;g2b3f7dbdcb3_0_9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g2b3f7dbdcb3_0_10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355" name="Google Shape;355;g2b3f7dbdcb3_0_10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body" idx="1"/>
          </p:nvPr>
        </p:nvSpPr>
        <p:spPr>
          <a:xfrm rot="5400000">
            <a:off x="2874764" y="-1217413"/>
            <a:ext cx="3394472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1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1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>
            <a:spLocks noGrp="1"/>
          </p:cNvSpPr>
          <p:nvPr>
            <p:ph type="title"/>
          </p:nvPr>
        </p:nvSpPr>
        <p:spPr>
          <a:xfrm rot="5400000">
            <a:off x="6012656" y="771525"/>
            <a:ext cx="3290888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2"/>
          <p:cNvSpPr txBox="1">
            <a:spLocks noGrp="1"/>
          </p:cNvSpPr>
          <p:nvPr>
            <p:ph type="body" idx="1"/>
          </p:nvPr>
        </p:nvSpPr>
        <p:spPr>
          <a:xfrm rot="5400000">
            <a:off x="1821656" y="-1209675"/>
            <a:ext cx="3290888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12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2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 type="tx">
  <p:cSld name="TITLE_AND_BODY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3"/>
          <p:cNvSpPr txBox="1">
            <a:spLocks noGrp="1"/>
          </p:cNvSpPr>
          <p:nvPr>
            <p:ph type="title"/>
          </p:nvPr>
        </p:nvSpPr>
        <p:spPr>
          <a:xfrm>
            <a:off x="685800" y="457200"/>
            <a:ext cx="77724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13"/>
          <p:cNvSpPr txBox="1">
            <a:spLocks noGrp="1"/>
          </p:cNvSpPr>
          <p:nvPr>
            <p:ph type="body" idx="1"/>
          </p:nvPr>
        </p:nvSpPr>
        <p:spPr>
          <a:xfrm>
            <a:off x="685800" y="1485900"/>
            <a:ext cx="7772400" cy="308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7" name="Google Shape;87;p13"/>
          <p:cNvSpPr txBox="1">
            <a:spLocks noGrp="1"/>
          </p:cNvSpPr>
          <p:nvPr>
            <p:ph type="dt" idx="10"/>
          </p:nvPr>
        </p:nvSpPr>
        <p:spPr>
          <a:xfrm>
            <a:off x="685800" y="4686300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13"/>
          <p:cNvSpPr txBox="1">
            <a:spLocks noGrp="1"/>
          </p:cNvSpPr>
          <p:nvPr>
            <p:ph type="ftr" idx="11"/>
          </p:nvPr>
        </p:nvSpPr>
        <p:spPr>
          <a:xfrm>
            <a:off x="3124200" y="4686300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3"/>
          <p:cNvSpPr txBox="1">
            <a:spLocks noGrp="1"/>
          </p:cNvSpPr>
          <p:nvPr>
            <p:ph type="sldNum" idx="12"/>
          </p:nvPr>
        </p:nvSpPr>
        <p:spPr>
          <a:xfrm>
            <a:off x="6553200" y="4686300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marL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marL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marL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marL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marL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marL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marL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marL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 sz="120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4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body" idx="1"/>
          </p:nvPr>
        </p:nvSpPr>
        <p:spPr>
          <a:xfrm>
            <a:off x="457200" y="900113"/>
            <a:ext cx="4038600" cy="25455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body" idx="2"/>
          </p:nvPr>
        </p:nvSpPr>
        <p:spPr>
          <a:xfrm>
            <a:off x="4648200" y="900113"/>
            <a:ext cx="4038600" cy="25455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body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body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body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8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8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body"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body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2" name="Google Shape;62;p9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9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>
            <a:spLocks noGrp="1"/>
          </p:cNvSpPr>
          <p:nvPr>
            <p:ph type="pic" idx="2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0"/>
          <p:cNvSpPr txBox="1">
            <a:spLocks noGrp="1"/>
          </p:cNvSpPr>
          <p:nvPr>
            <p:ph type="body" idx="1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0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0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CCCC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13" Type="http://schemas.openxmlformats.org/officeDocument/2006/relationships/image" Target="../media/image42.png"/><Relationship Id="rId18" Type="http://schemas.openxmlformats.org/officeDocument/2006/relationships/image" Target="../media/image47.png"/><Relationship Id="rId3" Type="http://schemas.openxmlformats.org/officeDocument/2006/relationships/image" Target="../media/image32.jpg"/><Relationship Id="rId7" Type="http://schemas.openxmlformats.org/officeDocument/2006/relationships/image" Target="../media/image36.png"/><Relationship Id="rId12" Type="http://schemas.openxmlformats.org/officeDocument/2006/relationships/image" Target="../media/image41.png"/><Relationship Id="rId17" Type="http://schemas.openxmlformats.org/officeDocument/2006/relationships/image" Target="../media/image46.png"/><Relationship Id="rId2" Type="http://schemas.openxmlformats.org/officeDocument/2006/relationships/notesSlide" Target="../notesSlides/notesSlide11.xml"/><Relationship Id="rId16" Type="http://schemas.openxmlformats.org/officeDocument/2006/relationships/image" Target="../media/image45.png"/><Relationship Id="rId20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11" Type="http://schemas.openxmlformats.org/officeDocument/2006/relationships/image" Target="../media/image40.png"/><Relationship Id="rId5" Type="http://schemas.openxmlformats.org/officeDocument/2006/relationships/image" Target="../media/image34.png"/><Relationship Id="rId15" Type="http://schemas.openxmlformats.org/officeDocument/2006/relationships/image" Target="../media/image44.png"/><Relationship Id="rId10" Type="http://schemas.openxmlformats.org/officeDocument/2006/relationships/image" Target="../media/image39.png"/><Relationship Id="rId19" Type="http://schemas.openxmlformats.org/officeDocument/2006/relationships/image" Target="../media/image48.png"/><Relationship Id="rId4" Type="http://schemas.openxmlformats.org/officeDocument/2006/relationships/image" Target="../media/image33.png"/><Relationship Id="rId9" Type="http://schemas.openxmlformats.org/officeDocument/2006/relationships/image" Target="../media/image38.png"/><Relationship Id="rId14" Type="http://schemas.openxmlformats.org/officeDocument/2006/relationships/image" Target="../media/image4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50.png"/><Relationship Id="rId7" Type="http://schemas.openxmlformats.org/officeDocument/2006/relationships/image" Target="../media/image5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10" Type="http://schemas.openxmlformats.org/officeDocument/2006/relationships/image" Target="../media/image56.png"/><Relationship Id="rId4" Type="http://schemas.openxmlformats.org/officeDocument/2006/relationships/image" Target="../media/image32.jpg"/><Relationship Id="rId9" Type="http://schemas.openxmlformats.org/officeDocument/2006/relationships/image" Target="../media/image5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image" Target="../media/image57.png"/><Relationship Id="rId7" Type="http://schemas.openxmlformats.org/officeDocument/2006/relationships/image" Target="../media/image5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8.png"/><Relationship Id="rId4" Type="http://schemas.openxmlformats.org/officeDocument/2006/relationships/image" Target="../media/image32.jpg"/><Relationship Id="rId9" Type="http://schemas.openxmlformats.org/officeDocument/2006/relationships/image" Target="../media/image6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13" Type="http://schemas.openxmlformats.org/officeDocument/2006/relationships/image" Target="../media/image71.png"/><Relationship Id="rId3" Type="http://schemas.openxmlformats.org/officeDocument/2006/relationships/image" Target="../media/image32.jpg"/><Relationship Id="rId7" Type="http://schemas.openxmlformats.org/officeDocument/2006/relationships/image" Target="../media/image65.png"/><Relationship Id="rId12" Type="http://schemas.openxmlformats.org/officeDocument/2006/relationships/image" Target="../media/image7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png"/><Relationship Id="rId11" Type="http://schemas.openxmlformats.org/officeDocument/2006/relationships/image" Target="../media/image69.png"/><Relationship Id="rId5" Type="http://schemas.openxmlformats.org/officeDocument/2006/relationships/image" Target="../media/image63.png"/><Relationship Id="rId10" Type="http://schemas.openxmlformats.org/officeDocument/2006/relationships/image" Target="../media/image68.png"/><Relationship Id="rId4" Type="http://schemas.openxmlformats.org/officeDocument/2006/relationships/image" Target="../media/image35.png"/><Relationship Id="rId9" Type="http://schemas.openxmlformats.org/officeDocument/2006/relationships/image" Target="../media/image67.png"/><Relationship Id="rId14" Type="http://schemas.openxmlformats.org/officeDocument/2006/relationships/image" Target="../media/image72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png"/><Relationship Id="rId13" Type="http://schemas.openxmlformats.org/officeDocument/2006/relationships/image" Target="../media/image82.png"/><Relationship Id="rId18" Type="http://schemas.openxmlformats.org/officeDocument/2006/relationships/image" Target="../media/image87.png"/><Relationship Id="rId3" Type="http://schemas.openxmlformats.org/officeDocument/2006/relationships/image" Target="../media/image73.png"/><Relationship Id="rId7" Type="http://schemas.openxmlformats.org/officeDocument/2006/relationships/image" Target="../media/image76.png"/><Relationship Id="rId12" Type="http://schemas.openxmlformats.org/officeDocument/2006/relationships/image" Target="../media/image81.png"/><Relationship Id="rId17" Type="http://schemas.openxmlformats.org/officeDocument/2006/relationships/image" Target="../media/image86.png"/><Relationship Id="rId2" Type="http://schemas.openxmlformats.org/officeDocument/2006/relationships/notesSlide" Target="../notesSlides/notesSlide16.xml"/><Relationship Id="rId16" Type="http://schemas.openxmlformats.org/officeDocument/2006/relationships/image" Target="../media/image8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png"/><Relationship Id="rId11" Type="http://schemas.openxmlformats.org/officeDocument/2006/relationships/image" Target="../media/image80.png"/><Relationship Id="rId5" Type="http://schemas.openxmlformats.org/officeDocument/2006/relationships/image" Target="../media/image74.png"/><Relationship Id="rId15" Type="http://schemas.openxmlformats.org/officeDocument/2006/relationships/image" Target="../media/image84.png"/><Relationship Id="rId10" Type="http://schemas.openxmlformats.org/officeDocument/2006/relationships/image" Target="../media/image79.png"/><Relationship Id="rId4" Type="http://schemas.openxmlformats.org/officeDocument/2006/relationships/image" Target="../media/image32.jpg"/><Relationship Id="rId9" Type="http://schemas.openxmlformats.org/officeDocument/2006/relationships/image" Target="../media/image78.png"/><Relationship Id="rId14" Type="http://schemas.openxmlformats.org/officeDocument/2006/relationships/image" Target="../media/image8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7" Type="http://schemas.openxmlformats.org/officeDocument/2006/relationships/image" Target="../media/image9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4.png"/><Relationship Id="rId5" Type="http://schemas.openxmlformats.org/officeDocument/2006/relationships/image" Target="../media/image93.png"/><Relationship Id="rId4" Type="http://schemas.openxmlformats.org/officeDocument/2006/relationships/image" Target="../media/image9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7.png"/><Relationship Id="rId3" Type="http://schemas.openxmlformats.org/officeDocument/2006/relationships/image" Target="../media/image91.png"/><Relationship Id="rId7" Type="http://schemas.openxmlformats.org/officeDocument/2006/relationships/image" Target="../media/image9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5.png"/><Relationship Id="rId5" Type="http://schemas.openxmlformats.org/officeDocument/2006/relationships/image" Target="../media/image93.png"/><Relationship Id="rId4" Type="http://schemas.openxmlformats.org/officeDocument/2006/relationships/image" Target="../media/image9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4.png"/><Relationship Id="rId3" Type="http://schemas.openxmlformats.org/officeDocument/2006/relationships/image" Target="../media/image99.png"/><Relationship Id="rId7" Type="http://schemas.openxmlformats.org/officeDocument/2006/relationships/image" Target="../media/image10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2.png"/><Relationship Id="rId5" Type="http://schemas.openxmlformats.org/officeDocument/2006/relationships/image" Target="../media/image101.png"/><Relationship Id="rId4" Type="http://schemas.openxmlformats.org/officeDocument/2006/relationships/image" Target="../media/image10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jp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Relationship Id="rId1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0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10" Type="http://schemas.openxmlformats.org/officeDocument/2006/relationships/image" Target="../media/image22.png"/><Relationship Id="rId4" Type="http://schemas.openxmlformats.org/officeDocument/2006/relationships/image" Target="../media/image11.png"/><Relationship Id="rId9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3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Relationship Id="rId1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10.png"/><Relationship Id="rId7" Type="http://schemas.openxmlformats.org/officeDocument/2006/relationships/image" Target="../media/image15.png"/><Relationship Id="rId12" Type="http://schemas.openxmlformats.org/officeDocument/2006/relationships/image" Target="../media/image20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png"/><Relationship Id="rId11" Type="http://schemas.openxmlformats.org/officeDocument/2006/relationships/image" Target="../media/image19.png"/><Relationship Id="rId5" Type="http://schemas.openxmlformats.org/officeDocument/2006/relationships/image" Target="../media/image12.png"/><Relationship Id="rId10" Type="http://schemas.openxmlformats.org/officeDocument/2006/relationships/image" Target="../media/image18.png"/><Relationship Id="rId4" Type="http://schemas.openxmlformats.org/officeDocument/2006/relationships/image" Target="../media/image11.png"/><Relationship Id="rId9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4"/>
          <p:cNvSpPr txBox="1">
            <a:spLocks noGrp="1"/>
          </p:cNvSpPr>
          <p:nvPr>
            <p:ph type="ctrTitle"/>
          </p:nvPr>
        </p:nvSpPr>
        <p:spPr>
          <a:xfrm>
            <a:off x="1261492" y="1028663"/>
            <a:ext cx="6621000" cy="24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400"/>
              <a:buFont typeface="Century Gothic"/>
              <a:buNone/>
            </a:pPr>
            <a:r>
              <a:rPr lang="ru-RU" sz="2400" i="1" dirty="0"/>
              <a:t>Тема:</a:t>
            </a:r>
            <a:br>
              <a:rPr lang="ru-RU" sz="2400" i="1" dirty="0"/>
            </a:br>
            <a:r>
              <a:rPr lang="ru-RU" sz="2300" b="1" dirty="0"/>
              <a:t>Геометрический и физический смысл производной.</a:t>
            </a:r>
            <a:br>
              <a:rPr lang="ru-RU" sz="2300" b="1" dirty="0"/>
            </a:br>
            <a:r>
              <a:rPr lang="ru-RU" sz="2300" b="1" dirty="0"/>
              <a:t>(Уравнение касательной к графику функции. Алгоритмы составления уравнения касательной к графику функции y=f(x))</a:t>
            </a:r>
            <a:endParaRPr sz="2300" b="1" dirty="0"/>
          </a:p>
        </p:txBody>
      </p:sp>
      <p:sp>
        <p:nvSpPr>
          <p:cNvPr id="95" name="Google Shape;95;p14"/>
          <p:cNvSpPr txBox="1"/>
          <p:nvPr/>
        </p:nvSpPr>
        <p:spPr>
          <a:xfrm>
            <a:off x="1029425" y="143288"/>
            <a:ext cx="6701100" cy="51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i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   ГБПОУ “Армавирский медицинский колледж”</a:t>
            </a:r>
            <a:endParaRPr sz="2000" i="1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96" name="Google Shape;96;p14"/>
          <p:cNvSpPr txBox="1"/>
          <p:nvPr/>
        </p:nvSpPr>
        <p:spPr>
          <a:xfrm>
            <a:off x="3648204" y="4253948"/>
            <a:ext cx="2552100" cy="4532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Армавир 2024</a:t>
            </a:r>
            <a:endParaRPr sz="20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98" name="Google Shape;98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3640238"/>
            <a:ext cx="1388961" cy="13889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4"/>
          <p:cNvPicPr preferRelativeResize="0"/>
          <p:nvPr/>
        </p:nvPicPr>
        <p:blipFill rotWithShape="1">
          <a:blip r:embed="rId4">
            <a:alphaModFix/>
          </a:blip>
          <a:srcRect l="4790" r="-4790"/>
          <a:stretch/>
        </p:blipFill>
        <p:spPr>
          <a:xfrm>
            <a:off x="7060450" y="537525"/>
            <a:ext cx="1562662" cy="15626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p23"/>
          <p:cNvSpPr txBox="1">
            <a:spLocks noGrp="1"/>
          </p:cNvSpPr>
          <p:nvPr>
            <p:ph type="title"/>
          </p:nvPr>
        </p:nvSpPr>
        <p:spPr>
          <a:xfrm>
            <a:off x="457200" y="-31203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ru-RU"/>
              <a:t>Упражнение:</a:t>
            </a:r>
            <a:endParaRPr/>
          </a:p>
        </p:txBody>
      </p:sp>
      <p:sp>
        <p:nvSpPr>
          <p:cNvPr id="403" name="Google Shape;403;p23"/>
          <p:cNvSpPr txBox="1">
            <a:spLocks noGrp="1"/>
          </p:cNvSpPr>
          <p:nvPr>
            <p:ph type="body" idx="1"/>
          </p:nvPr>
        </p:nvSpPr>
        <p:spPr>
          <a:xfrm>
            <a:off x="457200" y="857010"/>
            <a:ext cx="8229600" cy="3679057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l="-1851" t="-1492" b="-29850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SzPts val="3200"/>
              <a:buChar char="•"/>
            </a:pPr>
            <a:r>
              <a:rPr lang="ru-RU"/>
              <a:t> </a:t>
            </a:r>
            <a:endParaRPr/>
          </a:p>
        </p:txBody>
      </p:sp>
      <p:sp>
        <p:nvSpPr>
          <p:cNvPr id="404" name="Google Shape;404;p23"/>
          <p:cNvSpPr txBox="1"/>
          <p:nvPr/>
        </p:nvSpPr>
        <p:spPr>
          <a:xfrm>
            <a:off x="3779912" y="1805300"/>
            <a:ext cx="3093219" cy="523220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 t="-10464" r="-4929" b="-32557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0" i="0" u="none" strike="noStrike" cap="none">
                <a:latin typeface="Calibri"/>
                <a:ea typeface="Calibri"/>
                <a:cs typeface="Calibri"/>
                <a:sym typeface="Calibri"/>
              </a:rPr>
              <a:t> </a:t>
            </a:r>
            <a:endParaRPr/>
          </a:p>
        </p:txBody>
      </p:sp>
      <p:sp>
        <p:nvSpPr>
          <p:cNvPr id="405" name="Google Shape;405;p23"/>
          <p:cNvSpPr txBox="1"/>
          <p:nvPr/>
        </p:nvSpPr>
        <p:spPr>
          <a:xfrm>
            <a:off x="3778651" y="2741404"/>
            <a:ext cx="2475293" cy="523220"/>
          </a:xfrm>
          <a:prstGeom prst="rect">
            <a:avLst/>
          </a:prstGeom>
          <a:blipFill rotWithShape="1">
            <a:blip r:embed="rId5">
              <a:alphaModFix/>
            </a:blip>
            <a:stretch>
              <a:fillRect t="-10464" r="-6155" b="-32557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latin typeface="Calibri"/>
                <a:ea typeface="Calibri"/>
                <a:cs typeface="Calibri"/>
                <a:sym typeface="Calibri"/>
              </a:rPr>
              <a:t> </a:t>
            </a:r>
            <a:endParaRPr/>
          </a:p>
        </p:txBody>
      </p:sp>
      <p:sp>
        <p:nvSpPr>
          <p:cNvPr id="406" name="Google Shape;406;p23"/>
          <p:cNvSpPr txBox="1"/>
          <p:nvPr/>
        </p:nvSpPr>
        <p:spPr>
          <a:xfrm>
            <a:off x="3779912" y="3499286"/>
            <a:ext cx="2520498" cy="991105"/>
          </a:xfrm>
          <a:prstGeom prst="rect">
            <a:avLst/>
          </a:prstGeom>
          <a:blipFill rotWithShape="1">
            <a:blip r:embed="rId6">
              <a:alphaModFix/>
            </a:blip>
            <a:stretch>
              <a:fillRect r="-6037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latin typeface="Calibri"/>
                <a:ea typeface="Calibri"/>
                <a:cs typeface="Calibri"/>
                <a:sym typeface="Calibri"/>
              </a:rPr>
              <a:t> </a:t>
            </a:r>
            <a:endParaRPr/>
          </a:p>
        </p:txBody>
      </p:sp>
      <p:pic>
        <p:nvPicPr>
          <p:cNvPr id="407" name="Google Shape;407;p2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873125" y="0"/>
            <a:ext cx="2189825" cy="2189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p24"/>
          <p:cNvSpPr/>
          <p:nvPr/>
        </p:nvSpPr>
        <p:spPr>
          <a:xfrm>
            <a:off x="5076056" y="0"/>
            <a:ext cx="4067944" cy="51435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13" name="Google Shape;413;p24" descr="D:\Математика\Котяшёва\list2.JPG"/>
          <p:cNvPicPr preferRelativeResize="0"/>
          <p:nvPr/>
        </p:nvPicPr>
        <p:blipFill rotWithShape="1">
          <a:blip r:embed="rId3">
            <a:alphaModFix/>
          </a:blip>
          <a:srcRect l="42655" t="15988" r="18981" b="28859"/>
          <a:stretch/>
        </p:blipFill>
        <p:spPr>
          <a:xfrm>
            <a:off x="513493" y="332769"/>
            <a:ext cx="4320480" cy="432048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14" name="Google Shape;414;p24"/>
          <p:cNvCxnSpPr/>
          <p:nvPr/>
        </p:nvCxnSpPr>
        <p:spPr>
          <a:xfrm>
            <a:off x="899592" y="3563082"/>
            <a:ext cx="3672408" cy="0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stealth" w="med" len="med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</p:cxnSp>
      <p:cxnSp>
        <p:nvCxnSpPr>
          <p:cNvPr id="415" name="Google Shape;415;p24"/>
          <p:cNvCxnSpPr/>
          <p:nvPr/>
        </p:nvCxnSpPr>
        <p:spPr>
          <a:xfrm rot="10800000">
            <a:off x="1492590" y="466430"/>
            <a:ext cx="0" cy="3689496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stealth" w="med" len="med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</p:cxnSp>
      <p:sp>
        <p:nvSpPr>
          <p:cNvPr id="416" name="Google Shape;416;p24"/>
          <p:cNvSpPr/>
          <p:nvPr/>
        </p:nvSpPr>
        <p:spPr>
          <a:xfrm rot="5644731">
            <a:off x="-1367925" y="-2721396"/>
            <a:ext cx="5197054" cy="6545817"/>
          </a:xfrm>
          <a:prstGeom prst="arc">
            <a:avLst>
              <a:gd name="adj1" fmla="val 16148529"/>
              <a:gd name="adj2" fmla="val 21534844"/>
            </a:avLst>
          </a:prstGeom>
          <a:noFill/>
          <a:ln w="381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7" name="Google Shape;417;p24"/>
          <p:cNvSpPr txBox="1"/>
          <p:nvPr/>
        </p:nvSpPr>
        <p:spPr>
          <a:xfrm>
            <a:off x="1195830" y="3501019"/>
            <a:ext cx="398699" cy="369332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 t="-8196" r="-18179" b="-24589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latin typeface="Calibri"/>
                <a:ea typeface="Calibri"/>
                <a:cs typeface="Calibri"/>
                <a:sym typeface="Calibri"/>
              </a:rPr>
              <a:t> </a:t>
            </a:r>
            <a:endParaRPr/>
          </a:p>
        </p:txBody>
      </p:sp>
      <p:sp>
        <p:nvSpPr>
          <p:cNvPr id="418" name="Google Shape;418;p24"/>
          <p:cNvSpPr txBox="1"/>
          <p:nvPr/>
        </p:nvSpPr>
        <p:spPr>
          <a:xfrm>
            <a:off x="1179163" y="339502"/>
            <a:ext cx="367985" cy="369332"/>
          </a:xfrm>
          <a:prstGeom prst="rect">
            <a:avLst/>
          </a:prstGeom>
          <a:blipFill rotWithShape="1">
            <a:blip r:embed="rId5">
              <a:alphaModFix/>
            </a:blip>
            <a:stretch>
              <a:fillRect t="-8332" r="-21310" b="-26666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latin typeface="Calibri"/>
                <a:ea typeface="Calibri"/>
                <a:cs typeface="Calibri"/>
                <a:sym typeface="Calibri"/>
              </a:rPr>
              <a:t> </a:t>
            </a:r>
            <a:endParaRPr/>
          </a:p>
        </p:txBody>
      </p:sp>
      <p:sp>
        <p:nvSpPr>
          <p:cNvPr id="419" name="Google Shape;419;p24"/>
          <p:cNvSpPr txBox="1"/>
          <p:nvPr/>
        </p:nvSpPr>
        <p:spPr>
          <a:xfrm>
            <a:off x="4283968" y="3508162"/>
            <a:ext cx="367985" cy="369332"/>
          </a:xfrm>
          <a:prstGeom prst="rect">
            <a:avLst/>
          </a:prstGeom>
          <a:blipFill rotWithShape="1">
            <a:blip r:embed="rId6">
              <a:alphaModFix/>
            </a:blip>
            <a:stretch>
              <a:fillRect t="-8196" r="-21666" b="-24589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latin typeface="Calibri"/>
                <a:ea typeface="Calibri"/>
                <a:cs typeface="Calibri"/>
                <a:sym typeface="Calibri"/>
              </a:rPr>
              <a:t> </a:t>
            </a:r>
            <a:endParaRPr/>
          </a:p>
        </p:txBody>
      </p:sp>
      <p:sp>
        <p:nvSpPr>
          <p:cNvPr id="420" name="Google Shape;420;p24"/>
          <p:cNvSpPr txBox="1"/>
          <p:nvPr/>
        </p:nvSpPr>
        <p:spPr>
          <a:xfrm>
            <a:off x="3960913" y="653752"/>
            <a:ext cx="1368152" cy="369332"/>
          </a:xfrm>
          <a:prstGeom prst="rect">
            <a:avLst/>
          </a:prstGeom>
          <a:blipFill rotWithShape="1">
            <a:blip r:embed="rId7">
              <a:alphaModFix/>
            </a:blip>
            <a:stretch>
              <a:fillRect t="-8196" b="-24589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latin typeface="Calibri"/>
                <a:ea typeface="Calibri"/>
                <a:cs typeface="Calibri"/>
                <a:sym typeface="Calibri"/>
              </a:rPr>
              <a:t> </a:t>
            </a:r>
            <a:endParaRPr/>
          </a:p>
        </p:txBody>
      </p:sp>
      <p:sp>
        <p:nvSpPr>
          <p:cNvPr id="421" name="Google Shape;421;p24"/>
          <p:cNvSpPr txBox="1"/>
          <p:nvPr/>
        </p:nvSpPr>
        <p:spPr>
          <a:xfrm>
            <a:off x="5220072" y="339502"/>
            <a:ext cx="1128899" cy="369332"/>
          </a:xfrm>
          <a:prstGeom prst="rect">
            <a:avLst/>
          </a:prstGeom>
          <a:blipFill rotWithShape="1">
            <a:blip r:embed="rId8">
              <a:alphaModFix/>
            </a:blip>
            <a:stretch>
              <a:fillRect t="-8332" r="-7026" b="-26666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latin typeface="Calibri"/>
                <a:ea typeface="Calibri"/>
                <a:cs typeface="Calibri"/>
                <a:sym typeface="Calibri"/>
              </a:rPr>
              <a:t> </a:t>
            </a:r>
            <a:endParaRPr/>
          </a:p>
        </p:txBody>
      </p:sp>
      <p:cxnSp>
        <p:nvCxnSpPr>
          <p:cNvPr id="422" name="Google Shape;422;p24"/>
          <p:cNvCxnSpPr/>
          <p:nvPr/>
        </p:nvCxnSpPr>
        <p:spPr>
          <a:xfrm rot="10800000">
            <a:off x="2735796" y="2923244"/>
            <a:ext cx="712" cy="631292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dash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</p:cxnSp>
      <p:sp>
        <p:nvSpPr>
          <p:cNvPr id="423" name="Google Shape;423;p24"/>
          <p:cNvSpPr txBox="1"/>
          <p:nvPr/>
        </p:nvSpPr>
        <p:spPr>
          <a:xfrm>
            <a:off x="2466343" y="3486168"/>
            <a:ext cx="371448" cy="369332"/>
          </a:xfrm>
          <a:prstGeom prst="rect">
            <a:avLst/>
          </a:prstGeom>
          <a:blipFill rotWithShape="1">
            <a:blip r:embed="rId9">
              <a:alphaModFix/>
            </a:blip>
            <a:stretch>
              <a:fillRect t="-8332" r="-19670" b="-26666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latin typeface="Calibri"/>
                <a:ea typeface="Calibri"/>
                <a:cs typeface="Calibri"/>
                <a:sym typeface="Calibri"/>
              </a:rPr>
              <a:t> </a:t>
            </a:r>
            <a:endParaRPr/>
          </a:p>
        </p:txBody>
      </p:sp>
      <p:cxnSp>
        <p:nvCxnSpPr>
          <p:cNvPr id="424" name="Google Shape;424;p24"/>
          <p:cNvCxnSpPr/>
          <p:nvPr/>
        </p:nvCxnSpPr>
        <p:spPr>
          <a:xfrm rot="10800000">
            <a:off x="1492590" y="2906152"/>
            <a:ext cx="1243918" cy="0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dash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</p:cxnSp>
      <p:sp>
        <p:nvSpPr>
          <p:cNvPr id="425" name="Google Shape;425;p24"/>
          <p:cNvSpPr txBox="1"/>
          <p:nvPr/>
        </p:nvSpPr>
        <p:spPr>
          <a:xfrm>
            <a:off x="921175" y="2695848"/>
            <a:ext cx="697179" cy="369332"/>
          </a:xfrm>
          <a:prstGeom prst="rect">
            <a:avLst/>
          </a:prstGeom>
          <a:blipFill rotWithShape="1">
            <a:blip r:embed="rId10">
              <a:alphaModFix/>
            </a:blip>
            <a:stretch>
              <a:fillRect t="-8196" r="-12278" b="-24589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latin typeface="Calibri"/>
                <a:ea typeface="Calibri"/>
                <a:cs typeface="Calibri"/>
                <a:sym typeface="Calibri"/>
              </a:rPr>
              <a:t> </a:t>
            </a:r>
            <a:endParaRPr/>
          </a:p>
        </p:txBody>
      </p:sp>
      <p:sp>
        <p:nvSpPr>
          <p:cNvPr id="426" name="Google Shape;426;p24"/>
          <p:cNvSpPr txBox="1"/>
          <p:nvPr/>
        </p:nvSpPr>
        <p:spPr>
          <a:xfrm>
            <a:off x="1928436" y="2587015"/>
            <a:ext cx="1109214" cy="369332"/>
          </a:xfrm>
          <a:prstGeom prst="rect">
            <a:avLst/>
          </a:prstGeom>
          <a:blipFill rotWithShape="1">
            <a:blip r:embed="rId11">
              <a:alphaModFix/>
            </a:blip>
            <a:stretch>
              <a:fillRect t="-8196" r="-7140" b="-24589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latin typeface="Calibri"/>
                <a:ea typeface="Calibri"/>
                <a:cs typeface="Calibri"/>
                <a:sym typeface="Calibri"/>
              </a:rPr>
              <a:t> </a:t>
            </a:r>
            <a:endParaRPr/>
          </a:p>
        </p:txBody>
      </p:sp>
      <p:sp>
        <p:nvSpPr>
          <p:cNvPr id="427" name="Google Shape;427;p24"/>
          <p:cNvSpPr txBox="1"/>
          <p:nvPr/>
        </p:nvSpPr>
        <p:spPr>
          <a:xfrm>
            <a:off x="5245710" y="899640"/>
            <a:ext cx="3491407" cy="923330"/>
          </a:xfrm>
          <a:prstGeom prst="rect">
            <a:avLst/>
          </a:prstGeom>
          <a:blipFill rotWithShape="1">
            <a:blip r:embed="rId12">
              <a:alphaModFix/>
            </a:blip>
            <a:stretch>
              <a:fillRect l="-1572" t="-3310" b="-9933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latin typeface="Calibri"/>
                <a:ea typeface="Calibri"/>
                <a:cs typeface="Calibri"/>
                <a:sym typeface="Calibri"/>
              </a:rPr>
              <a:t> </a:t>
            </a:r>
            <a:endParaRPr/>
          </a:p>
        </p:txBody>
      </p:sp>
      <p:sp>
        <p:nvSpPr>
          <p:cNvPr id="428" name="Google Shape;428;p24"/>
          <p:cNvSpPr/>
          <p:nvPr/>
        </p:nvSpPr>
        <p:spPr>
          <a:xfrm>
            <a:off x="5260697" y="1894518"/>
            <a:ext cx="3408052" cy="2031325"/>
          </a:xfrm>
          <a:prstGeom prst="rect">
            <a:avLst/>
          </a:prstGeom>
          <a:blipFill rotWithShape="1">
            <a:blip r:embed="rId13">
              <a:alphaModFix/>
            </a:blip>
            <a:stretch>
              <a:fillRect l="-1609" t="-1500" r="-1429" b="-3903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latin typeface="Calibri"/>
                <a:ea typeface="Calibri"/>
                <a:cs typeface="Calibri"/>
                <a:sym typeface="Calibri"/>
              </a:rPr>
              <a:t> </a:t>
            </a:r>
            <a:endParaRPr/>
          </a:p>
        </p:txBody>
      </p:sp>
      <p:sp>
        <p:nvSpPr>
          <p:cNvPr id="429" name="Google Shape;429;p24"/>
          <p:cNvSpPr txBox="1"/>
          <p:nvPr/>
        </p:nvSpPr>
        <p:spPr>
          <a:xfrm>
            <a:off x="5235898" y="1877750"/>
            <a:ext cx="1403461" cy="369332"/>
          </a:xfrm>
          <a:prstGeom prst="rect">
            <a:avLst/>
          </a:prstGeom>
          <a:blipFill rotWithShape="1">
            <a:blip r:embed="rId14">
              <a:alphaModFix/>
            </a:blip>
            <a:stretch>
              <a:fillRect t="-8196" r="-4781" b="-24589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latin typeface="Calibri"/>
                <a:ea typeface="Calibri"/>
                <a:cs typeface="Calibri"/>
                <a:sym typeface="Calibri"/>
              </a:rPr>
              <a:t> </a:t>
            </a:r>
            <a:endParaRPr/>
          </a:p>
        </p:txBody>
      </p:sp>
      <p:sp>
        <p:nvSpPr>
          <p:cNvPr id="430" name="Google Shape;430;p24"/>
          <p:cNvSpPr/>
          <p:nvPr/>
        </p:nvSpPr>
        <p:spPr>
          <a:xfrm>
            <a:off x="5251905" y="2263641"/>
            <a:ext cx="3640575" cy="1754326"/>
          </a:xfrm>
          <a:prstGeom prst="rect">
            <a:avLst/>
          </a:prstGeom>
          <a:blipFill rotWithShape="1">
            <a:blip r:embed="rId15">
              <a:alphaModFix/>
            </a:blip>
            <a:stretch>
              <a:fillRect l="-1506" t="-1735" r="-2177" b="-4512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latin typeface="Calibri"/>
                <a:ea typeface="Calibri"/>
                <a:cs typeface="Calibri"/>
                <a:sym typeface="Calibri"/>
              </a:rPr>
              <a:t> </a:t>
            </a:r>
            <a:endParaRPr/>
          </a:p>
        </p:txBody>
      </p:sp>
      <p:sp>
        <p:nvSpPr>
          <p:cNvPr id="431" name="Google Shape;431;p24"/>
          <p:cNvSpPr txBox="1"/>
          <p:nvPr/>
        </p:nvSpPr>
        <p:spPr>
          <a:xfrm>
            <a:off x="5226513" y="2299603"/>
            <a:ext cx="1208088" cy="369332"/>
          </a:xfrm>
          <a:prstGeom prst="rect">
            <a:avLst/>
          </a:prstGeom>
          <a:blipFill rotWithShape="1">
            <a:blip r:embed="rId16">
              <a:alphaModFix/>
            </a:blip>
            <a:stretch>
              <a:fillRect t="-8196" r="-6028" b="-24589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latin typeface="Calibri"/>
                <a:ea typeface="Calibri"/>
                <a:cs typeface="Calibri"/>
                <a:sym typeface="Calibri"/>
              </a:rPr>
              <a:t> </a:t>
            </a:r>
            <a:endParaRPr/>
          </a:p>
        </p:txBody>
      </p:sp>
      <p:cxnSp>
        <p:nvCxnSpPr>
          <p:cNvPr id="432" name="Google Shape;432;p24"/>
          <p:cNvCxnSpPr/>
          <p:nvPr/>
        </p:nvCxnSpPr>
        <p:spPr>
          <a:xfrm rot="10800000" flipH="1">
            <a:off x="1130070" y="2197051"/>
            <a:ext cx="3352344" cy="1376494"/>
          </a:xfrm>
          <a:prstGeom prst="straightConnector1">
            <a:avLst/>
          </a:prstGeom>
          <a:noFill/>
          <a:ln w="381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</p:cxnSp>
      <p:sp>
        <p:nvSpPr>
          <p:cNvPr id="433" name="Google Shape;433;p24"/>
          <p:cNvSpPr/>
          <p:nvPr/>
        </p:nvSpPr>
        <p:spPr>
          <a:xfrm>
            <a:off x="2702324" y="2868328"/>
            <a:ext cx="72008" cy="72008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4" name="Google Shape;434;p24"/>
          <p:cNvSpPr txBox="1"/>
          <p:nvPr/>
        </p:nvSpPr>
        <p:spPr>
          <a:xfrm>
            <a:off x="5235059" y="2706659"/>
            <a:ext cx="2308645" cy="369332"/>
          </a:xfrm>
          <a:prstGeom prst="rect">
            <a:avLst/>
          </a:prstGeom>
          <a:blipFill rotWithShape="1">
            <a:blip r:embed="rId17">
              <a:alphaModFix/>
            </a:blip>
            <a:stretch>
              <a:fillRect t="-8196" r="-2908" b="-24589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latin typeface="Calibri"/>
                <a:ea typeface="Calibri"/>
                <a:cs typeface="Calibri"/>
                <a:sym typeface="Calibri"/>
              </a:rPr>
              <a:t> </a:t>
            </a:r>
            <a:endParaRPr/>
          </a:p>
        </p:txBody>
      </p:sp>
      <p:sp>
        <p:nvSpPr>
          <p:cNvPr id="435" name="Google Shape;435;p24"/>
          <p:cNvSpPr txBox="1"/>
          <p:nvPr/>
        </p:nvSpPr>
        <p:spPr>
          <a:xfrm>
            <a:off x="5229717" y="3170586"/>
            <a:ext cx="2309415" cy="369332"/>
          </a:xfrm>
          <a:prstGeom prst="rect">
            <a:avLst/>
          </a:prstGeom>
          <a:blipFill rotWithShape="1">
            <a:blip r:embed="rId18">
              <a:alphaModFix/>
            </a:blip>
            <a:stretch>
              <a:fillRect t="-8196" r="-2900" b="-24589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latin typeface="Calibri"/>
                <a:ea typeface="Calibri"/>
                <a:cs typeface="Calibri"/>
                <a:sym typeface="Calibri"/>
              </a:rPr>
              <a:t> </a:t>
            </a:r>
            <a:endParaRPr/>
          </a:p>
        </p:txBody>
      </p:sp>
      <p:sp>
        <p:nvSpPr>
          <p:cNvPr id="436" name="Google Shape;436;p24"/>
          <p:cNvSpPr txBox="1"/>
          <p:nvPr/>
        </p:nvSpPr>
        <p:spPr>
          <a:xfrm>
            <a:off x="5212792" y="3588813"/>
            <a:ext cx="3354765" cy="369332"/>
          </a:xfrm>
          <a:prstGeom prst="rect">
            <a:avLst/>
          </a:prstGeom>
          <a:blipFill rotWithShape="1">
            <a:blip r:embed="rId19">
              <a:alphaModFix/>
            </a:blip>
            <a:stretch>
              <a:fillRect t="-8332" r="-1998" b="-26666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latin typeface="Calibri"/>
                <a:ea typeface="Calibri"/>
                <a:cs typeface="Calibri"/>
                <a:sym typeface="Calibri"/>
              </a:rPr>
              <a:t> </a:t>
            </a:r>
            <a:endParaRPr/>
          </a:p>
        </p:txBody>
      </p:sp>
      <p:sp>
        <p:nvSpPr>
          <p:cNvPr id="437" name="Google Shape;437;p24"/>
          <p:cNvSpPr txBox="1"/>
          <p:nvPr/>
        </p:nvSpPr>
        <p:spPr>
          <a:xfrm>
            <a:off x="5216985" y="4046079"/>
            <a:ext cx="2843792" cy="369332"/>
          </a:xfrm>
          <a:prstGeom prst="rect">
            <a:avLst/>
          </a:prstGeom>
          <a:blipFill rotWithShape="1">
            <a:blip r:embed="rId20">
              <a:alphaModFix/>
            </a:blip>
            <a:stretch>
              <a:fillRect t="-8332" r="-2360" b="-26666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latin typeface="Calibri"/>
                <a:ea typeface="Calibri"/>
                <a:cs typeface="Calibri"/>
                <a:sym typeface="Calibri"/>
              </a:rPr>
              <a:t> 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p25"/>
          <p:cNvSpPr txBox="1">
            <a:spLocks noGrp="1"/>
          </p:cNvSpPr>
          <p:nvPr>
            <p:ph type="title"/>
          </p:nvPr>
        </p:nvSpPr>
        <p:spPr>
          <a:xfrm>
            <a:off x="457200" y="-66091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r>
              <a:rPr lang="ru-RU" sz="3200"/>
              <a:t>Пример:</a:t>
            </a:r>
            <a:endParaRPr sz="3200"/>
          </a:p>
        </p:txBody>
      </p:sp>
      <p:sp>
        <p:nvSpPr>
          <p:cNvPr id="443" name="Google Shape;443;p25"/>
          <p:cNvSpPr txBox="1">
            <a:spLocks noGrp="1"/>
          </p:cNvSpPr>
          <p:nvPr>
            <p:ph type="body" idx="1"/>
          </p:nvPr>
        </p:nvSpPr>
        <p:spPr>
          <a:xfrm>
            <a:off x="457200" y="771550"/>
            <a:ext cx="8229600" cy="3888432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l="-591" t="-783" b="-6906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 </a:t>
            </a:r>
            <a:endParaRPr/>
          </a:p>
        </p:txBody>
      </p:sp>
      <p:grpSp>
        <p:nvGrpSpPr>
          <p:cNvPr id="444" name="Google Shape;444;p25"/>
          <p:cNvGrpSpPr/>
          <p:nvPr/>
        </p:nvGrpSpPr>
        <p:grpSpPr>
          <a:xfrm>
            <a:off x="4948380" y="1340073"/>
            <a:ext cx="3202372" cy="2964819"/>
            <a:chOff x="4678028" y="1185319"/>
            <a:chExt cx="4320480" cy="4338759"/>
          </a:xfrm>
        </p:grpSpPr>
        <p:pic>
          <p:nvPicPr>
            <p:cNvPr id="445" name="Google Shape;445;p25" descr="D:\Математика\Котяшёва\list2.JPG"/>
            <p:cNvPicPr preferRelativeResize="0"/>
            <p:nvPr/>
          </p:nvPicPr>
          <p:blipFill rotWithShape="1">
            <a:blip r:embed="rId4">
              <a:alphaModFix/>
            </a:blip>
            <a:srcRect l="42655" t="15988" r="18981" b="28859"/>
            <a:stretch/>
          </p:blipFill>
          <p:spPr>
            <a:xfrm>
              <a:off x="4678028" y="1203598"/>
              <a:ext cx="4320480" cy="4320480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446" name="Google Shape;446;p25"/>
            <p:cNvCxnSpPr/>
            <p:nvPr/>
          </p:nvCxnSpPr>
          <p:spPr>
            <a:xfrm>
              <a:off x="5064127" y="4433911"/>
              <a:ext cx="3672408" cy="0"/>
            </a:xfrm>
            <a:prstGeom prst="straightConnector1">
              <a:avLst/>
            </a:prstGeom>
            <a:noFill/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stealth" w="med" len="med"/>
            </a:ln>
            <a:effectLst>
              <a:outerShdw blurRad="40000" dist="20000" dir="5400000" rotWithShape="0">
                <a:srgbClr val="000000">
                  <a:alpha val="37647"/>
                </a:srgbClr>
              </a:outerShdw>
            </a:effectLst>
          </p:spPr>
        </p:cxnSp>
        <p:cxnSp>
          <p:nvCxnSpPr>
            <p:cNvPr id="447" name="Google Shape;447;p25"/>
            <p:cNvCxnSpPr/>
            <p:nvPr/>
          </p:nvCxnSpPr>
          <p:spPr>
            <a:xfrm rot="10800000">
              <a:off x="6591042" y="1337259"/>
              <a:ext cx="0" cy="3689496"/>
            </a:xfrm>
            <a:prstGeom prst="straightConnector1">
              <a:avLst/>
            </a:prstGeom>
            <a:noFill/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stealth" w="med" len="med"/>
            </a:ln>
            <a:effectLst>
              <a:outerShdw blurRad="40000" dist="20000" dir="5400000" rotWithShape="0">
                <a:srgbClr val="000000">
                  <a:alpha val="37647"/>
                </a:srgbClr>
              </a:outerShdw>
            </a:effectLst>
          </p:spPr>
        </p:cxnSp>
        <p:sp>
          <p:nvSpPr>
            <p:cNvPr id="448" name="Google Shape;448;p25"/>
            <p:cNvSpPr txBox="1"/>
            <p:nvPr/>
          </p:nvSpPr>
          <p:spPr>
            <a:xfrm>
              <a:off x="6236632" y="4321823"/>
              <a:ext cx="398699" cy="369332"/>
            </a:xfrm>
            <a:prstGeom prst="rect">
              <a:avLst/>
            </a:prstGeom>
            <a:blipFill rotWithShape="1">
              <a:blip r:embed="rId5">
                <a:alphaModFix/>
              </a:blip>
              <a:stretch>
                <a:fillRect t="-11902" r="-51018" b="-80949"/>
              </a:stretch>
            </a:blip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latin typeface="Calibri"/>
                  <a:ea typeface="Calibri"/>
                  <a:cs typeface="Calibri"/>
                  <a:sym typeface="Calibri"/>
                </a:rPr>
                <a:t> </a:t>
              </a:r>
              <a:endParaRPr/>
            </a:p>
          </p:txBody>
        </p:sp>
        <p:sp>
          <p:nvSpPr>
            <p:cNvPr id="449" name="Google Shape;449;p25"/>
            <p:cNvSpPr txBox="1"/>
            <p:nvPr/>
          </p:nvSpPr>
          <p:spPr>
            <a:xfrm>
              <a:off x="6208436" y="1185319"/>
              <a:ext cx="367985" cy="369332"/>
            </a:xfrm>
            <a:prstGeom prst="rect">
              <a:avLst/>
            </a:prstGeom>
            <a:blipFill rotWithShape="1">
              <a:blip r:embed="rId6">
                <a:alphaModFix/>
              </a:blip>
              <a:stretch>
                <a:fillRect t="-12193" r="-53331" b="-85361"/>
              </a:stretch>
            </a:blip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latin typeface="Calibri"/>
                  <a:ea typeface="Calibri"/>
                  <a:cs typeface="Calibri"/>
                  <a:sym typeface="Calibri"/>
                </a:rPr>
                <a:t> </a:t>
              </a:r>
              <a:endParaRPr/>
            </a:p>
          </p:txBody>
        </p:sp>
        <p:sp>
          <p:nvSpPr>
            <p:cNvPr id="450" name="Google Shape;450;p25"/>
            <p:cNvSpPr txBox="1"/>
            <p:nvPr/>
          </p:nvSpPr>
          <p:spPr>
            <a:xfrm>
              <a:off x="8436973" y="4316460"/>
              <a:ext cx="367985" cy="369332"/>
            </a:xfrm>
            <a:prstGeom prst="rect">
              <a:avLst/>
            </a:prstGeom>
            <a:blipFill rotWithShape="1">
              <a:blip r:embed="rId7">
                <a:alphaModFix/>
              </a:blip>
              <a:stretch>
                <a:fillRect t="-12193" r="-51109" b="-85361"/>
              </a:stretch>
            </a:blip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latin typeface="Calibri"/>
                  <a:ea typeface="Calibri"/>
                  <a:cs typeface="Calibri"/>
                  <a:sym typeface="Calibri"/>
                </a:rPr>
                <a:t> </a:t>
              </a:r>
              <a:endParaRPr/>
            </a:p>
          </p:txBody>
        </p:sp>
      </p:grpSp>
      <p:sp>
        <p:nvSpPr>
          <p:cNvPr id="451" name="Google Shape;451;p25"/>
          <p:cNvSpPr/>
          <p:nvPr/>
        </p:nvSpPr>
        <p:spPr>
          <a:xfrm>
            <a:off x="5724128" y="1592450"/>
            <a:ext cx="1296144" cy="1967494"/>
          </a:xfrm>
          <a:custGeom>
            <a:avLst/>
            <a:gdLst/>
            <a:ahLst/>
            <a:cxnLst/>
            <a:rect l="l" t="t" r="r" b="b"/>
            <a:pathLst>
              <a:path w="1727200" h="1591733" extrusionOk="0">
                <a:moveTo>
                  <a:pt x="0" y="0"/>
                </a:moveTo>
                <a:cubicBezTo>
                  <a:pt x="76200" y="396522"/>
                  <a:pt x="152400" y="793044"/>
                  <a:pt x="296333" y="1058333"/>
                </a:cubicBezTo>
                <a:cubicBezTo>
                  <a:pt x="440266" y="1323622"/>
                  <a:pt x="673100" y="1591733"/>
                  <a:pt x="863600" y="1591733"/>
                </a:cubicBezTo>
                <a:cubicBezTo>
                  <a:pt x="1054100" y="1591733"/>
                  <a:pt x="1295400" y="1323622"/>
                  <a:pt x="1439333" y="1058333"/>
                </a:cubicBezTo>
                <a:cubicBezTo>
                  <a:pt x="1583266" y="793044"/>
                  <a:pt x="1655233" y="396522"/>
                  <a:pt x="1727200" y="0"/>
                </a:cubicBezTo>
              </a:path>
            </a:pathLst>
          </a:custGeom>
          <a:noFill/>
          <a:ln w="381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2" name="Google Shape;452;p25"/>
          <p:cNvSpPr txBox="1"/>
          <p:nvPr/>
        </p:nvSpPr>
        <p:spPr>
          <a:xfrm rot="-7489736">
            <a:off x="5569030" y="1733275"/>
            <a:ext cx="1105181" cy="1180658"/>
          </a:xfrm>
          <a:prstGeom prst="rect">
            <a:avLst/>
          </a:prstGeom>
          <a:blipFill rotWithShape="1">
            <a:blip r:embed="rId8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latin typeface="Calibri"/>
                <a:ea typeface="Calibri"/>
                <a:cs typeface="Calibri"/>
                <a:sym typeface="Calibri"/>
              </a:rPr>
              <a:t> </a:t>
            </a:r>
            <a:endParaRPr/>
          </a:p>
        </p:txBody>
      </p:sp>
      <p:sp>
        <p:nvSpPr>
          <p:cNvPr id="453" name="Google Shape;453;p25"/>
          <p:cNvSpPr txBox="1"/>
          <p:nvPr/>
        </p:nvSpPr>
        <p:spPr>
          <a:xfrm>
            <a:off x="6449119" y="3479685"/>
            <a:ext cx="365806" cy="369332"/>
          </a:xfrm>
          <a:prstGeom prst="rect">
            <a:avLst/>
          </a:prstGeom>
          <a:blipFill rotWithShape="1">
            <a:blip r:embed="rId9">
              <a:alphaModFix/>
            </a:blip>
            <a:stretch>
              <a:fillRect t="-8332" r="-21666" b="-26666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latin typeface="Calibri"/>
                <a:ea typeface="Calibri"/>
                <a:cs typeface="Calibri"/>
                <a:sym typeface="Calibri"/>
              </a:rPr>
              <a:t> </a:t>
            </a:r>
            <a:endParaRPr/>
          </a:p>
        </p:txBody>
      </p:sp>
      <p:cxnSp>
        <p:nvCxnSpPr>
          <p:cNvPr id="454" name="Google Shape;454;p25"/>
          <p:cNvCxnSpPr/>
          <p:nvPr/>
        </p:nvCxnSpPr>
        <p:spPr>
          <a:xfrm rot="10800000" flipH="1">
            <a:off x="6207978" y="1532946"/>
            <a:ext cx="1557560" cy="2432109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</p:cxnSp>
      <p:sp>
        <p:nvSpPr>
          <p:cNvPr id="455" name="Google Shape;455;p25"/>
          <p:cNvSpPr/>
          <p:nvPr/>
        </p:nvSpPr>
        <p:spPr>
          <a:xfrm rot="10800000" flipH="1">
            <a:off x="6577548" y="3359361"/>
            <a:ext cx="28388" cy="34350"/>
          </a:xfrm>
          <a:prstGeom prst="ellipse">
            <a:avLst/>
          </a:prstGeom>
          <a:solidFill>
            <a:schemeClr val="dk1"/>
          </a:solidFill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456" name="Google Shape;456;p25"/>
          <p:cNvCxnSpPr/>
          <p:nvPr/>
        </p:nvCxnSpPr>
        <p:spPr>
          <a:xfrm rot="10800000">
            <a:off x="6591474" y="3370188"/>
            <a:ext cx="0" cy="182113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</p:cxnSp>
      <p:sp>
        <p:nvSpPr>
          <p:cNvPr id="457" name="Google Shape;457;p25"/>
          <p:cNvSpPr txBox="1"/>
          <p:nvPr/>
        </p:nvSpPr>
        <p:spPr>
          <a:xfrm rot="-1775277">
            <a:off x="6480106" y="1626233"/>
            <a:ext cx="1317849" cy="1018344"/>
          </a:xfrm>
          <a:prstGeom prst="rect">
            <a:avLst/>
          </a:prstGeom>
          <a:blipFill rotWithShape="1">
            <a:blip r:embed="rId10">
              <a:alphaModFix/>
            </a:blip>
            <a:stretch>
              <a:fillRect t="-2234" r="-7140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latin typeface="Calibri"/>
                <a:ea typeface="Calibri"/>
                <a:cs typeface="Calibri"/>
                <a:sym typeface="Calibri"/>
              </a:rPr>
              <a:t> 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p26"/>
          <p:cNvSpPr txBox="1">
            <a:spLocks noGrp="1"/>
          </p:cNvSpPr>
          <p:nvPr>
            <p:ph type="title"/>
          </p:nvPr>
        </p:nvSpPr>
        <p:spPr>
          <a:xfrm>
            <a:off x="457200" y="-66091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r>
              <a:rPr lang="ru-RU" sz="3200"/>
              <a:t>Пример:</a:t>
            </a:r>
            <a:endParaRPr sz="3200"/>
          </a:p>
        </p:txBody>
      </p:sp>
      <p:sp>
        <p:nvSpPr>
          <p:cNvPr id="463" name="Google Shape;463;p26"/>
          <p:cNvSpPr txBox="1">
            <a:spLocks noGrp="1"/>
          </p:cNvSpPr>
          <p:nvPr>
            <p:ph type="body" idx="1"/>
          </p:nvPr>
        </p:nvSpPr>
        <p:spPr>
          <a:xfrm>
            <a:off x="457200" y="771550"/>
            <a:ext cx="8229600" cy="3888432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l="-591" t="-783" b="-6906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 </a:t>
            </a:r>
            <a:endParaRPr/>
          </a:p>
        </p:txBody>
      </p:sp>
      <p:grpSp>
        <p:nvGrpSpPr>
          <p:cNvPr id="464" name="Google Shape;464;p26"/>
          <p:cNvGrpSpPr/>
          <p:nvPr/>
        </p:nvGrpSpPr>
        <p:grpSpPr>
          <a:xfrm>
            <a:off x="4926970" y="1340033"/>
            <a:ext cx="3202340" cy="2964674"/>
            <a:chOff x="4678028" y="1185319"/>
            <a:chExt cx="4320480" cy="4338759"/>
          </a:xfrm>
        </p:grpSpPr>
        <p:pic>
          <p:nvPicPr>
            <p:cNvPr id="465" name="Google Shape;465;p26" descr="D:\Математика\Котяшёва\list2.JPG"/>
            <p:cNvPicPr preferRelativeResize="0"/>
            <p:nvPr/>
          </p:nvPicPr>
          <p:blipFill rotWithShape="1">
            <a:blip r:embed="rId4">
              <a:alphaModFix/>
            </a:blip>
            <a:srcRect l="42655" t="15988" r="18981" b="28859"/>
            <a:stretch/>
          </p:blipFill>
          <p:spPr>
            <a:xfrm>
              <a:off x="4678028" y="1203598"/>
              <a:ext cx="4320480" cy="4320480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466" name="Google Shape;466;p26"/>
            <p:cNvCxnSpPr/>
            <p:nvPr/>
          </p:nvCxnSpPr>
          <p:spPr>
            <a:xfrm>
              <a:off x="5064127" y="4433911"/>
              <a:ext cx="3672408" cy="0"/>
            </a:xfrm>
            <a:prstGeom prst="straightConnector1">
              <a:avLst/>
            </a:prstGeom>
            <a:noFill/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stealth" w="med" len="med"/>
            </a:ln>
            <a:effectLst>
              <a:outerShdw blurRad="40000" dist="20000" dir="5400000" rotWithShape="0">
                <a:srgbClr val="000000">
                  <a:alpha val="37647"/>
                </a:srgbClr>
              </a:outerShdw>
            </a:effectLst>
          </p:spPr>
        </p:cxnSp>
        <p:cxnSp>
          <p:nvCxnSpPr>
            <p:cNvPr id="467" name="Google Shape;467;p26"/>
            <p:cNvCxnSpPr/>
            <p:nvPr/>
          </p:nvCxnSpPr>
          <p:spPr>
            <a:xfrm rot="10800000">
              <a:off x="6591042" y="1337259"/>
              <a:ext cx="0" cy="3689496"/>
            </a:xfrm>
            <a:prstGeom prst="straightConnector1">
              <a:avLst/>
            </a:prstGeom>
            <a:noFill/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stealth" w="med" len="med"/>
            </a:ln>
            <a:effectLst>
              <a:outerShdw blurRad="40000" dist="20000" dir="5400000" rotWithShape="0">
                <a:srgbClr val="000000">
                  <a:alpha val="37647"/>
                </a:srgbClr>
              </a:outerShdw>
            </a:effectLst>
          </p:spPr>
        </p:cxnSp>
        <p:sp>
          <p:nvSpPr>
            <p:cNvPr id="468" name="Google Shape;468;p26"/>
            <p:cNvSpPr txBox="1"/>
            <p:nvPr/>
          </p:nvSpPr>
          <p:spPr>
            <a:xfrm>
              <a:off x="6521678" y="4321823"/>
              <a:ext cx="398699" cy="369332"/>
            </a:xfrm>
            <a:prstGeom prst="rect">
              <a:avLst/>
            </a:prstGeom>
            <a:blipFill rotWithShape="1">
              <a:blip r:embed="rId5">
                <a:alphaModFix/>
              </a:blip>
              <a:stretch>
                <a:fillRect t="-11902" r="-52081" b="-80949"/>
              </a:stretch>
            </a:blip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latin typeface="Calibri"/>
                  <a:ea typeface="Calibri"/>
                  <a:cs typeface="Calibri"/>
                  <a:sym typeface="Calibri"/>
                </a:rPr>
                <a:t> </a:t>
              </a:r>
              <a:endParaRPr/>
            </a:p>
          </p:txBody>
        </p:sp>
        <p:sp>
          <p:nvSpPr>
            <p:cNvPr id="469" name="Google Shape;469;p26"/>
            <p:cNvSpPr txBox="1"/>
            <p:nvPr/>
          </p:nvSpPr>
          <p:spPr>
            <a:xfrm>
              <a:off x="6208436" y="1185319"/>
              <a:ext cx="367985" cy="369332"/>
            </a:xfrm>
            <a:prstGeom prst="rect">
              <a:avLst/>
            </a:prstGeom>
            <a:blipFill rotWithShape="1">
              <a:blip r:embed="rId6">
                <a:alphaModFix/>
              </a:blip>
              <a:stretch>
                <a:fillRect t="-12193" r="-53331" b="-85361"/>
              </a:stretch>
            </a:blip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latin typeface="Calibri"/>
                  <a:ea typeface="Calibri"/>
                  <a:cs typeface="Calibri"/>
                  <a:sym typeface="Calibri"/>
                </a:rPr>
                <a:t> </a:t>
              </a:r>
              <a:endParaRPr/>
            </a:p>
          </p:txBody>
        </p:sp>
        <p:sp>
          <p:nvSpPr>
            <p:cNvPr id="470" name="Google Shape;470;p26"/>
            <p:cNvSpPr txBox="1"/>
            <p:nvPr/>
          </p:nvSpPr>
          <p:spPr>
            <a:xfrm>
              <a:off x="8436973" y="4316460"/>
              <a:ext cx="367985" cy="369332"/>
            </a:xfrm>
            <a:prstGeom prst="rect">
              <a:avLst/>
            </a:prstGeom>
            <a:blipFill rotWithShape="1">
              <a:blip r:embed="rId7">
                <a:alphaModFix/>
              </a:blip>
              <a:stretch>
                <a:fillRect t="-12193" r="-51109" b="-85361"/>
              </a:stretch>
            </a:blip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latin typeface="Calibri"/>
                  <a:ea typeface="Calibri"/>
                  <a:cs typeface="Calibri"/>
                  <a:sym typeface="Calibri"/>
                </a:rPr>
                <a:t> </a:t>
              </a:r>
              <a:endParaRPr/>
            </a:p>
          </p:txBody>
        </p:sp>
      </p:grpSp>
      <p:sp>
        <p:nvSpPr>
          <p:cNvPr id="471" name="Google Shape;471;p26"/>
          <p:cNvSpPr txBox="1"/>
          <p:nvPr/>
        </p:nvSpPr>
        <p:spPr>
          <a:xfrm rot="506050">
            <a:off x="4829320" y="3397206"/>
            <a:ext cx="1311079" cy="921641"/>
          </a:xfrm>
          <a:prstGeom prst="rect">
            <a:avLst/>
          </a:prstGeom>
          <a:blipFill rotWithShape="1">
            <a:blip r:embed="rId8">
              <a:alphaModFix/>
            </a:blip>
            <a:stretch>
              <a:fillRect b="-1898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latin typeface="Calibri"/>
                <a:ea typeface="Calibri"/>
                <a:cs typeface="Calibri"/>
                <a:sym typeface="Calibri"/>
              </a:rPr>
              <a:t> </a:t>
            </a:r>
            <a:endParaRPr/>
          </a:p>
        </p:txBody>
      </p:sp>
      <p:sp>
        <p:nvSpPr>
          <p:cNvPr id="472" name="Google Shape;472;p26"/>
          <p:cNvSpPr txBox="1"/>
          <p:nvPr/>
        </p:nvSpPr>
        <p:spPr>
          <a:xfrm rot="-373401">
            <a:off x="6849095" y="1615971"/>
            <a:ext cx="1250872" cy="1125045"/>
          </a:xfrm>
          <a:prstGeom prst="rect">
            <a:avLst/>
          </a:prstGeom>
          <a:blipFill rotWithShape="1">
            <a:blip r:embed="rId9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latin typeface="Calibri"/>
                <a:ea typeface="Calibri"/>
                <a:cs typeface="Calibri"/>
                <a:sym typeface="Calibri"/>
              </a:rPr>
              <a:t> </a:t>
            </a:r>
            <a:endParaRPr/>
          </a:p>
        </p:txBody>
      </p:sp>
      <p:sp>
        <p:nvSpPr>
          <p:cNvPr id="473" name="Google Shape;473;p26"/>
          <p:cNvSpPr/>
          <p:nvPr/>
        </p:nvSpPr>
        <p:spPr>
          <a:xfrm>
            <a:off x="5402782" y="3225919"/>
            <a:ext cx="1939586" cy="648072"/>
          </a:xfrm>
          <a:custGeom>
            <a:avLst/>
            <a:gdLst/>
            <a:ahLst/>
            <a:cxnLst/>
            <a:rect l="l" t="t" r="r" b="b"/>
            <a:pathLst>
              <a:path w="1316831" h="437806" extrusionOk="0">
                <a:moveTo>
                  <a:pt x="0" y="211406"/>
                </a:moveTo>
                <a:cubicBezTo>
                  <a:pt x="13692" y="227082"/>
                  <a:pt x="27384" y="242759"/>
                  <a:pt x="47625" y="261412"/>
                </a:cubicBezTo>
                <a:cubicBezTo>
                  <a:pt x="67866" y="280065"/>
                  <a:pt x="101997" y="307450"/>
                  <a:pt x="121444" y="323325"/>
                </a:cubicBezTo>
                <a:cubicBezTo>
                  <a:pt x="140891" y="339200"/>
                  <a:pt x="147241" y="343962"/>
                  <a:pt x="164306" y="356662"/>
                </a:cubicBezTo>
                <a:cubicBezTo>
                  <a:pt x="181371" y="369362"/>
                  <a:pt x="199628" y="386031"/>
                  <a:pt x="223837" y="399525"/>
                </a:cubicBezTo>
                <a:cubicBezTo>
                  <a:pt x="248046" y="413019"/>
                  <a:pt x="277018" y="435641"/>
                  <a:pt x="309562" y="437625"/>
                </a:cubicBezTo>
                <a:cubicBezTo>
                  <a:pt x="342106" y="439609"/>
                  <a:pt x="386953" y="424925"/>
                  <a:pt x="419100" y="411431"/>
                </a:cubicBezTo>
                <a:cubicBezTo>
                  <a:pt x="451247" y="397937"/>
                  <a:pt x="467122" y="384046"/>
                  <a:pt x="502444" y="356662"/>
                </a:cubicBezTo>
                <a:cubicBezTo>
                  <a:pt x="537766" y="329278"/>
                  <a:pt x="588962" y="285622"/>
                  <a:pt x="631031" y="247125"/>
                </a:cubicBezTo>
                <a:cubicBezTo>
                  <a:pt x="673100" y="208628"/>
                  <a:pt x="711597" y="162193"/>
                  <a:pt x="754856" y="125681"/>
                </a:cubicBezTo>
                <a:cubicBezTo>
                  <a:pt x="798115" y="89168"/>
                  <a:pt x="850503" y="48687"/>
                  <a:pt x="890587" y="28050"/>
                </a:cubicBezTo>
                <a:cubicBezTo>
                  <a:pt x="930671" y="7412"/>
                  <a:pt x="954087" y="-4891"/>
                  <a:pt x="995362" y="1856"/>
                </a:cubicBezTo>
                <a:cubicBezTo>
                  <a:pt x="1036637" y="8603"/>
                  <a:pt x="1084659" y="32019"/>
                  <a:pt x="1138237" y="68531"/>
                </a:cubicBezTo>
                <a:cubicBezTo>
                  <a:pt x="1191815" y="105043"/>
                  <a:pt x="1254323" y="162987"/>
                  <a:pt x="1316831" y="220931"/>
                </a:cubicBezTo>
              </a:path>
            </a:pathLst>
          </a:custGeom>
          <a:noFill/>
          <a:ln w="381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474" name="Google Shape;474;p26"/>
          <p:cNvCxnSpPr/>
          <p:nvPr/>
        </p:nvCxnSpPr>
        <p:spPr>
          <a:xfrm rot="10800000" flipH="1">
            <a:off x="5839500" y="1964959"/>
            <a:ext cx="2167791" cy="2093559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</p:cxnSp>
      <p:sp>
        <p:nvSpPr>
          <p:cNvPr id="475" name="Google Shape;475;p26"/>
          <p:cNvSpPr/>
          <p:nvPr/>
        </p:nvSpPr>
        <p:spPr>
          <a:xfrm rot="10800000" flipH="1">
            <a:off x="6348948" y="3537161"/>
            <a:ext cx="28388" cy="34350"/>
          </a:xfrm>
          <a:prstGeom prst="ellipse">
            <a:avLst/>
          </a:prstGeom>
          <a:solidFill>
            <a:schemeClr val="dk1"/>
          </a:solidFill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p27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t="-21425" b="-37138"/>
            </a:stretch>
          </a:blip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4400"/>
              <a:buFont typeface="Calibri"/>
              <a:buNone/>
            </a:pPr>
            <a:r>
              <a:rPr lang="ru-RU"/>
              <a:t> </a:t>
            </a:r>
            <a:endParaRPr/>
          </a:p>
        </p:txBody>
      </p:sp>
      <p:sp>
        <p:nvSpPr>
          <p:cNvPr id="481" name="Google Shape;481;p27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 l="-1480" b="-14540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 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Google Shape;486;p28"/>
          <p:cNvSpPr/>
          <p:nvPr/>
        </p:nvSpPr>
        <p:spPr>
          <a:xfrm>
            <a:off x="5292080" y="0"/>
            <a:ext cx="3851920" cy="51435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87" name="Google Shape;487;p28" descr="D:\Математика\Котяшёва\list2.JPG"/>
          <p:cNvPicPr preferRelativeResize="0"/>
          <p:nvPr/>
        </p:nvPicPr>
        <p:blipFill rotWithShape="1">
          <a:blip r:embed="rId3">
            <a:alphaModFix/>
          </a:blip>
          <a:srcRect l="42655" t="15988" r="18981" b="28859"/>
          <a:stretch/>
        </p:blipFill>
        <p:spPr>
          <a:xfrm>
            <a:off x="513493" y="332769"/>
            <a:ext cx="4320480" cy="432048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88" name="Google Shape;488;p28"/>
          <p:cNvCxnSpPr/>
          <p:nvPr/>
        </p:nvCxnSpPr>
        <p:spPr>
          <a:xfrm>
            <a:off x="899592" y="3563082"/>
            <a:ext cx="3672408" cy="0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stealth" w="med" len="med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</p:cxnSp>
      <p:sp>
        <p:nvSpPr>
          <p:cNvPr id="489" name="Google Shape;489;p28"/>
          <p:cNvSpPr txBox="1"/>
          <p:nvPr/>
        </p:nvSpPr>
        <p:spPr>
          <a:xfrm>
            <a:off x="4283968" y="3508162"/>
            <a:ext cx="367985" cy="369332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 t="-8196" r="-21666" b="-24589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latin typeface="Calibri"/>
                <a:ea typeface="Calibri"/>
                <a:cs typeface="Calibri"/>
                <a:sym typeface="Calibri"/>
              </a:rPr>
              <a:t> </a:t>
            </a:r>
            <a:endParaRPr/>
          </a:p>
        </p:txBody>
      </p:sp>
      <p:sp>
        <p:nvSpPr>
          <p:cNvPr id="490" name="Google Shape;490;p28"/>
          <p:cNvSpPr/>
          <p:nvPr/>
        </p:nvSpPr>
        <p:spPr>
          <a:xfrm flipH="1">
            <a:off x="1097030" y="714056"/>
            <a:ext cx="7328746" cy="6624736"/>
          </a:xfrm>
          <a:prstGeom prst="arc">
            <a:avLst>
              <a:gd name="adj1" fmla="val 16200000"/>
              <a:gd name="adj2" fmla="val 0"/>
            </a:avLst>
          </a:prstGeom>
          <a:noFill/>
          <a:ln w="381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1" name="Google Shape;491;p28"/>
          <p:cNvSpPr txBox="1"/>
          <p:nvPr/>
        </p:nvSpPr>
        <p:spPr>
          <a:xfrm>
            <a:off x="5356808" y="313864"/>
            <a:ext cx="1128899" cy="369332"/>
          </a:xfrm>
          <a:prstGeom prst="rect">
            <a:avLst/>
          </a:prstGeom>
          <a:blipFill rotWithShape="1">
            <a:blip r:embed="rId5">
              <a:alphaModFix/>
            </a:blip>
            <a:stretch>
              <a:fillRect t="-8196" r="-6483" b="-24589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latin typeface="Calibri"/>
                <a:ea typeface="Calibri"/>
                <a:cs typeface="Calibri"/>
                <a:sym typeface="Calibri"/>
              </a:rPr>
              <a:t> </a:t>
            </a:r>
            <a:endParaRPr/>
          </a:p>
        </p:txBody>
      </p:sp>
      <p:cxnSp>
        <p:nvCxnSpPr>
          <p:cNvPr id="492" name="Google Shape;492;p28"/>
          <p:cNvCxnSpPr/>
          <p:nvPr/>
        </p:nvCxnSpPr>
        <p:spPr>
          <a:xfrm rot="10800000" flipH="1">
            <a:off x="438266" y="498530"/>
            <a:ext cx="2664296" cy="3211390"/>
          </a:xfrm>
          <a:prstGeom prst="straightConnector1">
            <a:avLst/>
          </a:prstGeom>
          <a:noFill/>
          <a:ln w="381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</p:cxnSp>
      <p:sp>
        <p:nvSpPr>
          <p:cNvPr id="493" name="Google Shape;493;p28"/>
          <p:cNvSpPr txBox="1"/>
          <p:nvPr/>
        </p:nvSpPr>
        <p:spPr>
          <a:xfrm>
            <a:off x="1727684" y="3528215"/>
            <a:ext cx="371448" cy="369332"/>
          </a:xfrm>
          <a:prstGeom prst="rect">
            <a:avLst/>
          </a:prstGeom>
          <a:blipFill rotWithShape="1">
            <a:blip r:embed="rId6">
              <a:alphaModFix/>
            </a:blip>
            <a:stretch>
              <a:fillRect t="-8332" r="-21310" b="-26666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latin typeface="Calibri"/>
                <a:ea typeface="Calibri"/>
                <a:cs typeface="Calibri"/>
                <a:sym typeface="Calibri"/>
              </a:rPr>
              <a:t> </a:t>
            </a:r>
            <a:endParaRPr/>
          </a:p>
        </p:txBody>
      </p:sp>
      <p:cxnSp>
        <p:nvCxnSpPr>
          <p:cNvPr id="494" name="Google Shape;494;p28"/>
          <p:cNvCxnSpPr/>
          <p:nvPr/>
        </p:nvCxnSpPr>
        <p:spPr>
          <a:xfrm>
            <a:off x="1804598" y="2104225"/>
            <a:ext cx="0" cy="1458857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lgDash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</p:cxnSp>
      <p:cxnSp>
        <p:nvCxnSpPr>
          <p:cNvPr id="495" name="Google Shape;495;p28"/>
          <p:cNvCxnSpPr/>
          <p:nvPr/>
        </p:nvCxnSpPr>
        <p:spPr>
          <a:xfrm>
            <a:off x="1804598" y="3563082"/>
            <a:ext cx="607162" cy="0"/>
          </a:xfrm>
          <a:prstGeom prst="straightConnector1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</p:cxnSp>
      <p:cxnSp>
        <p:nvCxnSpPr>
          <p:cNvPr id="496" name="Google Shape;496;p28"/>
          <p:cNvCxnSpPr/>
          <p:nvPr/>
        </p:nvCxnSpPr>
        <p:spPr>
          <a:xfrm rot="10800000">
            <a:off x="2420306" y="1491630"/>
            <a:ext cx="0" cy="2071452"/>
          </a:xfrm>
          <a:prstGeom prst="straightConnector1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</p:cxnSp>
      <p:sp>
        <p:nvSpPr>
          <p:cNvPr id="497" name="Google Shape;497;p28"/>
          <p:cNvSpPr txBox="1"/>
          <p:nvPr/>
        </p:nvSpPr>
        <p:spPr>
          <a:xfrm>
            <a:off x="2369206" y="3528215"/>
            <a:ext cx="367985" cy="369332"/>
          </a:xfrm>
          <a:prstGeom prst="rect">
            <a:avLst/>
          </a:prstGeom>
          <a:blipFill rotWithShape="1">
            <a:blip r:embed="rId7">
              <a:alphaModFix/>
            </a:blip>
            <a:stretch>
              <a:fillRect t="-8332" r="-21666" b="-26666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latin typeface="Calibri"/>
                <a:ea typeface="Calibri"/>
                <a:cs typeface="Calibri"/>
                <a:sym typeface="Calibri"/>
              </a:rPr>
              <a:t> </a:t>
            </a:r>
            <a:endParaRPr/>
          </a:p>
        </p:txBody>
      </p:sp>
      <p:sp>
        <p:nvSpPr>
          <p:cNvPr id="498" name="Google Shape;498;p28"/>
          <p:cNvSpPr txBox="1"/>
          <p:nvPr/>
        </p:nvSpPr>
        <p:spPr>
          <a:xfrm>
            <a:off x="1861275" y="3263674"/>
            <a:ext cx="505844" cy="369332"/>
          </a:xfrm>
          <a:prstGeom prst="rect">
            <a:avLst/>
          </a:prstGeom>
          <a:blipFill rotWithShape="1">
            <a:blip r:embed="rId8">
              <a:alphaModFix/>
            </a:blip>
            <a:stretch>
              <a:fillRect t="-8196" r="-16866" b="-24589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latin typeface="Calibri"/>
                <a:ea typeface="Calibri"/>
                <a:cs typeface="Calibri"/>
                <a:sym typeface="Calibri"/>
              </a:rPr>
              <a:t> </a:t>
            </a:r>
            <a:endParaRPr/>
          </a:p>
        </p:txBody>
      </p:sp>
      <p:sp>
        <p:nvSpPr>
          <p:cNvPr id="499" name="Google Shape;499;p28"/>
          <p:cNvSpPr txBox="1"/>
          <p:nvPr/>
        </p:nvSpPr>
        <p:spPr>
          <a:xfrm>
            <a:off x="1790052" y="2387084"/>
            <a:ext cx="693716" cy="369332"/>
          </a:xfrm>
          <a:prstGeom prst="rect">
            <a:avLst/>
          </a:prstGeom>
          <a:blipFill rotWithShape="1">
            <a:blip r:embed="rId9">
              <a:alphaModFix/>
            </a:blip>
            <a:stretch>
              <a:fillRect t="-8332" r="-11502" b="-26666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latin typeface="Calibri"/>
                <a:ea typeface="Calibri"/>
                <a:cs typeface="Calibri"/>
                <a:sym typeface="Calibri"/>
              </a:rPr>
              <a:t> </a:t>
            </a:r>
            <a:endParaRPr/>
          </a:p>
        </p:txBody>
      </p:sp>
      <p:cxnSp>
        <p:nvCxnSpPr>
          <p:cNvPr id="500" name="Google Shape;500;p28"/>
          <p:cNvCxnSpPr/>
          <p:nvPr/>
        </p:nvCxnSpPr>
        <p:spPr>
          <a:xfrm>
            <a:off x="2420306" y="1285088"/>
            <a:ext cx="0" cy="2287476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</p:cxnSp>
      <p:sp>
        <p:nvSpPr>
          <p:cNvPr id="501" name="Google Shape;501;p28"/>
          <p:cNvSpPr txBox="1"/>
          <p:nvPr/>
        </p:nvSpPr>
        <p:spPr>
          <a:xfrm>
            <a:off x="2447765" y="2123677"/>
            <a:ext cx="693716" cy="369332"/>
          </a:xfrm>
          <a:prstGeom prst="rect">
            <a:avLst/>
          </a:prstGeom>
          <a:blipFill rotWithShape="1">
            <a:blip r:embed="rId10">
              <a:alphaModFix/>
            </a:blip>
            <a:stretch>
              <a:fillRect t="-8196" r="-11502" b="-24589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latin typeface="Calibri"/>
                <a:ea typeface="Calibri"/>
                <a:cs typeface="Calibri"/>
                <a:sym typeface="Calibri"/>
              </a:rPr>
              <a:t> </a:t>
            </a:r>
            <a:endParaRPr/>
          </a:p>
        </p:txBody>
      </p:sp>
      <p:sp>
        <p:nvSpPr>
          <p:cNvPr id="502" name="Google Shape;502;p28"/>
          <p:cNvSpPr txBox="1"/>
          <p:nvPr/>
        </p:nvSpPr>
        <p:spPr>
          <a:xfrm>
            <a:off x="5355829" y="1599177"/>
            <a:ext cx="1448473" cy="369332"/>
          </a:xfrm>
          <a:prstGeom prst="rect">
            <a:avLst/>
          </a:prstGeom>
          <a:blipFill rotWithShape="1">
            <a:blip r:embed="rId11">
              <a:alphaModFix/>
            </a:blip>
            <a:stretch>
              <a:fillRect t="-8196" r="-5062" b="-24589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latin typeface="Calibri"/>
                <a:ea typeface="Calibri"/>
                <a:cs typeface="Calibri"/>
                <a:sym typeface="Calibri"/>
              </a:rPr>
              <a:t> </a:t>
            </a:r>
            <a:endParaRPr/>
          </a:p>
        </p:txBody>
      </p:sp>
      <p:sp>
        <p:nvSpPr>
          <p:cNvPr id="503" name="Google Shape;503;p28"/>
          <p:cNvSpPr/>
          <p:nvPr/>
        </p:nvSpPr>
        <p:spPr>
          <a:xfrm rot="10800000" flipH="1">
            <a:off x="1789088" y="2048644"/>
            <a:ext cx="28388" cy="34350"/>
          </a:xfrm>
          <a:prstGeom prst="ellipse">
            <a:avLst/>
          </a:prstGeom>
          <a:solidFill>
            <a:schemeClr val="dk1"/>
          </a:solidFill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4" name="Google Shape;504;p28"/>
          <p:cNvSpPr/>
          <p:nvPr/>
        </p:nvSpPr>
        <p:spPr>
          <a:xfrm>
            <a:off x="5342090" y="915756"/>
            <a:ext cx="2843791" cy="369332"/>
          </a:xfrm>
          <a:prstGeom prst="rect">
            <a:avLst/>
          </a:prstGeom>
          <a:blipFill rotWithShape="1">
            <a:blip r:embed="rId12">
              <a:alphaModFix/>
            </a:blip>
            <a:stretch>
              <a:fillRect t="-8196" r="-2353" b="-24589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latin typeface="Calibri"/>
                <a:ea typeface="Calibri"/>
                <a:cs typeface="Calibri"/>
                <a:sym typeface="Calibri"/>
              </a:rPr>
              <a:t> </a:t>
            </a:r>
            <a:endParaRPr/>
          </a:p>
        </p:txBody>
      </p:sp>
      <p:sp>
        <p:nvSpPr>
          <p:cNvPr id="505" name="Google Shape;505;p28"/>
          <p:cNvSpPr/>
          <p:nvPr/>
        </p:nvSpPr>
        <p:spPr>
          <a:xfrm>
            <a:off x="5367728" y="2244160"/>
            <a:ext cx="2379690" cy="369332"/>
          </a:xfrm>
          <a:prstGeom prst="rect">
            <a:avLst/>
          </a:prstGeom>
          <a:blipFill rotWithShape="1">
            <a:blip r:embed="rId13">
              <a:alphaModFix/>
            </a:blip>
            <a:stretch>
              <a:fillRect t="-8196" r="-2819" b="-24589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latin typeface="Calibri"/>
                <a:ea typeface="Calibri"/>
                <a:cs typeface="Calibri"/>
                <a:sym typeface="Calibri"/>
              </a:rPr>
              <a:t> </a:t>
            </a:r>
            <a:endParaRPr/>
          </a:p>
        </p:txBody>
      </p:sp>
      <p:pic>
        <p:nvPicPr>
          <p:cNvPr id="506" name="Google Shape;506;p28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5521600" y="2613500"/>
            <a:ext cx="2664275" cy="2664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1" name="Google Shape;511;p29"/>
          <p:cNvSpPr txBox="1">
            <a:spLocks noGrp="1"/>
          </p:cNvSpPr>
          <p:nvPr>
            <p:ph type="title"/>
          </p:nvPr>
        </p:nvSpPr>
        <p:spPr>
          <a:xfrm>
            <a:off x="457200" y="-157532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r>
              <a:rPr lang="ru-RU" sz="3200"/>
              <a:t>Пример:</a:t>
            </a:r>
            <a:endParaRPr sz="3200"/>
          </a:p>
        </p:txBody>
      </p:sp>
      <p:sp>
        <p:nvSpPr>
          <p:cNvPr id="512" name="Google Shape;512;p29"/>
          <p:cNvSpPr txBox="1">
            <a:spLocks noGrp="1"/>
          </p:cNvSpPr>
          <p:nvPr>
            <p:ph type="body" idx="1"/>
          </p:nvPr>
        </p:nvSpPr>
        <p:spPr>
          <a:xfrm>
            <a:off x="457200" y="474370"/>
            <a:ext cx="8229600" cy="4366964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l="-591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 </a:t>
            </a:r>
            <a:endParaRPr/>
          </a:p>
        </p:txBody>
      </p:sp>
      <p:grpSp>
        <p:nvGrpSpPr>
          <p:cNvPr id="513" name="Google Shape;513;p29"/>
          <p:cNvGrpSpPr/>
          <p:nvPr/>
        </p:nvGrpSpPr>
        <p:grpSpPr>
          <a:xfrm>
            <a:off x="4702504" y="918348"/>
            <a:ext cx="3202372" cy="2964819"/>
            <a:chOff x="4678028" y="1185319"/>
            <a:chExt cx="4320480" cy="4338759"/>
          </a:xfrm>
        </p:grpSpPr>
        <p:pic>
          <p:nvPicPr>
            <p:cNvPr id="514" name="Google Shape;514;p29" descr="D:\Математика\Котяшёва\list2.JPG"/>
            <p:cNvPicPr preferRelativeResize="0"/>
            <p:nvPr/>
          </p:nvPicPr>
          <p:blipFill rotWithShape="1">
            <a:blip r:embed="rId4">
              <a:alphaModFix/>
            </a:blip>
            <a:srcRect l="42655" t="15988" r="18981" b="28859"/>
            <a:stretch/>
          </p:blipFill>
          <p:spPr>
            <a:xfrm>
              <a:off x="4678028" y="1203598"/>
              <a:ext cx="4320480" cy="4320480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515" name="Google Shape;515;p29"/>
            <p:cNvCxnSpPr/>
            <p:nvPr/>
          </p:nvCxnSpPr>
          <p:spPr>
            <a:xfrm>
              <a:off x="5064127" y="4433911"/>
              <a:ext cx="3672408" cy="0"/>
            </a:xfrm>
            <a:prstGeom prst="straightConnector1">
              <a:avLst/>
            </a:prstGeom>
            <a:noFill/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stealth" w="med" len="med"/>
            </a:ln>
            <a:effectLst>
              <a:outerShdw blurRad="40000" dist="20000" dir="5400000" rotWithShape="0">
                <a:srgbClr val="000000">
                  <a:alpha val="37647"/>
                </a:srgbClr>
              </a:outerShdw>
            </a:effectLst>
          </p:spPr>
        </p:cxnSp>
        <p:cxnSp>
          <p:nvCxnSpPr>
            <p:cNvPr id="516" name="Google Shape;516;p29"/>
            <p:cNvCxnSpPr/>
            <p:nvPr/>
          </p:nvCxnSpPr>
          <p:spPr>
            <a:xfrm rot="10800000">
              <a:off x="5357349" y="1337259"/>
              <a:ext cx="0" cy="3689496"/>
            </a:xfrm>
            <a:prstGeom prst="straightConnector1">
              <a:avLst/>
            </a:prstGeom>
            <a:noFill/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stealth" w="med" len="med"/>
            </a:ln>
            <a:effectLst>
              <a:outerShdw blurRad="40000" dist="20000" dir="5400000" rotWithShape="0">
                <a:srgbClr val="000000">
                  <a:alpha val="37647"/>
                </a:srgbClr>
              </a:outerShdw>
            </a:effectLst>
          </p:spPr>
        </p:cxnSp>
        <p:sp>
          <p:nvSpPr>
            <p:cNvPr id="517" name="Google Shape;517;p29"/>
            <p:cNvSpPr txBox="1"/>
            <p:nvPr/>
          </p:nvSpPr>
          <p:spPr>
            <a:xfrm>
              <a:off x="4987706" y="4321823"/>
              <a:ext cx="398699" cy="369332"/>
            </a:xfrm>
            <a:prstGeom prst="rect">
              <a:avLst/>
            </a:prstGeom>
            <a:blipFill rotWithShape="1">
              <a:blip r:embed="rId5">
                <a:alphaModFix/>
              </a:blip>
              <a:stretch>
                <a:fillRect t="-11902" r="-51018" b="-80949"/>
              </a:stretch>
            </a:blip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latin typeface="Calibri"/>
                  <a:ea typeface="Calibri"/>
                  <a:cs typeface="Calibri"/>
                  <a:sym typeface="Calibri"/>
                </a:rPr>
                <a:t> </a:t>
              </a:r>
              <a:endParaRPr/>
            </a:p>
          </p:txBody>
        </p:sp>
        <p:sp>
          <p:nvSpPr>
            <p:cNvPr id="518" name="Google Shape;518;p29"/>
            <p:cNvSpPr txBox="1"/>
            <p:nvPr/>
          </p:nvSpPr>
          <p:spPr>
            <a:xfrm>
              <a:off x="4974744" y="1185319"/>
              <a:ext cx="367985" cy="369332"/>
            </a:xfrm>
            <a:prstGeom prst="rect">
              <a:avLst/>
            </a:prstGeom>
            <a:blipFill rotWithShape="1">
              <a:blip r:embed="rId6">
                <a:alphaModFix/>
              </a:blip>
              <a:stretch>
                <a:fillRect t="-12193" r="-55554" b="-85361"/>
              </a:stretch>
            </a:blip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latin typeface="Calibri"/>
                  <a:ea typeface="Calibri"/>
                  <a:cs typeface="Calibri"/>
                  <a:sym typeface="Calibri"/>
                </a:rPr>
                <a:t> </a:t>
              </a:r>
              <a:endParaRPr/>
            </a:p>
          </p:txBody>
        </p:sp>
        <p:sp>
          <p:nvSpPr>
            <p:cNvPr id="519" name="Google Shape;519;p29"/>
            <p:cNvSpPr txBox="1"/>
            <p:nvPr/>
          </p:nvSpPr>
          <p:spPr>
            <a:xfrm>
              <a:off x="8436973" y="4316460"/>
              <a:ext cx="367985" cy="369332"/>
            </a:xfrm>
            <a:prstGeom prst="rect">
              <a:avLst/>
            </a:prstGeom>
            <a:blipFill rotWithShape="1">
              <a:blip r:embed="rId7">
                <a:alphaModFix/>
              </a:blip>
              <a:stretch>
                <a:fillRect t="-12193" r="-53331" b="-85361"/>
              </a:stretch>
            </a:blip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latin typeface="Calibri"/>
                  <a:ea typeface="Calibri"/>
                  <a:cs typeface="Calibri"/>
                  <a:sym typeface="Calibri"/>
                </a:rPr>
                <a:t> </a:t>
              </a:r>
              <a:endParaRPr/>
            </a:p>
          </p:txBody>
        </p:sp>
      </p:grpSp>
      <p:sp>
        <p:nvSpPr>
          <p:cNvPr id="520" name="Google Shape;520;p29"/>
          <p:cNvSpPr/>
          <p:nvPr/>
        </p:nvSpPr>
        <p:spPr>
          <a:xfrm>
            <a:off x="5204388" y="2202562"/>
            <a:ext cx="2506311" cy="935667"/>
          </a:xfrm>
          <a:custGeom>
            <a:avLst/>
            <a:gdLst/>
            <a:ahLst/>
            <a:cxnLst/>
            <a:rect l="l" t="t" r="r" b="b"/>
            <a:pathLst>
              <a:path w="1828800" h="769121" extrusionOk="0">
                <a:moveTo>
                  <a:pt x="0" y="769121"/>
                </a:moveTo>
                <a:cubicBezTo>
                  <a:pt x="78336" y="640934"/>
                  <a:pt x="156673" y="512748"/>
                  <a:pt x="461473" y="384561"/>
                </a:cubicBezTo>
                <a:cubicBezTo>
                  <a:pt x="766273" y="256374"/>
                  <a:pt x="1297536" y="128187"/>
                  <a:pt x="1828800" y="0"/>
                </a:cubicBezTo>
              </a:path>
            </a:pathLst>
          </a:custGeom>
          <a:noFill/>
          <a:ln w="381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1" name="Google Shape;521;p29"/>
          <p:cNvSpPr txBox="1"/>
          <p:nvPr/>
        </p:nvSpPr>
        <p:spPr>
          <a:xfrm>
            <a:off x="5438884" y="3076707"/>
            <a:ext cx="324128" cy="307777"/>
          </a:xfrm>
          <a:prstGeom prst="rect">
            <a:avLst/>
          </a:prstGeom>
          <a:blipFill rotWithShape="1">
            <a:blip r:embed="rId8">
              <a:alphaModFix/>
            </a:blip>
            <a:stretch>
              <a:fillRect t="-1999" r="-13206" b="-19999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latin typeface="Calibri"/>
                <a:ea typeface="Calibri"/>
                <a:cs typeface="Calibri"/>
                <a:sym typeface="Calibri"/>
              </a:rPr>
              <a:t> </a:t>
            </a:r>
            <a:endParaRPr/>
          </a:p>
        </p:txBody>
      </p:sp>
      <p:sp>
        <p:nvSpPr>
          <p:cNvPr id="522" name="Google Shape;522;p29"/>
          <p:cNvSpPr txBox="1"/>
          <p:nvPr/>
        </p:nvSpPr>
        <p:spPr>
          <a:xfrm>
            <a:off x="7068663" y="3104004"/>
            <a:ext cx="481221" cy="261610"/>
          </a:xfrm>
          <a:prstGeom prst="rect">
            <a:avLst/>
          </a:prstGeom>
          <a:blipFill rotWithShape="1">
            <a:blip r:embed="rId9">
              <a:alphaModFix/>
            </a:blip>
            <a:stretch>
              <a:fillRect b="-11627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latin typeface="Calibri"/>
                <a:ea typeface="Calibri"/>
                <a:cs typeface="Calibri"/>
                <a:sym typeface="Calibri"/>
              </a:rPr>
              <a:t> </a:t>
            </a:r>
            <a:endParaRPr/>
          </a:p>
        </p:txBody>
      </p:sp>
      <p:sp>
        <p:nvSpPr>
          <p:cNvPr id="523" name="Google Shape;523;p29"/>
          <p:cNvSpPr txBox="1"/>
          <p:nvPr/>
        </p:nvSpPr>
        <p:spPr>
          <a:xfrm>
            <a:off x="6817823" y="3083908"/>
            <a:ext cx="295273" cy="261610"/>
          </a:xfrm>
          <a:prstGeom prst="rect">
            <a:avLst/>
          </a:prstGeom>
          <a:blipFill rotWithShape="1">
            <a:blip r:embed="rId10">
              <a:alphaModFix/>
            </a:blip>
            <a:stretch>
              <a:fillRect b="-11627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latin typeface="Calibri"/>
                <a:ea typeface="Calibri"/>
                <a:cs typeface="Calibri"/>
                <a:sym typeface="Calibri"/>
              </a:rPr>
              <a:t> </a:t>
            </a:r>
            <a:endParaRPr/>
          </a:p>
        </p:txBody>
      </p:sp>
      <p:cxnSp>
        <p:nvCxnSpPr>
          <p:cNvPr id="524" name="Google Shape;524;p29"/>
          <p:cNvCxnSpPr/>
          <p:nvPr/>
        </p:nvCxnSpPr>
        <p:spPr>
          <a:xfrm>
            <a:off x="7314849" y="2318003"/>
            <a:ext cx="0" cy="891219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dash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</p:cxnSp>
      <p:sp>
        <p:nvSpPr>
          <p:cNvPr id="525" name="Google Shape;525;p29"/>
          <p:cNvSpPr txBox="1"/>
          <p:nvPr/>
        </p:nvSpPr>
        <p:spPr>
          <a:xfrm>
            <a:off x="6836150" y="1989435"/>
            <a:ext cx="680891" cy="261610"/>
          </a:xfrm>
          <a:prstGeom prst="rect">
            <a:avLst/>
          </a:prstGeom>
          <a:blipFill rotWithShape="1">
            <a:blip r:embed="rId11">
              <a:alphaModFix/>
            </a:blip>
            <a:stretch>
              <a:fillRect r="-891" b="-16277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latin typeface="Calibri"/>
                <a:ea typeface="Calibri"/>
                <a:cs typeface="Calibri"/>
                <a:sym typeface="Calibri"/>
              </a:rPr>
              <a:t> </a:t>
            </a:r>
            <a:endParaRPr/>
          </a:p>
        </p:txBody>
      </p:sp>
      <p:sp>
        <p:nvSpPr>
          <p:cNvPr id="526" name="Google Shape;526;p29"/>
          <p:cNvSpPr/>
          <p:nvPr/>
        </p:nvSpPr>
        <p:spPr>
          <a:xfrm rot="10800000" flipH="1">
            <a:off x="7301830" y="2271970"/>
            <a:ext cx="28388" cy="34350"/>
          </a:xfrm>
          <a:prstGeom prst="ellipse">
            <a:avLst/>
          </a:prstGeom>
          <a:solidFill>
            <a:schemeClr val="dk1"/>
          </a:solidFill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527" name="Google Shape;527;p29"/>
          <p:cNvCxnSpPr/>
          <p:nvPr/>
        </p:nvCxnSpPr>
        <p:spPr>
          <a:xfrm rot="10800000">
            <a:off x="7032972" y="2343403"/>
            <a:ext cx="0" cy="804379"/>
          </a:xfrm>
          <a:prstGeom prst="straightConnector1">
            <a:avLst/>
          </a:prstGeom>
          <a:solidFill>
            <a:schemeClr val="accent4"/>
          </a:solidFill>
          <a:ln w="25400" cap="flat" cmpd="sng">
            <a:solidFill>
              <a:srgbClr val="5D4876"/>
            </a:solidFill>
            <a:prstDash val="lgDash"/>
            <a:round/>
            <a:headEnd type="none" w="sm" len="sm"/>
            <a:tailEnd type="none" w="sm" len="sm"/>
          </a:ln>
        </p:spPr>
      </p:cxnSp>
      <p:cxnSp>
        <p:nvCxnSpPr>
          <p:cNvPr id="528" name="Google Shape;528;p29"/>
          <p:cNvCxnSpPr/>
          <p:nvPr/>
        </p:nvCxnSpPr>
        <p:spPr>
          <a:xfrm rot="10800000" flipH="1">
            <a:off x="5508104" y="2065754"/>
            <a:ext cx="2595076" cy="659229"/>
          </a:xfrm>
          <a:prstGeom prst="straightConnector1">
            <a:avLst/>
          </a:prstGeom>
          <a:noFill/>
          <a:ln w="254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</p:cxnSp>
      <p:sp>
        <p:nvSpPr>
          <p:cNvPr id="529" name="Google Shape;529;p29"/>
          <p:cNvSpPr/>
          <p:nvPr/>
        </p:nvSpPr>
        <p:spPr>
          <a:xfrm rot="10800000" flipH="1">
            <a:off x="7020272" y="2331278"/>
            <a:ext cx="28388" cy="34350"/>
          </a:xfrm>
          <a:prstGeom prst="ellipse">
            <a:avLst/>
          </a:prstGeom>
          <a:solidFill>
            <a:schemeClr val="accent4"/>
          </a:solidFill>
          <a:ln w="25400" cap="flat" cmpd="sng">
            <a:solidFill>
              <a:srgbClr val="5D487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0" name="Google Shape;530;p29"/>
          <p:cNvSpPr txBox="1"/>
          <p:nvPr/>
        </p:nvSpPr>
        <p:spPr>
          <a:xfrm>
            <a:off x="6939159" y="2923947"/>
            <a:ext cx="481221" cy="261610"/>
          </a:xfrm>
          <a:prstGeom prst="rect">
            <a:avLst/>
          </a:prstGeom>
          <a:blipFill rotWithShape="1">
            <a:blip r:embed="rId12">
              <a:alphaModFix/>
            </a:blip>
            <a:stretch>
              <a:fillRect b="-11627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latin typeface="Calibri"/>
                <a:ea typeface="Calibri"/>
                <a:cs typeface="Calibri"/>
                <a:sym typeface="Calibri"/>
              </a:rPr>
              <a:t> </a:t>
            </a:r>
            <a:endParaRPr/>
          </a:p>
        </p:txBody>
      </p:sp>
      <p:cxnSp>
        <p:nvCxnSpPr>
          <p:cNvPr id="531" name="Google Shape;531;p29"/>
          <p:cNvCxnSpPr/>
          <p:nvPr/>
        </p:nvCxnSpPr>
        <p:spPr>
          <a:xfrm>
            <a:off x="7311841" y="2271969"/>
            <a:ext cx="1175" cy="863659"/>
          </a:xfrm>
          <a:prstGeom prst="straightConnector1">
            <a:avLst/>
          </a:prstGeom>
          <a:noFill/>
          <a:ln w="254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</p:cxnSp>
      <p:sp>
        <p:nvSpPr>
          <p:cNvPr id="532" name="Google Shape;532;p29"/>
          <p:cNvSpPr txBox="1"/>
          <p:nvPr/>
        </p:nvSpPr>
        <p:spPr>
          <a:xfrm>
            <a:off x="7233728" y="2502002"/>
            <a:ext cx="680891" cy="261610"/>
          </a:xfrm>
          <a:prstGeom prst="rect">
            <a:avLst/>
          </a:prstGeom>
          <a:blipFill rotWithShape="1">
            <a:blip r:embed="rId13">
              <a:alphaModFix/>
            </a:blip>
            <a:stretch>
              <a:fillRect r="-900" b="-16277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latin typeface="Calibri"/>
                <a:ea typeface="Calibri"/>
                <a:cs typeface="Calibri"/>
                <a:sym typeface="Calibri"/>
              </a:rPr>
              <a:t> </a:t>
            </a:r>
            <a:endParaRPr/>
          </a:p>
        </p:txBody>
      </p:sp>
      <p:sp>
        <p:nvSpPr>
          <p:cNvPr id="533" name="Google Shape;533;p29"/>
          <p:cNvSpPr/>
          <p:nvPr/>
        </p:nvSpPr>
        <p:spPr>
          <a:xfrm>
            <a:off x="430620" y="1410474"/>
            <a:ext cx="2379689" cy="369332"/>
          </a:xfrm>
          <a:prstGeom prst="rect">
            <a:avLst/>
          </a:prstGeom>
          <a:blipFill rotWithShape="1">
            <a:blip r:embed="rId14">
              <a:alphaModFix/>
            </a:blip>
            <a:stretch>
              <a:fillRect t="-8196" r="-2819" b="-24589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latin typeface="Calibri"/>
                <a:ea typeface="Calibri"/>
                <a:cs typeface="Calibri"/>
                <a:sym typeface="Calibri"/>
              </a:rPr>
              <a:t> </a:t>
            </a:r>
            <a:endParaRPr/>
          </a:p>
        </p:txBody>
      </p:sp>
      <p:sp>
        <p:nvSpPr>
          <p:cNvPr id="534" name="Google Shape;534;p29"/>
          <p:cNvSpPr txBox="1"/>
          <p:nvPr/>
        </p:nvSpPr>
        <p:spPr>
          <a:xfrm>
            <a:off x="458104" y="1879549"/>
            <a:ext cx="954749" cy="372410"/>
          </a:xfrm>
          <a:prstGeom prst="rect">
            <a:avLst/>
          </a:prstGeom>
          <a:blipFill rotWithShape="1">
            <a:blip r:embed="rId15">
              <a:alphaModFix/>
            </a:blip>
            <a:stretch>
              <a:fillRect t="-6554" r="-5093" b="-26228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latin typeface="Calibri"/>
                <a:ea typeface="Calibri"/>
                <a:cs typeface="Calibri"/>
                <a:sym typeface="Calibri"/>
              </a:rPr>
              <a:t> </a:t>
            </a:r>
            <a:endParaRPr/>
          </a:p>
        </p:txBody>
      </p:sp>
      <p:sp>
        <p:nvSpPr>
          <p:cNvPr id="535" name="Google Shape;535;p29"/>
          <p:cNvSpPr txBox="1"/>
          <p:nvPr/>
        </p:nvSpPr>
        <p:spPr>
          <a:xfrm>
            <a:off x="384900" y="3503182"/>
            <a:ext cx="3782317" cy="664606"/>
          </a:xfrm>
          <a:prstGeom prst="rect">
            <a:avLst/>
          </a:prstGeom>
          <a:blipFill rotWithShape="1">
            <a:blip r:embed="rId16">
              <a:alphaModFix/>
            </a:blip>
            <a:stretch>
              <a:fillRect r="-1608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latin typeface="Calibri"/>
                <a:ea typeface="Calibri"/>
                <a:cs typeface="Calibri"/>
                <a:sym typeface="Calibri"/>
              </a:rPr>
              <a:t> </a:t>
            </a:r>
            <a:endParaRPr/>
          </a:p>
        </p:txBody>
      </p:sp>
      <p:sp>
        <p:nvSpPr>
          <p:cNvPr id="536" name="Google Shape;536;p29"/>
          <p:cNvSpPr txBox="1"/>
          <p:nvPr/>
        </p:nvSpPr>
        <p:spPr>
          <a:xfrm>
            <a:off x="420768" y="4083968"/>
            <a:ext cx="3750450" cy="427746"/>
          </a:xfrm>
          <a:prstGeom prst="rect">
            <a:avLst/>
          </a:prstGeom>
          <a:blipFill rotWithShape="1">
            <a:blip r:embed="rId17">
              <a:alphaModFix/>
            </a:blip>
            <a:stretch>
              <a:fillRect r="-649" b="-21427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latin typeface="Calibri"/>
                <a:ea typeface="Calibri"/>
                <a:cs typeface="Calibri"/>
                <a:sym typeface="Calibri"/>
              </a:rPr>
              <a:t> </a:t>
            </a:r>
            <a:endParaRPr/>
          </a:p>
        </p:txBody>
      </p:sp>
      <p:sp>
        <p:nvSpPr>
          <p:cNvPr id="537" name="Google Shape;537;p29"/>
          <p:cNvSpPr txBox="1"/>
          <p:nvPr/>
        </p:nvSpPr>
        <p:spPr>
          <a:xfrm>
            <a:off x="387473" y="4587974"/>
            <a:ext cx="2172390" cy="381836"/>
          </a:xfrm>
          <a:prstGeom prst="rect">
            <a:avLst/>
          </a:prstGeom>
          <a:blipFill rotWithShape="1">
            <a:blip r:embed="rId18">
              <a:alphaModFix/>
            </a:blip>
            <a:stretch>
              <a:fillRect l="-2527" t="-4837" r="-3931" b="-25802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latin typeface="Calibri"/>
                <a:ea typeface="Calibri"/>
                <a:cs typeface="Calibri"/>
                <a:sym typeface="Calibri"/>
              </a:rPr>
              <a:t> 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5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"/>
                            </p:stCondLst>
                            <p:childTnLst>
                              <p:par>
                                <p:cTn id="1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" name="Google Shape;542;p30"/>
          <p:cNvSpPr txBox="1">
            <a:spLocks noGrp="1"/>
          </p:cNvSpPr>
          <p:nvPr>
            <p:ph type="title"/>
          </p:nvPr>
        </p:nvSpPr>
        <p:spPr>
          <a:xfrm>
            <a:off x="457200" y="-70053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r>
              <a:rPr lang="ru-RU" sz="3200"/>
              <a:t>Пример:</a:t>
            </a:r>
            <a:endParaRPr sz="3200"/>
          </a:p>
        </p:txBody>
      </p:sp>
      <p:sp>
        <p:nvSpPr>
          <p:cNvPr id="543" name="Google Shape;543;p30"/>
          <p:cNvSpPr txBox="1">
            <a:spLocks noGrp="1"/>
          </p:cNvSpPr>
          <p:nvPr>
            <p:ph type="body" idx="1"/>
          </p:nvPr>
        </p:nvSpPr>
        <p:spPr>
          <a:xfrm>
            <a:off x="457200" y="794728"/>
            <a:ext cx="8229600" cy="3865253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l="-591" b="-94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SzPts val="3200"/>
              <a:buChar char="•"/>
            </a:pPr>
            <a:r>
              <a:rPr lang="ru-RU"/>
              <a:t> </a:t>
            </a:r>
            <a:endParaRPr/>
          </a:p>
        </p:txBody>
      </p:sp>
      <p:sp>
        <p:nvSpPr>
          <p:cNvPr id="544" name="Google Shape;544;p30"/>
          <p:cNvSpPr txBox="1"/>
          <p:nvPr/>
        </p:nvSpPr>
        <p:spPr>
          <a:xfrm>
            <a:off x="467544" y="4299942"/>
            <a:ext cx="2175275" cy="506164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 l="-2519" r="-3640" b="-3611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latin typeface="Calibri"/>
                <a:ea typeface="Calibri"/>
                <a:cs typeface="Calibri"/>
                <a:sym typeface="Calibri"/>
              </a:rPr>
              <a:t> 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Google Shape;550;p31"/>
          <p:cNvSpPr txBox="1">
            <a:spLocks noGrp="1"/>
          </p:cNvSpPr>
          <p:nvPr>
            <p:ph type="title"/>
          </p:nvPr>
        </p:nvSpPr>
        <p:spPr>
          <a:xfrm>
            <a:off x="457200" y="1714354"/>
            <a:ext cx="8229600" cy="8574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ru-RU" sz="3559" b="1">
                <a:latin typeface="Century Gothic"/>
                <a:ea typeface="Century Gothic"/>
                <a:cs typeface="Century Gothic"/>
                <a:sym typeface="Century Gothic"/>
              </a:rPr>
              <a:t>Физический смысл производной</a:t>
            </a:r>
            <a:endParaRPr sz="3559" b="1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551" name="Google Shape;551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38525" y="2571754"/>
            <a:ext cx="2266947" cy="22669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CCCC"/>
        </a:solidFill>
        <a:effectLst/>
      </p:bgPr>
    </p:bg>
    <p:spTree>
      <p:nvGrpSpPr>
        <p:cNvPr id="1" name="Shape 5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6" name="Google Shape;556;p3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00112" y="1006078"/>
            <a:ext cx="534589" cy="59412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7" name="Google Shape;557;p3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79612" y="1006078"/>
            <a:ext cx="534589" cy="59412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58" name="Google Shape;558;p32"/>
          <p:cNvCxnSpPr/>
          <p:nvPr/>
        </p:nvCxnSpPr>
        <p:spPr>
          <a:xfrm>
            <a:off x="1403350" y="3165872"/>
            <a:ext cx="863700" cy="0"/>
          </a:xfrm>
          <a:prstGeom prst="straightConnector1">
            <a:avLst/>
          </a:prstGeom>
          <a:noFill/>
          <a:ln w="41275" cap="flat" cmpd="sng">
            <a:solidFill>
              <a:schemeClr val="dk1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559" name="Google Shape;559;p32"/>
          <p:cNvCxnSpPr/>
          <p:nvPr/>
        </p:nvCxnSpPr>
        <p:spPr>
          <a:xfrm>
            <a:off x="1476375" y="4354115"/>
            <a:ext cx="863700" cy="0"/>
          </a:xfrm>
          <a:prstGeom prst="straightConnector1">
            <a:avLst/>
          </a:prstGeom>
          <a:noFill/>
          <a:ln w="41275" cap="flat" cmpd="sng">
            <a:solidFill>
              <a:schemeClr val="dk1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560" name="Google Shape;560;p32"/>
          <p:cNvSpPr txBox="1"/>
          <p:nvPr/>
        </p:nvSpPr>
        <p:spPr>
          <a:xfrm>
            <a:off x="1619250" y="2625328"/>
            <a:ext cx="287400" cy="486900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rgbClr val="FFFF9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ru-RU" sz="2800" b="1" i="1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</a:t>
            </a:r>
            <a:endParaRPr/>
          </a:p>
        </p:txBody>
      </p:sp>
      <p:sp>
        <p:nvSpPr>
          <p:cNvPr id="561" name="Google Shape;561;p32"/>
          <p:cNvSpPr txBox="1"/>
          <p:nvPr/>
        </p:nvSpPr>
        <p:spPr>
          <a:xfrm>
            <a:off x="1547812" y="4407694"/>
            <a:ext cx="287400" cy="486900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rgbClr val="FFFF9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ru-RU" sz="2800" b="1" i="1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</a:t>
            </a:r>
            <a:r>
              <a:rPr lang="ru-RU" sz="2800" b="1" i="1" u="none" baseline="-25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/>
          </a:p>
        </p:txBody>
      </p:sp>
      <p:sp>
        <p:nvSpPr>
          <p:cNvPr id="562" name="Google Shape;562;p32"/>
          <p:cNvSpPr txBox="1"/>
          <p:nvPr/>
        </p:nvSpPr>
        <p:spPr>
          <a:xfrm>
            <a:off x="4147287" y="591328"/>
            <a:ext cx="43926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200"/>
              <a:buFont typeface="Arial"/>
              <a:buNone/>
            </a:pPr>
            <a:r>
              <a:rPr lang="ru-RU" sz="3200" b="1" i="0" u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Свободное падение</a:t>
            </a:r>
            <a:endParaRPr/>
          </a:p>
        </p:txBody>
      </p:sp>
      <p:pic>
        <p:nvPicPr>
          <p:cNvPr id="563" name="Google Shape;563;p3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580062" y="1275159"/>
            <a:ext cx="1350169" cy="1097756"/>
          </a:xfrm>
          <a:prstGeom prst="rect">
            <a:avLst/>
          </a:prstGeom>
          <a:noFill/>
          <a:ln>
            <a:noFill/>
          </a:ln>
        </p:spPr>
      </p:pic>
      <p:sp>
        <p:nvSpPr>
          <p:cNvPr id="564" name="Google Shape;564;p32"/>
          <p:cNvSpPr/>
          <p:nvPr/>
        </p:nvSpPr>
        <p:spPr>
          <a:xfrm>
            <a:off x="0" y="2471738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565" name="Google Shape;565;p3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268537" y="3543300"/>
            <a:ext cx="864395" cy="473868"/>
          </a:xfrm>
          <a:prstGeom prst="rect">
            <a:avLst/>
          </a:prstGeom>
          <a:noFill/>
          <a:ln>
            <a:noFill/>
          </a:ln>
        </p:spPr>
      </p:pic>
      <p:sp>
        <p:nvSpPr>
          <p:cNvPr id="566" name="Google Shape;566;p32"/>
          <p:cNvSpPr/>
          <p:nvPr/>
        </p:nvSpPr>
        <p:spPr>
          <a:xfrm>
            <a:off x="2051050" y="3219450"/>
            <a:ext cx="152400" cy="1027500"/>
          </a:xfrm>
          <a:prstGeom prst="rightBrace">
            <a:avLst>
              <a:gd name="adj1" fmla="val 8333"/>
              <a:gd name="adj2" fmla="val 50000"/>
            </a:avLst>
          </a:prstGeom>
          <a:noFill/>
          <a:ln w="381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67" name="Google Shape;567;p32"/>
          <p:cNvSpPr/>
          <p:nvPr/>
        </p:nvSpPr>
        <p:spPr>
          <a:xfrm>
            <a:off x="0" y="238244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568" name="Google Shape;568;p3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586162" y="2409825"/>
            <a:ext cx="3612356" cy="910828"/>
          </a:xfrm>
          <a:prstGeom prst="rect">
            <a:avLst/>
          </a:prstGeom>
          <a:noFill/>
          <a:ln>
            <a:noFill/>
          </a:ln>
        </p:spPr>
      </p:pic>
      <p:sp>
        <p:nvSpPr>
          <p:cNvPr id="569" name="Google Shape;569;p32"/>
          <p:cNvSpPr/>
          <p:nvPr/>
        </p:nvSpPr>
        <p:spPr>
          <a:xfrm>
            <a:off x="0" y="2403872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570" name="Google Shape;570;p32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500562" y="3327796"/>
            <a:ext cx="2459831" cy="10394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5"/>
          <p:cNvSpPr txBox="1">
            <a:spLocks noGrp="1"/>
          </p:cNvSpPr>
          <p:nvPr>
            <p:ph type="title"/>
          </p:nvPr>
        </p:nvSpPr>
        <p:spPr>
          <a:xfrm>
            <a:off x="574675" y="89825"/>
            <a:ext cx="80010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entury Gothic"/>
              <a:buNone/>
            </a:pPr>
            <a:r>
              <a:rPr lang="ru-RU" sz="2400" b="1">
                <a:solidFill>
                  <a:schemeClr val="lt1"/>
                </a:solidFill>
              </a:rPr>
              <a:t>Основоположники дифференциального и интегрального исчисления</a:t>
            </a:r>
            <a:endParaRPr sz="2400" b="1">
              <a:solidFill>
                <a:schemeClr val="lt1"/>
              </a:solidFill>
            </a:endParaRPr>
          </a:p>
        </p:txBody>
      </p:sp>
      <p:sp>
        <p:nvSpPr>
          <p:cNvPr id="105" name="Google Shape;105;p15"/>
          <p:cNvSpPr txBox="1">
            <a:spLocks noGrp="1"/>
          </p:cNvSpPr>
          <p:nvPr>
            <p:ph type="body" idx="1"/>
          </p:nvPr>
        </p:nvSpPr>
        <p:spPr>
          <a:xfrm>
            <a:off x="566738" y="816556"/>
            <a:ext cx="3924300" cy="36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6" lvl="0" indent="-273056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"/>
              <a:buChar char="•"/>
            </a:pPr>
            <a:r>
              <a:rPr lang="ru-RU" sz="1700" b="1">
                <a:solidFill>
                  <a:schemeClr val="dk1"/>
                </a:solidFill>
              </a:rPr>
              <a:t>Исаак Ньютон  (1642-1727)- </a:t>
            </a:r>
            <a:endParaRPr sz="1700" b="1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SzPts val="1440"/>
              <a:buNone/>
            </a:pPr>
            <a:r>
              <a:rPr lang="ru-RU" sz="1700" b="1">
                <a:solidFill>
                  <a:schemeClr val="dk1"/>
                </a:solidFill>
              </a:rPr>
              <a:t>английский физик, математик  и астроном </a:t>
            </a:r>
            <a:endParaRPr sz="1700" b="1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SzPts val="1440"/>
              <a:buNone/>
            </a:pPr>
            <a:endParaRPr sz="1700" b="1">
              <a:solidFill>
                <a:srgbClr val="EFD37E"/>
              </a:solidFill>
            </a:endParaRPr>
          </a:p>
        </p:txBody>
      </p:sp>
      <p:sp>
        <p:nvSpPr>
          <p:cNvPr id="106" name="Google Shape;106;p15"/>
          <p:cNvSpPr txBox="1">
            <a:spLocks noGrp="1"/>
          </p:cNvSpPr>
          <p:nvPr>
            <p:ph type="body" idx="2"/>
          </p:nvPr>
        </p:nvSpPr>
        <p:spPr>
          <a:xfrm>
            <a:off x="4643438" y="884063"/>
            <a:ext cx="4248900" cy="363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6" lvl="0" indent="-273056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"/>
              <a:buChar char="•"/>
            </a:pPr>
            <a:r>
              <a:rPr lang="ru-RU" sz="1700" b="1">
                <a:solidFill>
                  <a:schemeClr val="dk1"/>
                </a:solidFill>
              </a:rPr>
              <a:t>Готфрид Вильгельм Лейбниц (1646-1716) – немецкий философ , математик, физик</a:t>
            </a:r>
            <a:endParaRPr sz="1700" b="1"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1000"/>
              </a:spcBef>
              <a:spcAft>
                <a:spcPts val="0"/>
              </a:spcAft>
              <a:buSzPts val="1440"/>
              <a:buNone/>
            </a:pPr>
            <a:endParaRPr b="1">
              <a:solidFill>
                <a:srgbClr val="EFD37E"/>
              </a:solidFill>
            </a:endParaRPr>
          </a:p>
        </p:txBody>
      </p:sp>
      <p:pic>
        <p:nvPicPr>
          <p:cNvPr id="107" name="Google Shape;107;p15"/>
          <p:cNvPicPr preferRelativeResize="0"/>
          <p:nvPr/>
        </p:nvPicPr>
        <p:blipFill rotWithShape="1">
          <a:blip r:embed="rId3">
            <a:alphaModFix/>
          </a:blip>
          <a:srcRect t="8071"/>
          <a:stretch/>
        </p:blipFill>
        <p:spPr>
          <a:xfrm>
            <a:off x="884075" y="1854225"/>
            <a:ext cx="2261500" cy="285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p1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118099" y="1721205"/>
            <a:ext cx="2593181" cy="29860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Google Shape;109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0" y="0"/>
            <a:ext cx="884063" cy="884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CCCC"/>
        </a:solidFill>
        <a:effectLst/>
      </p:bgPr>
    </p:bg>
    <p:spTree>
      <p:nvGrpSpPr>
        <p:cNvPr id="1" name="Shape 5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5" name="Google Shape;575;p3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00112" y="1006078"/>
            <a:ext cx="534589" cy="594121"/>
          </a:xfrm>
          <a:prstGeom prst="rect">
            <a:avLst/>
          </a:prstGeom>
          <a:noFill/>
          <a:ln>
            <a:noFill/>
          </a:ln>
        </p:spPr>
      </p:pic>
      <p:pic>
        <p:nvPicPr>
          <p:cNvPr id="576" name="Google Shape;576;p3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79612" y="1006078"/>
            <a:ext cx="534589" cy="59412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77" name="Google Shape;577;p33"/>
          <p:cNvCxnSpPr/>
          <p:nvPr/>
        </p:nvCxnSpPr>
        <p:spPr>
          <a:xfrm>
            <a:off x="1403350" y="3165872"/>
            <a:ext cx="863700" cy="0"/>
          </a:xfrm>
          <a:prstGeom prst="straightConnector1">
            <a:avLst/>
          </a:prstGeom>
          <a:noFill/>
          <a:ln w="41275" cap="flat" cmpd="sng">
            <a:solidFill>
              <a:schemeClr val="dk1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578" name="Google Shape;578;p33"/>
          <p:cNvCxnSpPr/>
          <p:nvPr/>
        </p:nvCxnSpPr>
        <p:spPr>
          <a:xfrm>
            <a:off x="1476375" y="4354115"/>
            <a:ext cx="863700" cy="0"/>
          </a:xfrm>
          <a:prstGeom prst="straightConnector1">
            <a:avLst/>
          </a:prstGeom>
          <a:noFill/>
          <a:ln w="41275" cap="flat" cmpd="sng">
            <a:solidFill>
              <a:schemeClr val="dk1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579" name="Google Shape;579;p33"/>
          <p:cNvSpPr txBox="1"/>
          <p:nvPr/>
        </p:nvSpPr>
        <p:spPr>
          <a:xfrm>
            <a:off x="1619250" y="2625328"/>
            <a:ext cx="287400" cy="486900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rgbClr val="FFFF9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ru-RU" sz="2800" b="1" i="1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</a:t>
            </a:r>
            <a:endParaRPr/>
          </a:p>
        </p:txBody>
      </p:sp>
      <p:sp>
        <p:nvSpPr>
          <p:cNvPr id="580" name="Google Shape;580;p33"/>
          <p:cNvSpPr txBox="1"/>
          <p:nvPr/>
        </p:nvSpPr>
        <p:spPr>
          <a:xfrm>
            <a:off x="1547812" y="4407694"/>
            <a:ext cx="287400" cy="486900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rgbClr val="FFFF9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ru-RU" sz="2800" b="1" i="1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</a:t>
            </a:r>
            <a:r>
              <a:rPr lang="ru-RU" sz="2800" b="1" i="1" u="none" baseline="-25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/>
          </a:p>
        </p:txBody>
      </p:sp>
      <p:sp>
        <p:nvSpPr>
          <p:cNvPr id="581" name="Google Shape;581;p33"/>
          <p:cNvSpPr txBox="1"/>
          <p:nvPr/>
        </p:nvSpPr>
        <p:spPr>
          <a:xfrm>
            <a:off x="4058850" y="354403"/>
            <a:ext cx="43926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200"/>
              <a:buFont typeface="Arial"/>
              <a:buNone/>
            </a:pPr>
            <a:r>
              <a:rPr lang="ru-RU" sz="3200" b="1" i="0" u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Свободное падение</a:t>
            </a:r>
            <a:endParaRPr/>
          </a:p>
        </p:txBody>
      </p:sp>
      <p:pic>
        <p:nvPicPr>
          <p:cNvPr id="582" name="Google Shape;582;p3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580062" y="1275159"/>
            <a:ext cx="1350169" cy="1097756"/>
          </a:xfrm>
          <a:prstGeom prst="rect">
            <a:avLst/>
          </a:prstGeom>
          <a:noFill/>
          <a:ln>
            <a:noFill/>
          </a:ln>
        </p:spPr>
      </p:pic>
      <p:sp>
        <p:nvSpPr>
          <p:cNvPr id="583" name="Google Shape;583;p33"/>
          <p:cNvSpPr/>
          <p:nvPr/>
        </p:nvSpPr>
        <p:spPr>
          <a:xfrm>
            <a:off x="0" y="2471738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584" name="Google Shape;584;p3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268537" y="3543300"/>
            <a:ext cx="864395" cy="473868"/>
          </a:xfrm>
          <a:prstGeom prst="rect">
            <a:avLst/>
          </a:prstGeom>
          <a:noFill/>
          <a:ln>
            <a:noFill/>
          </a:ln>
        </p:spPr>
      </p:pic>
      <p:sp>
        <p:nvSpPr>
          <p:cNvPr id="585" name="Google Shape;585;p33"/>
          <p:cNvSpPr/>
          <p:nvPr/>
        </p:nvSpPr>
        <p:spPr>
          <a:xfrm>
            <a:off x="2051050" y="3219450"/>
            <a:ext cx="152400" cy="1027500"/>
          </a:xfrm>
          <a:prstGeom prst="rightBrace">
            <a:avLst>
              <a:gd name="adj1" fmla="val 8333"/>
              <a:gd name="adj2" fmla="val 50000"/>
            </a:avLst>
          </a:prstGeom>
          <a:noFill/>
          <a:ln w="381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86" name="Google Shape;586;p33"/>
          <p:cNvSpPr/>
          <p:nvPr/>
        </p:nvSpPr>
        <p:spPr>
          <a:xfrm>
            <a:off x="0" y="238244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87" name="Google Shape;587;p33"/>
          <p:cNvSpPr/>
          <p:nvPr/>
        </p:nvSpPr>
        <p:spPr>
          <a:xfrm>
            <a:off x="0" y="2403872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588" name="Google Shape;588;p3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500562" y="3327796"/>
            <a:ext cx="2459831" cy="1039417"/>
          </a:xfrm>
          <a:prstGeom prst="rect">
            <a:avLst/>
          </a:prstGeom>
          <a:noFill/>
          <a:ln>
            <a:noFill/>
          </a:ln>
        </p:spPr>
      </p:pic>
      <p:sp>
        <p:nvSpPr>
          <p:cNvPr id="589" name="Google Shape;589;p33"/>
          <p:cNvSpPr/>
          <p:nvPr/>
        </p:nvSpPr>
        <p:spPr>
          <a:xfrm>
            <a:off x="1979612" y="4411265"/>
            <a:ext cx="288900" cy="7323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90" name="Google Shape;590;p33"/>
          <p:cNvSpPr/>
          <p:nvPr/>
        </p:nvSpPr>
        <p:spPr>
          <a:xfrm>
            <a:off x="0" y="2482453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591" name="Google Shape;591;p33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2555875" y="3436144"/>
            <a:ext cx="2106218" cy="571501"/>
          </a:xfrm>
          <a:prstGeom prst="rect">
            <a:avLst/>
          </a:prstGeom>
          <a:noFill/>
          <a:ln>
            <a:noFill/>
          </a:ln>
        </p:spPr>
      </p:pic>
      <p:sp>
        <p:nvSpPr>
          <p:cNvPr id="592" name="Google Shape;592;p33"/>
          <p:cNvSpPr/>
          <p:nvPr/>
        </p:nvSpPr>
        <p:spPr>
          <a:xfrm>
            <a:off x="0" y="2403872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593" name="Google Shape;593;p33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3635375" y="3868340"/>
            <a:ext cx="3888584" cy="1193007"/>
          </a:xfrm>
          <a:prstGeom prst="rect">
            <a:avLst/>
          </a:prstGeom>
          <a:noFill/>
          <a:ln>
            <a:noFill/>
          </a:ln>
        </p:spPr>
      </p:pic>
      <p:sp>
        <p:nvSpPr>
          <p:cNvPr id="594" name="Google Shape;594;p33"/>
          <p:cNvSpPr/>
          <p:nvPr/>
        </p:nvSpPr>
        <p:spPr>
          <a:xfrm>
            <a:off x="900112" y="1168003"/>
            <a:ext cx="1655761" cy="428625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l"/>
            <a:r>
              <a:rPr b="0" i="1">
                <a:ln w="19050" cap="flat" cmpd="sng">
                  <a:solidFill>
                    <a:srgbClr val="FF0000"/>
                  </a:solidFill>
                  <a:prstDash val="solid"/>
                  <a:miter lim="800000"/>
                  <a:headEnd type="none" w="sm" len="sm"/>
                  <a:tailEnd type="none" w="sm" len="sm"/>
                </a:ln>
                <a:gradFill>
                  <a:gsLst>
                    <a:gs pos="0">
                      <a:srgbClr val="FFCCCC"/>
                    </a:gs>
                    <a:gs pos="100000">
                      <a:srgbClr val="FF0000"/>
                    </a:gs>
                  </a:gsLst>
                  <a:lin ang="5400012" scaled="0"/>
                </a:gradFill>
                <a:latin typeface="Times New Roman"/>
              </a:rPr>
              <a:t>v=gt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5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5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5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5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CCCC"/>
        </a:solidFill>
        <a:effectLst/>
      </p:bgPr>
    </p:bg>
    <p:spTree>
      <p:nvGrpSpPr>
        <p:cNvPr id="1" name="Shape 5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9" name="Google Shape;599;p34"/>
          <p:cNvSpPr txBox="1">
            <a:spLocks noGrp="1"/>
          </p:cNvSpPr>
          <p:nvPr>
            <p:ph type="body" idx="1"/>
          </p:nvPr>
        </p:nvSpPr>
        <p:spPr>
          <a:xfrm>
            <a:off x="457212" y="366153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Times New Roman"/>
              <a:buNone/>
            </a:pPr>
            <a:r>
              <a:rPr lang="ru-RU" b="1" i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</a:t>
            </a:r>
            <a:r>
              <a:rPr lang="ru-RU" sz="3200" b="1" i="1" u="none" strike="noStrike" cap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Используя слово «предел», можно сказать, что </a:t>
            </a:r>
            <a:r>
              <a:rPr lang="ru-RU" sz="3200" b="1" i="1" u="none" strike="noStrike" cap="none">
                <a:solidFill>
                  <a:srgbClr val="A61C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мгновенная скорость</a:t>
            </a:r>
            <a:r>
              <a:rPr lang="ru-RU" sz="3200" b="1" i="1" u="none" strike="noStrike" cap="none">
                <a:solidFill>
                  <a:schemeClr val="accen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3200" b="1" i="1" u="none" strike="noStrike" cap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 точке </a:t>
            </a:r>
            <a:r>
              <a:rPr lang="ru-RU" sz="3200" b="1" i="1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 </a:t>
            </a:r>
            <a:r>
              <a:rPr lang="ru-RU" sz="3200" b="1" i="1" u="none" strike="noStrike" cap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– это предел средней скорости при стягивании отрезка, на котором она изменяется, в точку </a:t>
            </a:r>
            <a:r>
              <a:rPr lang="ru-RU" sz="3200" b="1" i="1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 </a:t>
            </a:r>
            <a:r>
              <a:rPr lang="ru-RU" sz="3200" b="1" i="1" u="none" strike="noStrike" cap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или в символической записи.</a:t>
            </a:r>
            <a:endParaRPr/>
          </a:p>
        </p:txBody>
      </p:sp>
      <p:sp>
        <p:nvSpPr>
          <p:cNvPr id="600" name="Google Shape;600;p34"/>
          <p:cNvSpPr/>
          <p:nvPr/>
        </p:nvSpPr>
        <p:spPr>
          <a:xfrm>
            <a:off x="0" y="2386013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601" name="Google Shape;601;p3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13675" y="3226594"/>
            <a:ext cx="3186113" cy="1009650"/>
          </a:xfrm>
          <a:prstGeom prst="rect">
            <a:avLst/>
          </a:prstGeom>
          <a:noFill/>
          <a:ln>
            <a:noFill/>
          </a:ln>
        </p:spPr>
      </p:pic>
      <p:sp>
        <p:nvSpPr>
          <p:cNvPr id="602" name="Google Shape;602;p34"/>
          <p:cNvSpPr/>
          <p:nvPr/>
        </p:nvSpPr>
        <p:spPr>
          <a:xfrm>
            <a:off x="1547812" y="4192190"/>
            <a:ext cx="2695571" cy="428624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l"/>
            <a:r>
              <a:rPr b="0" i="0">
                <a:ln w="19050" cap="flat" cmpd="sng">
                  <a:solidFill>
                    <a:srgbClr val="99CC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  <a:solidFill>
                  <a:srgbClr val="0066CC"/>
                </a:solidFill>
                <a:latin typeface="Impact"/>
              </a:rPr>
              <a:t>Производная</a:t>
            </a:r>
          </a:p>
        </p:txBody>
      </p:sp>
      <p:sp>
        <p:nvSpPr>
          <p:cNvPr id="603" name="Google Shape;603;p34"/>
          <p:cNvSpPr txBox="1"/>
          <p:nvPr/>
        </p:nvSpPr>
        <p:spPr>
          <a:xfrm>
            <a:off x="4365625" y="4192206"/>
            <a:ext cx="29877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800"/>
              <a:buFont typeface="Arial"/>
              <a:buNone/>
            </a:pPr>
            <a:r>
              <a:rPr lang="ru-RU" sz="2800" b="1" i="1" u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- это скорость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/>
                                        <p:tgtEl>
                                          <p:spTgt spid="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/>
                                        <p:tgtEl>
                                          <p:spTgt spid="6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/>
                                        <p:tgtEl>
                                          <p:spTgt spid="6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CCCC"/>
        </a:solidFill>
        <a:effectLst/>
      </p:bgPr>
    </p:bg>
    <p:spTree>
      <p:nvGrpSpPr>
        <p:cNvPr id="1" name="Shape 6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8" name="Google Shape;608;p35"/>
          <p:cNvSpPr/>
          <p:nvPr/>
        </p:nvSpPr>
        <p:spPr>
          <a:xfrm>
            <a:off x="0" y="2257425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09" name="Google Shape;609;p35"/>
          <p:cNvSpPr/>
          <p:nvPr/>
        </p:nvSpPr>
        <p:spPr>
          <a:xfrm>
            <a:off x="0" y="2257425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10" name="Google Shape;610;p35"/>
          <p:cNvSpPr/>
          <p:nvPr/>
        </p:nvSpPr>
        <p:spPr>
          <a:xfrm>
            <a:off x="0" y="217170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611" name="Google Shape;611;p3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39750" y="625953"/>
            <a:ext cx="1676402" cy="1190626"/>
          </a:xfrm>
          <a:prstGeom prst="rect">
            <a:avLst/>
          </a:prstGeom>
          <a:noFill/>
          <a:ln>
            <a:noFill/>
          </a:ln>
        </p:spPr>
      </p:pic>
      <p:sp>
        <p:nvSpPr>
          <p:cNvPr id="612" name="Google Shape;612;p35"/>
          <p:cNvSpPr/>
          <p:nvPr/>
        </p:nvSpPr>
        <p:spPr>
          <a:xfrm>
            <a:off x="0" y="234315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13" name="Google Shape;613;p35"/>
          <p:cNvSpPr txBox="1"/>
          <p:nvPr/>
        </p:nvSpPr>
        <p:spPr>
          <a:xfrm>
            <a:off x="8001000" y="4286250"/>
            <a:ext cx="3048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rPr lang="ru-RU" sz="18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/>
          </a:p>
        </p:txBody>
      </p:sp>
      <p:sp>
        <p:nvSpPr>
          <p:cNvPr id="614" name="Google Shape;614;p35"/>
          <p:cNvSpPr/>
          <p:nvPr/>
        </p:nvSpPr>
        <p:spPr>
          <a:xfrm>
            <a:off x="0" y="2314575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615" name="Google Shape;615;p3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66050" y="2447928"/>
            <a:ext cx="5878119" cy="800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16" name="Google Shape;616;p3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66050" y="3400425"/>
            <a:ext cx="2483644" cy="738188"/>
          </a:xfrm>
          <a:prstGeom prst="rect">
            <a:avLst/>
          </a:prstGeom>
          <a:noFill/>
          <a:ln>
            <a:noFill/>
          </a:ln>
        </p:spPr>
      </p:pic>
      <p:pic>
        <p:nvPicPr>
          <p:cNvPr id="617" name="Google Shape;617;p3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875825" y="3438525"/>
            <a:ext cx="2928941" cy="745332"/>
          </a:xfrm>
          <a:prstGeom prst="rect">
            <a:avLst/>
          </a:prstGeom>
          <a:noFill/>
          <a:ln>
            <a:noFill/>
          </a:ln>
        </p:spPr>
      </p:pic>
      <p:pic>
        <p:nvPicPr>
          <p:cNvPr id="618" name="Google Shape;618;p35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2555875" y="4291013"/>
            <a:ext cx="3183733" cy="852488"/>
          </a:xfrm>
          <a:prstGeom prst="rect">
            <a:avLst/>
          </a:prstGeom>
          <a:noFill/>
          <a:ln>
            <a:noFill/>
          </a:ln>
        </p:spPr>
      </p:pic>
      <p:sp>
        <p:nvSpPr>
          <p:cNvPr id="619" name="Google Shape;619;p35"/>
          <p:cNvSpPr txBox="1"/>
          <p:nvPr/>
        </p:nvSpPr>
        <p:spPr>
          <a:xfrm>
            <a:off x="3132137" y="532453"/>
            <a:ext cx="39195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None/>
            </a:pPr>
            <a:r>
              <a:rPr lang="ru-RU" sz="2800" b="1" i="1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Δх – перемещение тела</a:t>
            </a:r>
            <a:endParaRPr/>
          </a:p>
        </p:txBody>
      </p:sp>
      <p:sp>
        <p:nvSpPr>
          <p:cNvPr id="620" name="Google Shape;620;p35"/>
          <p:cNvSpPr txBox="1"/>
          <p:nvPr/>
        </p:nvSpPr>
        <p:spPr>
          <a:xfrm>
            <a:off x="3132137" y="957756"/>
            <a:ext cx="5440500" cy="138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None/>
            </a:pPr>
            <a:r>
              <a:rPr lang="ru-RU" sz="2800" b="1" i="1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Δt – промежуток времени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None/>
            </a:pPr>
            <a:r>
              <a:rPr lang="ru-RU" sz="2800" b="1" i="1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 течение которого выполнялось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None/>
            </a:pPr>
            <a:r>
              <a:rPr lang="ru-RU" sz="2800" b="1" i="1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движение</a:t>
            </a:r>
            <a:endParaRPr/>
          </a:p>
        </p:txBody>
      </p:sp>
      <p:pic>
        <p:nvPicPr>
          <p:cNvPr id="621" name="Google Shape;621;p35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864225" y="2863738"/>
            <a:ext cx="2279775" cy="2279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" name="Google Shape;627;p36"/>
          <p:cNvSpPr txBox="1"/>
          <p:nvPr/>
        </p:nvSpPr>
        <p:spPr>
          <a:xfrm>
            <a:off x="1361100" y="2129550"/>
            <a:ext cx="6421800" cy="88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b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   Спасибо за внимание!</a:t>
            </a:r>
            <a:endParaRPr sz="3200" b="1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628" name="Google Shape;628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5900" y="2699550"/>
            <a:ext cx="2312325" cy="2312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CCCC"/>
        </a:solidFill>
        <a:effectLst/>
      </p:bgPr>
    </p:bg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6"/>
          <p:cNvSpPr txBox="1">
            <a:spLocks noGrp="1"/>
          </p:cNvSpPr>
          <p:nvPr>
            <p:ph type="title"/>
          </p:nvPr>
        </p:nvSpPr>
        <p:spPr>
          <a:xfrm>
            <a:off x="685800" y="457200"/>
            <a:ext cx="77724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000"/>
              </a:buClr>
              <a:buSzPts val="4400"/>
              <a:buFont typeface="Times New Roman"/>
              <a:buNone/>
            </a:pPr>
            <a:r>
              <a:rPr lang="ru-RU" sz="4400" b="1" i="0" u="none">
                <a:solidFill>
                  <a:srgbClr val="008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Касательная к кривой.</a:t>
            </a:r>
            <a:endParaRPr/>
          </a:p>
        </p:txBody>
      </p:sp>
      <p:pic>
        <p:nvPicPr>
          <p:cNvPr id="115" name="Google Shape;115;p16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1331912" y="1168003"/>
            <a:ext cx="6119700" cy="38172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6" name="Google Shape;116;p16"/>
          <p:cNvGrpSpPr/>
          <p:nvPr/>
        </p:nvGrpSpPr>
        <p:grpSpPr>
          <a:xfrm rot="8977873">
            <a:off x="431899" y="2301746"/>
            <a:ext cx="5721346" cy="683636"/>
            <a:chOff x="249" y="3640"/>
            <a:chExt cx="3946" cy="505"/>
          </a:xfrm>
        </p:grpSpPr>
        <p:sp>
          <p:nvSpPr>
            <p:cNvPr id="117" name="Google Shape;117;p16"/>
            <p:cNvSpPr/>
            <p:nvPr/>
          </p:nvSpPr>
          <p:spPr>
            <a:xfrm>
              <a:off x="297" y="3792"/>
              <a:ext cx="3880" cy="353"/>
            </a:xfrm>
            <a:custGeom>
              <a:avLst/>
              <a:gdLst/>
              <a:ahLst/>
              <a:cxnLst/>
              <a:rect l="l" t="t" r="r" b="b"/>
              <a:pathLst>
                <a:path w="3880" h="344" extrusionOk="0">
                  <a:moveTo>
                    <a:pt x="0" y="0"/>
                  </a:moveTo>
                  <a:lnTo>
                    <a:pt x="0" y="344"/>
                  </a:lnTo>
                  <a:lnTo>
                    <a:pt x="3872" y="344"/>
                  </a:lnTo>
                  <a:lnTo>
                    <a:pt x="3880" y="0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4">
                <a:alphaModFix/>
              </a:blip>
              <a:stretch>
                <a:fillRect/>
              </a:stretch>
            </a:blipFill>
            <a:ln w="12700" cap="flat" cmpd="sng">
              <a:solidFill>
                <a:srgbClr val="0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18" name="Google Shape;118;p16"/>
            <p:cNvSpPr/>
            <p:nvPr/>
          </p:nvSpPr>
          <p:spPr>
            <a:xfrm>
              <a:off x="462" y="3996"/>
              <a:ext cx="0" cy="0"/>
            </a:xfrm>
            <a:prstGeom prst="ellipse">
              <a:avLst/>
            </a:prstGeom>
            <a:solidFill>
              <a:schemeClr val="lt1"/>
            </a:solidFill>
            <a:ln w="12700" cap="flat" cmpd="sng">
              <a:solidFill>
                <a:srgbClr val="0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19" name="Google Shape;119;p16"/>
            <p:cNvSpPr txBox="1"/>
            <p:nvPr/>
          </p:nvSpPr>
          <p:spPr>
            <a:xfrm rot="10800000">
              <a:off x="295" y="3640"/>
              <a:ext cx="3900" cy="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ru-RU" sz="1400" b="0" i="0" u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</a:t>
              </a:r>
              <a:r>
                <a:rPr lang="ru-RU" sz="800" b="0" i="0" u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IIII</a:t>
              </a:r>
              <a:r>
                <a:rPr lang="ru-RU" sz="1400" b="0" i="0" u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</a:t>
              </a:r>
              <a:r>
                <a:rPr lang="ru-RU" sz="800" b="0" i="0" u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IIII</a:t>
              </a:r>
              <a:r>
                <a:rPr lang="ru-RU" sz="1400" b="0" i="0" u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</a:t>
              </a:r>
              <a:r>
                <a:rPr lang="ru-RU" sz="800" b="0" i="0" u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IIII</a:t>
              </a:r>
              <a:r>
                <a:rPr lang="ru-RU" sz="1400" b="0" i="0" u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</a:t>
              </a:r>
              <a:r>
                <a:rPr lang="ru-RU" sz="800" b="0" i="0" u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IIII</a:t>
              </a:r>
              <a:r>
                <a:rPr lang="ru-RU" sz="1400" b="0" i="0" u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</a:t>
              </a:r>
              <a:r>
                <a:rPr lang="ru-RU" sz="800" b="0" i="0" u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IIII</a:t>
              </a:r>
              <a:r>
                <a:rPr lang="ru-RU" sz="1400" b="0" i="0" u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</a:t>
              </a:r>
              <a:r>
                <a:rPr lang="ru-RU" sz="800" b="0" i="0" u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IIII</a:t>
              </a:r>
              <a:r>
                <a:rPr lang="ru-RU" sz="1400" b="0" i="0" u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</a:t>
              </a:r>
              <a:r>
                <a:rPr lang="ru-RU" sz="900" b="0" i="0" u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IIII</a:t>
              </a:r>
              <a:r>
                <a:rPr lang="ru-RU" sz="1400" b="0" i="0" u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</a:t>
              </a:r>
              <a:r>
                <a:rPr lang="ru-RU" sz="900" b="0" i="0" u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IIII</a:t>
              </a:r>
              <a:r>
                <a:rPr lang="ru-RU" sz="1400" b="0" i="0" u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</a:t>
              </a:r>
              <a:r>
                <a:rPr lang="ru-RU" sz="900" b="0" i="0" u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IIII</a:t>
              </a:r>
              <a:r>
                <a:rPr lang="ru-RU" sz="1400" b="0" i="0" u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</a:t>
              </a:r>
              <a:r>
                <a:rPr lang="ru-RU" sz="900" b="0" i="0" u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IIII</a:t>
              </a:r>
              <a:r>
                <a:rPr lang="ru-RU" sz="1400" b="0" i="0" u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</a:t>
              </a:r>
              <a:r>
                <a:rPr lang="ru-RU" sz="900" b="0" i="0" u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IIII</a:t>
              </a:r>
              <a:r>
                <a:rPr lang="ru-RU" sz="1400" b="0" i="0" u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</a:t>
              </a:r>
              <a:r>
                <a:rPr lang="ru-RU" sz="900" b="0" i="0" u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IIII</a:t>
              </a:r>
              <a:r>
                <a:rPr lang="ru-RU" sz="1400" b="0" i="0" u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</a:t>
              </a:r>
              <a:r>
                <a:rPr lang="ru-RU" sz="900" b="0" i="0" u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IIII</a:t>
              </a:r>
              <a:r>
                <a:rPr lang="ru-RU" sz="1400" b="0" i="0" u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</a:t>
              </a:r>
              <a:r>
                <a:rPr lang="ru-RU" sz="900" b="0" i="0" u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IIII</a:t>
              </a:r>
              <a:r>
                <a:rPr lang="ru-RU" sz="1400" b="0" i="0" u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</a:t>
              </a:r>
              <a:r>
                <a:rPr lang="ru-RU" sz="900" b="0" i="0" u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IIII</a:t>
              </a:r>
              <a:r>
                <a:rPr lang="ru-RU" sz="1400" b="0" i="0" u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</a:t>
              </a:r>
              <a:r>
                <a:rPr lang="ru-RU" sz="900" b="0" i="0" u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IIII</a:t>
              </a:r>
              <a:r>
                <a:rPr lang="ru-RU" sz="1400" b="0" i="0" u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</a:t>
              </a:r>
              <a:r>
                <a:rPr lang="ru-RU" sz="900" b="0" i="0" u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IIII</a:t>
              </a:r>
              <a:r>
                <a:rPr lang="ru-RU" sz="1400" b="0" i="0" u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</a:t>
              </a:r>
              <a:r>
                <a:rPr lang="ru-RU" sz="900" b="0" i="0" u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IIII</a:t>
              </a:r>
              <a:r>
                <a:rPr lang="ru-RU" sz="1400" b="0" i="0" u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</a:t>
              </a:r>
              <a:r>
                <a:rPr lang="ru-RU" sz="900" b="0" i="0" u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IIII</a:t>
              </a:r>
              <a:r>
                <a:rPr lang="ru-RU" sz="1400" b="0" i="0" u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</a:t>
              </a:r>
              <a:r>
                <a:rPr lang="ru-RU" sz="900" b="0" i="0" u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IIII</a:t>
              </a:r>
              <a:r>
                <a:rPr lang="ru-RU" sz="1400" b="0" i="0" u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</a:t>
              </a:r>
              <a:r>
                <a:rPr lang="ru-RU" sz="900" b="0" i="0" u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IIII</a:t>
              </a:r>
              <a:r>
                <a:rPr lang="ru-RU" sz="1400" b="0" i="0" u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</a:t>
              </a:r>
              <a:r>
                <a:rPr lang="ru-RU" sz="900" b="0" i="0" u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IIII</a:t>
              </a:r>
              <a:r>
                <a:rPr lang="ru-RU" sz="1400" b="0" i="0" u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</a:t>
              </a:r>
              <a:r>
                <a:rPr lang="ru-RU" sz="900" b="0" i="0" u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IIII</a:t>
              </a:r>
              <a:r>
                <a:rPr lang="ru-RU" sz="1400" b="0" i="0" u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</a:t>
              </a:r>
              <a:r>
                <a:rPr lang="ru-RU" sz="900" b="0" i="0" u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IIII</a:t>
              </a:r>
              <a:r>
                <a:rPr lang="ru-RU" sz="1400" b="0" i="0" u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</a:t>
              </a:r>
              <a:r>
                <a:rPr lang="ru-RU" sz="900" b="0" i="0" u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IIII</a:t>
              </a:r>
              <a:r>
                <a:rPr lang="ru-RU" sz="1400" b="0" i="0" u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</a:t>
              </a:r>
              <a:r>
                <a:rPr lang="ru-RU" sz="900" b="0" i="0" u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IIII</a:t>
              </a:r>
              <a:r>
                <a:rPr lang="ru-RU" sz="1400" b="0" i="0" u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</a:t>
              </a:r>
              <a:r>
                <a:rPr lang="ru-RU" sz="900" b="0" i="0" u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IIII</a:t>
              </a:r>
              <a:r>
                <a:rPr lang="ru-RU" sz="1400" b="0" i="0" u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</a:t>
              </a:r>
              <a:r>
                <a:rPr lang="ru-RU" sz="900" b="0" i="0" u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IIII</a:t>
              </a:r>
              <a:r>
                <a:rPr lang="ru-RU" sz="1400" b="0" i="0" u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</a:t>
              </a:r>
              <a:r>
                <a:rPr lang="ru-RU" sz="900" b="0" i="0" u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IIII</a:t>
              </a:r>
              <a:r>
                <a:rPr lang="ru-RU" sz="1400" b="0" i="0" u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</a:t>
              </a:r>
              <a:r>
                <a:rPr lang="ru-RU" sz="900" b="0" i="0" u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IIII</a:t>
              </a:r>
              <a:r>
                <a:rPr lang="ru-RU" sz="1400" b="0" i="0" u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</a:t>
              </a:r>
              <a:r>
                <a:rPr lang="ru-RU" sz="900" b="0" i="0" u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IIII</a:t>
              </a:r>
              <a:r>
                <a:rPr lang="ru-RU" sz="1400" b="0" i="0" u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</a:t>
              </a:r>
              <a:r>
                <a:rPr lang="ru-RU" sz="900" b="0" i="0" u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IIII</a:t>
              </a:r>
              <a:r>
                <a:rPr lang="ru-RU" sz="1400" b="0" i="0" u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</a:t>
              </a:r>
              <a:r>
                <a:rPr lang="ru-RU" sz="900" b="0" i="0" u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IIII</a:t>
              </a:r>
              <a:r>
                <a:rPr lang="ru-RU" sz="1400" b="0" i="0" u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</a:t>
              </a:r>
              <a:r>
                <a:rPr lang="ru-RU" sz="900" b="0" i="0" u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IIII</a:t>
              </a:r>
              <a:r>
                <a:rPr lang="ru-RU" sz="1400" b="0" i="0" u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</a:t>
              </a:r>
              <a:endParaRPr/>
            </a:p>
          </p:txBody>
        </p:sp>
        <p:sp>
          <p:nvSpPr>
            <p:cNvPr id="120" name="Google Shape;120;p16"/>
            <p:cNvSpPr txBox="1"/>
            <p:nvPr/>
          </p:nvSpPr>
          <p:spPr>
            <a:xfrm>
              <a:off x="249" y="3883"/>
              <a:ext cx="3900" cy="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Tahoma"/>
                <a:buNone/>
              </a:pPr>
              <a:r>
                <a:rPr lang="ru-RU" sz="900" b="1" i="0" u="none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</a:rPr>
                <a:t>   0        1         2        3        4         5         6        7        8         9       10      11      12       13      14      15      16   </a:t>
              </a:r>
              <a:endParaRPr/>
            </a:p>
          </p:txBody>
        </p:sp>
      </p:grpSp>
      <p:sp>
        <p:nvSpPr>
          <p:cNvPr id="121" name="Google Shape;121;p16"/>
          <p:cNvSpPr/>
          <p:nvPr/>
        </p:nvSpPr>
        <p:spPr>
          <a:xfrm>
            <a:off x="2771775" y="2247900"/>
            <a:ext cx="4679950" cy="1756172"/>
          </a:xfrm>
          <a:custGeom>
            <a:avLst/>
            <a:gdLst/>
            <a:ahLst/>
            <a:cxnLst/>
            <a:rect l="l" t="t" r="r" b="b"/>
            <a:pathLst>
              <a:path w="2948" h="1475" extrusionOk="0">
                <a:moveTo>
                  <a:pt x="0" y="1475"/>
                </a:moveTo>
                <a:cubicBezTo>
                  <a:pt x="7" y="1414"/>
                  <a:pt x="15" y="1354"/>
                  <a:pt x="45" y="1248"/>
                </a:cubicBezTo>
                <a:cubicBezTo>
                  <a:pt x="75" y="1142"/>
                  <a:pt x="121" y="976"/>
                  <a:pt x="181" y="840"/>
                </a:cubicBezTo>
                <a:cubicBezTo>
                  <a:pt x="241" y="704"/>
                  <a:pt x="310" y="544"/>
                  <a:pt x="408" y="431"/>
                </a:cubicBezTo>
                <a:cubicBezTo>
                  <a:pt x="506" y="318"/>
                  <a:pt x="642" y="227"/>
                  <a:pt x="771" y="159"/>
                </a:cubicBezTo>
                <a:cubicBezTo>
                  <a:pt x="900" y="91"/>
                  <a:pt x="1028" y="46"/>
                  <a:pt x="1179" y="23"/>
                </a:cubicBezTo>
                <a:cubicBezTo>
                  <a:pt x="1330" y="0"/>
                  <a:pt x="1519" y="0"/>
                  <a:pt x="1678" y="23"/>
                </a:cubicBezTo>
                <a:cubicBezTo>
                  <a:pt x="1837" y="46"/>
                  <a:pt x="1966" y="83"/>
                  <a:pt x="2132" y="159"/>
                </a:cubicBezTo>
                <a:cubicBezTo>
                  <a:pt x="2298" y="235"/>
                  <a:pt x="2540" y="394"/>
                  <a:pt x="2676" y="477"/>
                </a:cubicBezTo>
                <a:cubicBezTo>
                  <a:pt x="2812" y="560"/>
                  <a:pt x="2880" y="609"/>
                  <a:pt x="2948" y="658"/>
                </a:cubicBezTo>
              </a:path>
            </a:pathLst>
          </a:custGeom>
          <a:noFill/>
          <a:ln w="44450" cap="flat" cmpd="sng">
            <a:solidFill>
              <a:srgbClr val="008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2" name="Google Shape;122;p16"/>
          <p:cNvSpPr/>
          <p:nvPr/>
        </p:nvSpPr>
        <p:spPr>
          <a:xfrm>
            <a:off x="3635375" y="2518172"/>
            <a:ext cx="144600" cy="1071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pSp>
        <p:nvGrpSpPr>
          <p:cNvPr id="123" name="Google Shape;123;p16"/>
          <p:cNvGrpSpPr/>
          <p:nvPr/>
        </p:nvGrpSpPr>
        <p:grpSpPr>
          <a:xfrm rot="4144607" flipH="1">
            <a:off x="2038697" y="2804738"/>
            <a:ext cx="1081461" cy="3028558"/>
            <a:chOff x="3782" y="747"/>
            <a:chExt cx="883" cy="1940"/>
          </a:xfrm>
        </p:grpSpPr>
        <p:sp>
          <p:nvSpPr>
            <p:cNvPr id="124" name="Google Shape;124;p16"/>
            <p:cNvSpPr/>
            <p:nvPr/>
          </p:nvSpPr>
          <p:spPr>
            <a:xfrm rot="63187">
              <a:off x="3798" y="754"/>
              <a:ext cx="852" cy="1907"/>
            </a:xfrm>
            <a:custGeom>
              <a:avLst/>
              <a:gdLst/>
              <a:ahLst/>
              <a:cxnLst/>
              <a:rect l="l" t="t" r="r" b="b"/>
              <a:pathLst>
                <a:path w="1252" h="3125" extrusionOk="0">
                  <a:moveTo>
                    <a:pt x="0" y="90"/>
                  </a:moveTo>
                  <a:lnTo>
                    <a:pt x="227" y="0"/>
                  </a:lnTo>
                  <a:lnTo>
                    <a:pt x="1179" y="2540"/>
                  </a:lnTo>
                  <a:lnTo>
                    <a:pt x="1252" y="3125"/>
                  </a:lnTo>
                  <a:lnTo>
                    <a:pt x="952" y="263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FF0000"/>
            </a:solidFill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25" name="Google Shape;125;p16"/>
            <p:cNvSpPr/>
            <p:nvPr/>
          </p:nvSpPr>
          <p:spPr>
            <a:xfrm rot="63187">
              <a:off x="4428" y="2314"/>
              <a:ext cx="215" cy="371"/>
            </a:xfrm>
            <a:custGeom>
              <a:avLst/>
              <a:gdLst/>
              <a:ahLst/>
              <a:cxnLst/>
              <a:rect l="l" t="t" r="r" b="b"/>
              <a:pathLst>
                <a:path w="316" h="608" extrusionOk="0">
                  <a:moveTo>
                    <a:pt x="316" y="608"/>
                  </a:moveTo>
                  <a:lnTo>
                    <a:pt x="227" y="0"/>
                  </a:lnTo>
                  <a:lnTo>
                    <a:pt x="0" y="90"/>
                  </a:lnTo>
                  <a:lnTo>
                    <a:pt x="316" y="608"/>
                  </a:ln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50000">
                  <a:srgbClr val="FF9900"/>
                </a:gs>
                <a:gs pos="100000">
                  <a:schemeClr val="lt1"/>
                </a:gs>
              </a:gsLst>
              <a:lin ang="13500032" scaled="0"/>
            </a:gradFill>
            <a:ln w="9525" cap="flat" cmpd="sng">
              <a:solidFill>
                <a:srgbClr val="0000FF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26" name="Google Shape;126;p16"/>
            <p:cNvSpPr/>
            <p:nvPr/>
          </p:nvSpPr>
          <p:spPr>
            <a:xfrm rot="63420">
              <a:off x="4554" y="2536"/>
              <a:ext cx="82" cy="141"/>
            </a:xfrm>
            <a:custGeom>
              <a:avLst/>
              <a:gdLst/>
              <a:ahLst/>
              <a:cxnLst/>
              <a:rect l="l" t="t" r="r" b="b"/>
              <a:pathLst>
                <a:path w="121" h="230" extrusionOk="0">
                  <a:moveTo>
                    <a:pt x="85" y="0"/>
                  </a:moveTo>
                  <a:lnTo>
                    <a:pt x="0" y="25"/>
                  </a:lnTo>
                  <a:lnTo>
                    <a:pt x="121" y="23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27" name="Google Shape;127;p16"/>
            <p:cNvSpPr/>
            <p:nvPr/>
          </p:nvSpPr>
          <p:spPr>
            <a:xfrm rot="63187">
              <a:off x="3867" y="765"/>
              <a:ext cx="744" cy="1594"/>
            </a:xfrm>
            <a:custGeom>
              <a:avLst/>
              <a:gdLst/>
              <a:ahLst/>
              <a:cxnLst/>
              <a:rect l="l" t="t" r="r" b="b"/>
              <a:pathLst>
                <a:path w="1094" h="2612" extrusionOk="0">
                  <a:moveTo>
                    <a:pt x="867" y="2612"/>
                  </a:moveTo>
                  <a:lnTo>
                    <a:pt x="1094" y="2522"/>
                  </a:lnTo>
                  <a:lnTo>
                    <a:pt x="1016" y="2554"/>
                  </a:lnTo>
                  <a:lnTo>
                    <a:pt x="84" y="0"/>
                  </a:lnTo>
                  <a:lnTo>
                    <a:pt x="0" y="30"/>
                  </a:lnTo>
                  <a:lnTo>
                    <a:pt x="940" y="2584"/>
                  </a:lnTo>
                </a:path>
              </a:pathLst>
            </a:custGeom>
            <a:solidFill>
              <a:srgbClr val="FF0000"/>
            </a:solidFill>
            <a:ln w="9525" cap="flat" cmpd="sng">
              <a:solidFill>
                <a:schemeClr val="dk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  <p:sp>
        <p:nvSpPr>
          <p:cNvPr id="128" name="Google Shape;128;p16"/>
          <p:cNvSpPr/>
          <p:nvPr/>
        </p:nvSpPr>
        <p:spPr>
          <a:xfrm>
            <a:off x="942975" y="1741884"/>
            <a:ext cx="4195763" cy="2405062"/>
          </a:xfrm>
          <a:custGeom>
            <a:avLst/>
            <a:gdLst/>
            <a:ahLst/>
            <a:cxnLst/>
            <a:rect l="l" t="t" r="r" b="b"/>
            <a:pathLst>
              <a:path w="2643" h="2020" extrusionOk="0">
                <a:moveTo>
                  <a:pt x="2643" y="0"/>
                </a:moveTo>
                <a:lnTo>
                  <a:pt x="0" y="2020"/>
                </a:lnTo>
              </a:path>
            </a:pathLst>
          </a:custGeom>
          <a:noFill/>
          <a:ln w="4445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9" name="Google Shape;129;p16"/>
          <p:cNvSpPr/>
          <p:nvPr/>
        </p:nvSpPr>
        <p:spPr>
          <a:xfrm>
            <a:off x="3203575" y="2842022"/>
            <a:ext cx="144600" cy="1071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0" name="Google Shape;130;p16"/>
          <p:cNvSpPr/>
          <p:nvPr/>
        </p:nvSpPr>
        <p:spPr>
          <a:xfrm>
            <a:off x="2843212" y="3436144"/>
            <a:ext cx="144600" cy="1071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1" name="Google Shape;131;p16"/>
          <p:cNvSpPr/>
          <p:nvPr/>
        </p:nvSpPr>
        <p:spPr>
          <a:xfrm>
            <a:off x="4787900" y="2193131"/>
            <a:ext cx="144600" cy="1071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2" name="Google Shape;132;p16"/>
          <p:cNvSpPr/>
          <p:nvPr/>
        </p:nvSpPr>
        <p:spPr>
          <a:xfrm>
            <a:off x="4140200" y="2301478"/>
            <a:ext cx="144600" cy="1071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822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822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822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822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822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CCCC"/>
        </a:solidFill>
        <a:effectLst/>
      </p:bgPr>
    </p:bg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7"/>
          <p:cNvSpPr txBox="1"/>
          <p:nvPr/>
        </p:nvSpPr>
        <p:spPr>
          <a:xfrm>
            <a:off x="827087" y="735806"/>
            <a:ext cx="79914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800"/>
              <a:buFont typeface="Arial"/>
              <a:buNone/>
            </a:pPr>
            <a:r>
              <a:rPr lang="ru-RU" sz="2800" b="1" i="1" u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- это угловой коэффициент касательной.</a:t>
            </a:r>
            <a:endParaRPr/>
          </a:p>
        </p:txBody>
      </p:sp>
      <p:sp>
        <p:nvSpPr>
          <p:cNvPr id="138" name="Google Shape;138;p17"/>
          <p:cNvSpPr/>
          <p:nvPr/>
        </p:nvSpPr>
        <p:spPr>
          <a:xfrm>
            <a:off x="2339975" y="2356247"/>
            <a:ext cx="4679950" cy="1756172"/>
          </a:xfrm>
          <a:custGeom>
            <a:avLst/>
            <a:gdLst/>
            <a:ahLst/>
            <a:cxnLst/>
            <a:rect l="l" t="t" r="r" b="b"/>
            <a:pathLst>
              <a:path w="2948" h="1475" extrusionOk="0">
                <a:moveTo>
                  <a:pt x="0" y="1475"/>
                </a:moveTo>
                <a:cubicBezTo>
                  <a:pt x="7" y="1414"/>
                  <a:pt x="15" y="1354"/>
                  <a:pt x="45" y="1248"/>
                </a:cubicBezTo>
                <a:cubicBezTo>
                  <a:pt x="75" y="1142"/>
                  <a:pt x="121" y="976"/>
                  <a:pt x="181" y="840"/>
                </a:cubicBezTo>
                <a:cubicBezTo>
                  <a:pt x="241" y="704"/>
                  <a:pt x="310" y="544"/>
                  <a:pt x="408" y="431"/>
                </a:cubicBezTo>
                <a:cubicBezTo>
                  <a:pt x="506" y="318"/>
                  <a:pt x="642" y="227"/>
                  <a:pt x="771" y="159"/>
                </a:cubicBezTo>
                <a:cubicBezTo>
                  <a:pt x="900" y="91"/>
                  <a:pt x="1028" y="46"/>
                  <a:pt x="1179" y="23"/>
                </a:cubicBezTo>
                <a:cubicBezTo>
                  <a:pt x="1330" y="0"/>
                  <a:pt x="1519" y="0"/>
                  <a:pt x="1678" y="23"/>
                </a:cubicBezTo>
                <a:cubicBezTo>
                  <a:pt x="1837" y="46"/>
                  <a:pt x="1966" y="83"/>
                  <a:pt x="2132" y="159"/>
                </a:cubicBezTo>
                <a:cubicBezTo>
                  <a:pt x="2298" y="235"/>
                  <a:pt x="2540" y="394"/>
                  <a:pt x="2676" y="477"/>
                </a:cubicBezTo>
                <a:cubicBezTo>
                  <a:pt x="2812" y="560"/>
                  <a:pt x="2880" y="609"/>
                  <a:pt x="2948" y="658"/>
                </a:cubicBezTo>
              </a:path>
            </a:pathLst>
          </a:custGeom>
          <a:noFill/>
          <a:ln w="44450" cap="flat" cmpd="sng">
            <a:solidFill>
              <a:srgbClr val="008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9" name="Google Shape;139;p17"/>
          <p:cNvSpPr/>
          <p:nvPr/>
        </p:nvSpPr>
        <p:spPr>
          <a:xfrm>
            <a:off x="2916237" y="2787253"/>
            <a:ext cx="144600" cy="1071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0" name="Google Shape;140;p17"/>
          <p:cNvSpPr/>
          <p:nvPr/>
        </p:nvSpPr>
        <p:spPr>
          <a:xfrm>
            <a:off x="1277937" y="1284684"/>
            <a:ext cx="3424238" cy="3156347"/>
          </a:xfrm>
          <a:custGeom>
            <a:avLst/>
            <a:gdLst/>
            <a:ahLst/>
            <a:cxnLst/>
            <a:rect l="l" t="t" r="r" b="b"/>
            <a:pathLst>
              <a:path w="2157" h="2651" extrusionOk="0">
                <a:moveTo>
                  <a:pt x="0" y="2651"/>
                </a:moveTo>
                <a:lnTo>
                  <a:pt x="2157" y="0"/>
                </a:lnTo>
              </a:path>
            </a:pathLst>
          </a:custGeom>
          <a:noFill/>
          <a:ln w="4127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1" name="Google Shape;141;p17"/>
          <p:cNvSpPr/>
          <p:nvPr/>
        </p:nvSpPr>
        <p:spPr>
          <a:xfrm>
            <a:off x="1306512" y="1339453"/>
            <a:ext cx="4368800" cy="2449116"/>
          </a:xfrm>
          <a:custGeom>
            <a:avLst/>
            <a:gdLst/>
            <a:ahLst/>
            <a:cxnLst/>
            <a:rect l="l" t="t" r="r" b="b"/>
            <a:pathLst>
              <a:path w="2752" h="2057" extrusionOk="0">
                <a:moveTo>
                  <a:pt x="0" y="2057"/>
                </a:moveTo>
                <a:lnTo>
                  <a:pt x="2752" y="0"/>
                </a:lnTo>
              </a:path>
            </a:pathLst>
          </a:custGeom>
          <a:noFill/>
          <a:ln w="4127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2" name="Google Shape;142;p17"/>
          <p:cNvSpPr/>
          <p:nvPr/>
        </p:nvSpPr>
        <p:spPr>
          <a:xfrm>
            <a:off x="1331912" y="2139553"/>
            <a:ext cx="5486400" cy="1033463"/>
          </a:xfrm>
          <a:custGeom>
            <a:avLst/>
            <a:gdLst/>
            <a:ahLst/>
            <a:cxnLst/>
            <a:rect l="l" t="t" r="r" b="b"/>
            <a:pathLst>
              <a:path w="3456" h="868" extrusionOk="0">
                <a:moveTo>
                  <a:pt x="0" y="868"/>
                </a:moveTo>
                <a:lnTo>
                  <a:pt x="3456" y="0"/>
                </a:lnTo>
              </a:path>
            </a:pathLst>
          </a:custGeom>
          <a:noFill/>
          <a:ln w="4127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3" name="Google Shape;143;p17"/>
          <p:cNvSpPr/>
          <p:nvPr/>
        </p:nvSpPr>
        <p:spPr>
          <a:xfrm>
            <a:off x="5219700" y="2356247"/>
            <a:ext cx="144600" cy="1071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4" name="Google Shape;144;p17"/>
          <p:cNvSpPr txBox="1"/>
          <p:nvPr/>
        </p:nvSpPr>
        <p:spPr>
          <a:xfrm>
            <a:off x="2627312" y="2463403"/>
            <a:ext cx="4206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ru-RU" sz="2800" b="1" i="1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Р</a:t>
            </a:r>
            <a:endParaRPr/>
          </a:p>
        </p:txBody>
      </p:sp>
      <p:sp>
        <p:nvSpPr>
          <p:cNvPr id="145" name="Google Shape;145;p17"/>
          <p:cNvSpPr txBox="1"/>
          <p:nvPr/>
        </p:nvSpPr>
        <p:spPr>
          <a:xfrm>
            <a:off x="5003800" y="1977628"/>
            <a:ext cx="5556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ru-RU" sz="2800" b="1" i="1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Р</a:t>
            </a:r>
            <a:r>
              <a:rPr lang="ru-RU" sz="2800" b="1" i="1" u="none" baseline="-25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/>
          </a:p>
        </p:txBody>
      </p:sp>
      <p:sp>
        <p:nvSpPr>
          <p:cNvPr id="146" name="Google Shape;146;p17"/>
          <p:cNvSpPr txBox="1"/>
          <p:nvPr/>
        </p:nvSpPr>
        <p:spPr>
          <a:xfrm>
            <a:off x="827075" y="212600"/>
            <a:ext cx="53787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b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Производная</a:t>
            </a:r>
            <a:endParaRPr sz="3200" b="1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147" name="Google Shape;14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03500" y="3173031"/>
            <a:ext cx="1819276" cy="18192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822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822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1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8"/>
          <p:cNvSpPr txBox="1"/>
          <p:nvPr/>
        </p:nvSpPr>
        <p:spPr>
          <a:xfrm>
            <a:off x="487200" y="1791150"/>
            <a:ext cx="8169600" cy="78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b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Геометрический смысл производной</a:t>
            </a:r>
            <a:endParaRPr sz="3200" b="1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153" name="Google Shape;153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38525" y="2571750"/>
            <a:ext cx="2266950" cy="2266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CCCC"/>
        </a:solidFill>
        <a:effectLst/>
      </p:bgPr>
    </p:bg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9"/>
          <p:cNvSpPr/>
          <p:nvPr/>
        </p:nvSpPr>
        <p:spPr>
          <a:xfrm>
            <a:off x="1676400" y="3257550"/>
            <a:ext cx="76200" cy="57000"/>
          </a:xfrm>
          <a:prstGeom prst="ellipse">
            <a:avLst/>
          </a:prstGeom>
          <a:solidFill>
            <a:srgbClr val="008000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pSp>
        <p:nvGrpSpPr>
          <p:cNvPr id="159" name="Google Shape;159;p19"/>
          <p:cNvGrpSpPr/>
          <p:nvPr/>
        </p:nvGrpSpPr>
        <p:grpSpPr>
          <a:xfrm>
            <a:off x="381000" y="742950"/>
            <a:ext cx="6191250" cy="3257550"/>
            <a:chOff x="240" y="624"/>
            <a:chExt cx="3900" cy="2736"/>
          </a:xfrm>
        </p:grpSpPr>
        <p:grpSp>
          <p:nvGrpSpPr>
            <p:cNvPr id="160" name="Google Shape;160;p19"/>
            <p:cNvGrpSpPr/>
            <p:nvPr/>
          </p:nvGrpSpPr>
          <p:grpSpPr>
            <a:xfrm>
              <a:off x="240" y="3024"/>
              <a:ext cx="3900" cy="300"/>
              <a:chOff x="240" y="3024"/>
              <a:chExt cx="3900" cy="300"/>
            </a:xfrm>
          </p:grpSpPr>
          <p:cxnSp>
            <p:nvCxnSpPr>
              <p:cNvPr id="161" name="Google Shape;161;p19"/>
              <p:cNvCxnSpPr/>
              <p:nvPr/>
            </p:nvCxnSpPr>
            <p:spPr>
              <a:xfrm>
                <a:off x="240" y="3072"/>
                <a:ext cx="3600" cy="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1"/>
                </a:solidFill>
                <a:prstDash val="solid"/>
                <a:miter lim="800000"/>
                <a:headEnd type="none" w="med" len="med"/>
                <a:tailEnd type="triangle" w="med" len="med"/>
              </a:ln>
            </p:spPr>
          </p:cxnSp>
          <p:sp>
            <p:nvSpPr>
              <p:cNvPr id="162" name="Google Shape;162;p19"/>
              <p:cNvSpPr txBox="1"/>
              <p:nvPr/>
            </p:nvSpPr>
            <p:spPr>
              <a:xfrm>
                <a:off x="3840" y="3024"/>
                <a:ext cx="300" cy="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rPr lang="ru-RU" sz="1800" b="1" i="0" u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х</a:t>
                </a:r>
                <a:endParaRPr/>
              </a:p>
            </p:txBody>
          </p:sp>
        </p:grpSp>
        <p:grpSp>
          <p:nvGrpSpPr>
            <p:cNvPr id="163" name="Google Shape;163;p19"/>
            <p:cNvGrpSpPr/>
            <p:nvPr/>
          </p:nvGrpSpPr>
          <p:grpSpPr>
            <a:xfrm>
              <a:off x="864" y="624"/>
              <a:ext cx="348" cy="2736"/>
              <a:chOff x="864" y="624"/>
              <a:chExt cx="348" cy="2736"/>
            </a:xfrm>
          </p:grpSpPr>
          <p:grpSp>
            <p:nvGrpSpPr>
              <p:cNvPr id="164" name="Google Shape;164;p19"/>
              <p:cNvGrpSpPr/>
              <p:nvPr/>
            </p:nvGrpSpPr>
            <p:grpSpPr>
              <a:xfrm>
                <a:off x="864" y="624"/>
                <a:ext cx="300" cy="2736"/>
                <a:chOff x="864" y="624"/>
                <a:chExt cx="300" cy="2736"/>
              </a:xfrm>
            </p:grpSpPr>
            <p:cxnSp>
              <p:nvCxnSpPr>
                <p:cNvPr id="165" name="Google Shape;165;p19"/>
                <p:cNvCxnSpPr/>
                <p:nvPr/>
              </p:nvCxnSpPr>
              <p:spPr>
                <a:xfrm rot="10800000">
                  <a:off x="1056" y="660"/>
                  <a:ext cx="0" cy="2700"/>
                </a:xfrm>
                <a:prstGeom prst="straightConnector1">
                  <a:avLst/>
                </a:prstGeom>
                <a:noFill/>
                <a:ln w="19050" cap="flat" cmpd="sng">
                  <a:solidFill>
                    <a:schemeClr val="dk1"/>
                  </a:solidFill>
                  <a:prstDash val="solid"/>
                  <a:miter lim="800000"/>
                  <a:headEnd type="none" w="med" len="med"/>
                  <a:tailEnd type="triangle" w="med" len="med"/>
                </a:ln>
              </p:spPr>
            </p:cxnSp>
            <p:sp>
              <p:nvSpPr>
                <p:cNvPr id="166" name="Google Shape;166;p19"/>
                <p:cNvSpPr txBox="1"/>
                <p:nvPr/>
              </p:nvSpPr>
              <p:spPr>
                <a:xfrm>
                  <a:off x="864" y="624"/>
                  <a:ext cx="300" cy="3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sp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Arial"/>
                    <a:buNone/>
                  </a:pPr>
                  <a:r>
                    <a:rPr lang="ru-RU" sz="1800" b="1" i="0" u="none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y</a:t>
                  </a:r>
                  <a:endParaRPr/>
                </a:p>
              </p:txBody>
            </p:sp>
          </p:grpSp>
          <p:sp>
            <p:nvSpPr>
              <p:cNvPr id="167" name="Google Shape;167;p19"/>
              <p:cNvSpPr txBox="1"/>
              <p:nvPr/>
            </p:nvSpPr>
            <p:spPr>
              <a:xfrm>
                <a:off x="912" y="3024"/>
                <a:ext cx="300" cy="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rPr lang="ru-RU" sz="1800" b="1" i="0" u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0</a:t>
                </a:r>
                <a:endParaRPr/>
              </a:p>
            </p:txBody>
          </p:sp>
        </p:grpSp>
      </p:grpSp>
      <p:cxnSp>
        <p:nvCxnSpPr>
          <p:cNvPr id="168" name="Google Shape;168;p19"/>
          <p:cNvCxnSpPr/>
          <p:nvPr/>
        </p:nvCxnSpPr>
        <p:spPr>
          <a:xfrm>
            <a:off x="2209800" y="3486150"/>
            <a:ext cx="406500" cy="171600"/>
          </a:xfrm>
          <a:prstGeom prst="curvedConnector2">
            <a:avLst/>
          </a:prstGeom>
          <a:noFill/>
          <a:ln w="38100" cap="flat" cmpd="sng">
            <a:solidFill>
              <a:srgbClr val="008000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169" name="Google Shape;169;p19"/>
          <p:cNvSpPr/>
          <p:nvPr/>
        </p:nvSpPr>
        <p:spPr>
          <a:xfrm>
            <a:off x="0" y="2518172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70" name="Google Shape;170;p19"/>
          <p:cNvCxnSpPr/>
          <p:nvPr/>
        </p:nvCxnSpPr>
        <p:spPr>
          <a:xfrm rot="10800000">
            <a:off x="1676400" y="3314700"/>
            <a:ext cx="13716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171" name="Google Shape;171;p19"/>
          <p:cNvCxnSpPr/>
          <p:nvPr/>
        </p:nvCxnSpPr>
        <p:spPr>
          <a:xfrm rot="10800000">
            <a:off x="1676400" y="1200150"/>
            <a:ext cx="28194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172" name="Google Shape;172;p19"/>
          <p:cNvCxnSpPr/>
          <p:nvPr/>
        </p:nvCxnSpPr>
        <p:spPr>
          <a:xfrm>
            <a:off x="3048000" y="3314700"/>
            <a:ext cx="0" cy="34290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173" name="Google Shape;173;p19"/>
          <p:cNvCxnSpPr/>
          <p:nvPr/>
        </p:nvCxnSpPr>
        <p:spPr>
          <a:xfrm>
            <a:off x="4495800" y="1200150"/>
            <a:ext cx="0" cy="245760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174" name="Google Shape;174;p19"/>
          <p:cNvSpPr/>
          <p:nvPr/>
        </p:nvSpPr>
        <p:spPr>
          <a:xfrm>
            <a:off x="1676400" y="1143000"/>
            <a:ext cx="76200" cy="570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5" name="Google Shape;175;p19"/>
          <p:cNvSpPr/>
          <p:nvPr/>
        </p:nvSpPr>
        <p:spPr>
          <a:xfrm>
            <a:off x="4495800" y="3600450"/>
            <a:ext cx="76200" cy="570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6" name="Google Shape;176;p19"/>
          <p:cNvSpPr/>
          <p:nvPr/>
        </p:nvSpPr>
        <p:spPr>
          <a:xfrm>
            <a:off x="3048000" y="3657600"/>
            <a:ext cx="76200" cy="570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77" name="Google Shape;177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743200" y="3543300"/>
            <a:ext cx="236933" cy="33456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8" name="Google Shape;178;p1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657600" y="3714750"/>
            <a:ext cx="357189" cy="333376"/>
          </a:xfrm>
          <a:prstGeom prst="rect">
            <a:avLst/>
          </a:prstGeom>
          <a:noFill/>
          <a:ln>
            <a:noFill/>
          </a:ln>
        </p:spPr>
      </p:pic>
      <p:sp>
        <p:nvSpPr>
          <p:cNvPr id="179" name="Google Shape;179;p19"/>
          <p:cNvSpPr txBox="1"/>
          <p:nvPr/>
        </p:nvSpPr>
        <p:spPr>
          <a:xfrm>
            <a:off x="0" y="1859756"/>
            <a:ext cx="2271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ru-RU" sz="1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</p:txBody>
      </p:sp>
      <p:sp>
        <p:nvSpPr>
          <p:cNvPr id="180" name="Google Shape;180;p19"/>
          <p:cNvSpPr txBox="1"/>
          <p:nvPr/>
        </p:nvSpPr>
        <p:spPr>
          <a:xfrm>
            <a:off x="2590800" y="3771900"/>
            <a:ext cx="3984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ru-RU" sz="1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  </a:t>
            </a:r>
            <a:endParaRPr/>
          </a:p>
        </p:txBody>
      </p:sp>
      <p:sp>
        <p:nvSpPr>
          <p:cNvPr id="181" name="Google Shape;181;p19"/>
          <p:cNvSpPr txBox="1"/>
          <p:nvPr/>
        </p:nvSpPr>
        <p:spPr>
          <a:xfrm>
            <a:off x="0" y="3086100"/>
            <a:ext cx="3555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ru-RU" sz="1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 </a:t>
            </a:r>
            <a:endParaRPr/>
          </a:p>
        </p:txBody>
      </p:sp>
      <p:sp>
        <p:nvSpPr>
          <p:cNvPr id="182" name="Google Shape;182;p19"/>
          <p:cNvSpPr txBox="1"/>
          <p:nvPr/>
        </p:nvSpPr>
        <p:spPr>
          <a:xfrm>
            <a:off x="0" y="2914650"/>
            <a:ext cx="3126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ru-RU" sz="1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</a:t>
            </a:r>
            <a:endParaRPr/>
          </a:p>
        </p:txBody>
      </p:sp>
      <p:sp>
        <p:nvSpPr>
          <p:cNvPr id="183" name="Google Shape;183;p19"/>
          <p:cNvSpPr txBox="1"/>
          <p:nvPr/>
        </p:nvSpPr>
        <p:spPr>
          <a:xfrm>
            <a:off x="533400" y="3063478"/>
            <a:ext cx="1842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84" name="Google Shape;184;p1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495800" y="3714750"/>
            <a:ext cx="222647" cy="24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85" name="Google Shape;185;p1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143000" y="2800350"/>
            <a:ext cx="376239" cy="35242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86" name="Google Shape;186;p19"/>
          <p:cNvCxnSpPr/>
          <p:nvPr/>
        </p:nvCxnSpPr>
        <p:spPr>
          <a:xfrm>
            <a:off x="3048000" y="3657600"/>
            <a:ext cx="609600" cy="0"/>
          </a:xfrm>
          <a:prstGeom prst="straightConnector1">
            <a:avLst/>
          </a:prstGeom>
          <a:noFill/>
          <a:ln w="38100" cap="flat" cmpd="sng">
            <a:solidFill>
              <a:srgbClr val="FF3300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187" name="Google Shape;187;p19"/>
          <p:cNvCxnSpPr/>
          <p:nvPr/>
        </p:nvCxnSpPr>
        <p:spPr>
          <a:xfrm rot="10800000">
            <a:off x="1676400" y="3086100"/>
            <a:ext cx="0" cy="228600"/>
          </a:xfrm>
          <a:prstGeom prst="straightConnector1">
            <a:avLst/>
          </a:prstGeom>
          <a:noFill/>
          <a:ln w="38100" cap="flat" cmpd="sng">
            <a:solidFill>
              <a:srgbClr val="FF3300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188" name="Google Shape;188;p19"/>
          <p:cNvCxnSpPr/>
          <p:nvPr/>
        </p:nvCxnSpPr>
        <p:spPr>
          <a:xfrm>
            <a:off x="1676400" y="2400300"/>
            <a:ext cx="25146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189" name="Google Shape;189;p19"/>
          <p:cNvCxnSpPr/>
          <p:nvPr/>
        </p:nvCxnSpPr>
        <p:spPr>
          <a:xfrm rot="10800000">
            <a:off x="4191000" y="2400300"/>
            <a:ext cx="0" cy="125730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miter lim="800000"/>
            <a:headEnd type="none" w="med" len="med"/>
            <a:tailEnd type="none" w="med" len="med"/>
          </a:ln>
        </p:spPr>
      </p:cxnSp>
      <p:pic>
        <p:nvPicPr>
          <p:cNvPr id="190" name="Google Shape;190;p19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066800" y="1943100"/>
            <a:ext cx="342899" cy="303609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" name="Google Shape;191;p1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352800" y="3657600"/>
            <a:ext cx="357189" cy="3333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92" name="Google Shape;192;p19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2438400" y="3371850"/>
            <a:ext cx="228601" cy="2143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Google Shape;193;p19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6084887" y="844153"/>
            <a:ext cx="2106214" cy="960834"/>
          </a:xfrm>
          <a:prstGeom prst="rect">
            <a:avLst/>
          </a:prstGeom>
          <a:noFill/>
          <a:ln>
            <a:noFill/>
          </a:ln>
        </p:spPr>
      </p:pic>
      <p:pic>
        <p:nvPicPr>
          <p:cNvPr id="194" name="Google Shape;194;p19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5724525" y="2842022"/>
            <a:ext cx="1935956" cy="609601"/>
          </a:xfrm>
          <a:prstGeom prst="rect">
            <a:avLst/>
          </a:prstGeom>
          <a:noFill/>
          <a:ln>
            <a:noFill/>
          </a:ln>
        </p:spPr>
      </p:pic>
      <p:sp>
        <p:nvSpPr>
          <p:cNvPr id="195" name="Google Shape;195;p19"/>
          <p:cNvSpPr txBox="1"/>
          <p:nvPr/>
        </p:nvSpPr>
        <p:spPr>
          <a:xfrm>
            <a:off x="6084887" y="1815703"/>
            <a:ext cx="3059100" cy="12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3300"/>
              </a:buClr>
              <a:buSzPts val="2400"/>
              <a:buFont typeface="Times New Roman"/>
              <a:buNone/>
            </a:pPr>
            <a:r>
              <a:rPr lang="ru-RU" sz="2400" b="1" i="1" u="none">
                <a:solidFill>
                  <a:srgbClr val="FF33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</a:t>
            </a:r>
            <a:r>
              <a:rPr lang="ru-RU" sz="2400" b="1" i="1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– угловой коэффициент прямой(секущей</a:t>
            </a:r>
            <a:r>
              <a:rPr lang="ru-RU" sz="2400" b="1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  <a:endParaRPr/>
          </a:p>
        </p:txBody>
      </p:sp>
      <p:pic>
        <p:nvPicPr>
          <p:cNvPr id="196" name="Google Shape;196;p19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2339975" y="627459"/>
            <a:ext cx="1563293" cy="53816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97" name="Google Shape;197;p19"/>
          <p:cNvCxnSpPr/>
          <p:nvPr/>
        </p:nvCxnSpPr>
        <p:spPr>
          <a:xfrm>
            <a:off x="4267200" y="2000250"/>
            <a:ext cx="0" cy="165750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198" name="Google Shape;198;p19"/>
          <p:cNvCxnSpPr/>
          <p:nvPr/>
        </p:nvCxnSpPr>
        <p:spPr>
          <a:xfrm rot="10800000">
            <a:off x="1676400" y="2000250"/>
            <a:ext cx="25908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199" name="Google Shape;199;p19"/>
          <p:cNvSpPr/>
          <p:nvPr/>
        </p:nvSpPr>
        <p:spPr>
          <a:xfrm>
            <a:off x="4419600" y="1143000"/>
            <a:ext cx="152400" cy="114300"/>
          </a:xfrm>
          <a:prstGeom prst="ellipse">
            <a:avLst/>
          </a:prstGeom>
          <a:solidFill>
            <a:srgbClr val="008000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00" name="Google Shape;200;p19"/>
          <p:cNvSpPr/>
          <p:nvPr/>
        </p:nvSpPr>
        <p:spPr>
          <a:xfrm>
            <a:off x="228600" y="800100"/>
            <a:ext cx="4343401" cy="2734866"/>
          </a:xfrm>
          <a:custGeom>
            <a:avLst/>
            <a:gdLst/>
            <a:ahLst/>
            <a:cxnLst/>
            <a:rect l="l" t="t" r="r" b="b"/>
            <a:pathLst>
              <a:path w="2709" h="2119" extrusionOk="0">
                <a:moveTo>
                  <a:pt x="0" y="2119"/>
                </a:moveTo>
                <a:cubicBezTo>
                  <a:pt x="357" y="2060"/>
                  <a:pt x="1690" y="2118"/>
                  <a:pt x="2142" y="1765"/>
                </a:cubicBezTo>
                <a:cubicBezTo>
                  <a:pt x="2594" y="1412"/>
                  <a:pt x="2591" y="368"/>
                  <a:pt x="2709" y="0"/>
                </a:cubicBezTo>
              </a:path>
            </a:pathLst>
          </a:custGeom>
          <a:noFill/>
          <a:ln w="41275" cap="flat" cmpd="sng">
            <a:solidFill>
              <a:srgbClr val="FF33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01" name="Google Shape;201;p19"/>
          <p:cNvSpPr/>
          <p:nvPr/>
        </p:nvSpPr>
        <p:spPr>
          <a:xfrm>
            <a:off x="2971800" y="3257550"/>
            <a:ext cx="152400" cy="114300"/>
          </a:xfrm>
          <a:prstGeom prst="ellipse">
            <a:avLst/>
          </a:prstGeom>
          <a:solidFill>
            <a:srgbClr val="008000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202" name="Google Shape;202;p19"/>
          <p:cNvCxnSpPr/>
          <p:nvPr/>
        </p:nvCxnSpPr>
        <p:spPr>
          <a:xfrm rot="10800000" flipH="1">
            <a:off x="1828800" y="1143000"/>
            <a:ext cx="3276600" cy="3429000"/>
          </a:xfrm>
          <a:prstGeom prst="straightConnector1">
            <a:avLst/>
          </a:prstGeom>
          <a:noFill/>
          <a:ln w="19050" cap="flat" cmpd="sng">
            <a:solidFill>
              <a:srgbClr val="1A74B2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203" name="Google Shape;203;p19"/>
          <p:cNvCxnSpPr/>
          <p:nvPr/>
        </p:nvCxnSpPr>
        <p:spPr>
          <a:xfrm rot="10800000" flipH="1">
            <a:off x="2209800" y="800100"/>
            <a:ext cx="2590800" cy="3657600"/>
          </a:xfrm>
          <a:prstGeom prst="straightConnector1">
            <a:avLst/>
          </a:prstGeom>
          <a:noFill/>
          <a:ln w="28575" cap="flat" cmpd="sng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204" name="Google Shape;204;p19"/>
          <p:cNvCxnSpPr/>
          <p:nvPr/>
        </p:nvCxnSpPr>
        <p:spPr>
          <a:xfrm rot="10800000" flipH="1">
            <a:off x="1371600" y="1543050"/>
            <a:ext cx="3886200" cy="3086100"/>
          </a:xfrm>
          <a:prstGeom prst="straightConnector1">
            <a:avLst/>
          </a:prstGeom>
          <a:noFill/>
          <a:ln w="19050" cap="flat" cmpd="sng">
            <a:solidFill>
              <a:srgbClr val="2C6CA0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205" name="Google Shape;205;p19"/>
          <p:cNvCxnSpPr/>
          <p:nvPr/>
        </p:nvCxnSpPr>
        <p:spPr>
          <a:xfrm rot="10800000" flipH="1">
            <a:off x="1371600" y="1543050"/>
            <a:ext cx="4648200" cy="2743200"/>
          </a:xfrm>
          <a:prstGeom prst="straightConnector1">
            <a:avLst/>
          </a:prstGeom>
          <a:noFill/>
          <a:ln w="19050" cap="flat" cmpd="sng">
            <a:solidFill>
              <a:srgbClr val="30809C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206" name="Google Shape;206;p19"/>
          <p:cNvCxnSpPr/>
          <p:nvPr/>
        </p:nvCxnSpPr>
        <p:spPr>
          <a:xfrm rot="10800000" flipH="1">
            <a:off x="1143000" y="2057400"/>
            <a:ext cx="5334000" cy="1943100"/>
          </a:xfrm>
          <a:prstGeom prst="straightConnector1">
            <a:avLst/>
          </a:prstGeom>
          <a:noFill/>
          <a:ln w="19050" cap="flat" cmpd="sng">
            <a:solidFill>
              <a:srgbClr val="329A81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207" name="Google Shape;207;p19"/>
          <p:cNvCxnSpPr/>
          <p:nvPr/>
        </p:nvCxnSpPr>
        <p:spPr>
          <a:xfrm rot="10800000">
            <a:off x="4267200" y="3657600"/>
            <a:ext cx="228600" cy="0"/>
          </a:xfrm>
          <a:prstGeom prst="straightConnector1">
            <a:avLst/>
          </a:prstGeom>
          <a:noFill/>
          <a:ln w="38100" cap="flat" cmpd="sng">
            <a:solidFill>
              <a:srgbClr val="FF3300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208" name="Google Shape;208;p19"/>
          <p:cNvCxnSpPr/>
          <p:nvPr/>
        </p:nvCxnSpPr>
        <p:spPr>
          <a:xfrm rot="10800000">
            <a:off x="1676400" y="1200150"/>
            <a:ext cx="0" cy="800100"/>
          </a:xfrm>
          <a:prstGeom prst="straightConnector1">
            <a:avLst/>
          </a:prstGeom>
          <a:noFill/>
          <a:ln w="38100" cap="flat" cmpd="sng">
            <a:solidFill>
              <a:srgbClr val="FF3300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209" name="Google Shape;209;p19"/>
          <p:cNvSpPr/>
          <p:nvPr/>
        </p:nvSpPr>
        <p:spPr>
          <a:xfrm>
            <a:off x="4211637" y="1924050"/>
            <a:ext cx="152400" cy="114300"/>
          </a:xfrm>
          <a:prstGeom prst="ellipse">
            <a:avLst/>
          </a:prstGeom>
          <a:solidFill>
            <a:srgbClr val="008000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210" name="Google Shape;210;p19"/>
          <p:cNvCxnSpPr/>
          <p:nvPr/>
        </p:nvCxnSpPr>
        <p:spPr>
          <a:xfrm>
            <a:off x="4191000" y="3657600"/>
            <a:ext cx="76200" cy="0"/>
          </a:xfrm>
          <a:prstGeom prst="straightConnector1">
            <a:avLst/>
          </a:prstGeom>
          <a:noFill/>
          <a:ln w="38100" cap="flat" cmpd="sng">
            <a:solidFill>
              <a:srgbClr val="FF3300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211" name="Google Shape;211;p19"/>
          <p:cNvCxnSpPr/>
          <p:nvPr/>
        </p:nvCxnSpPr>
        <p:spPr>
          <a:xfrm rot="10800000">
            <a:off x="1676400" y="2000100"/>
            <a:ext cx="0" cy="400200"/>
          </a:xfrm>
          <a:prstGeom prst="straightConnector1">
            <a:avLst/>
          </a:prstGeom>
          <a:noFill/>
          <a:ln w="38100" cap="flat" cmpd="sng">
            <a:solidFill>
              <a:srgbClr val="FF3300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212" name="Google Shape;212;p19"/>
          <p:cNvSpPr/>
          <p:nvPr/>
        </p:nvSpPr>
        <p:spPr>
          <a:xfrm>
            <a:off x="4114800" y="2343150"/>
            <a:ext cx="152400" cy="114300"/>
          </a:xfrm>
          <a:prstGeom prst="ellipse">
            <a:avLst/>
          </a:prstGeom>
          <a:solidFill>
            <a:srgbClr val="008000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213" name="Google Shape;213;p19"/>
          <p:cNvCxnSpPr/>
          <p:nvPr/>
        </p:nvCxnSpPr>
        <p:spPr>
          <a:xfrm>
            <a:off x="3962400" y="2743200"/>
            <a:ext cx="0" cy="91440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214" name="Google Shape;214;p19"/>
          <p:cNvCxnSpPr/>
          <p:nvPr/>
        </p:nvCxnSpPr>
        <p:spPr>
          <a:xfrm rot="10800000">
            <a:off x="1676400" y="2743200"/>
            <a:ext cx="22860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215" name="Google Shape;215;p19"/>
          <p:cNvCxnSpPr/>
          <p:nvPr/>
        </p:nvCxnSpPr>
        <p:spPr>
          <a:xfrm>
            <a:off x="3962400" y="3657600"/>
            <a:ext cx="228600" cy="0"/>
          </a:xfrm>
          <a:prstGeom prst="straightConnector1">
            <a:avLst/>
          </a:prstGeom>
          <a:noFill/>
          <a:ln w="38100" cap="flat" cmpd="sng">
            <a:solidFill>
              <a:srgbClr val="FF3300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216" name="Google Shape;216;p19"/>
          <p:cNvCxnSpPr/>
          <p:nvPr/>
        </p:nvCxnSpPr>
        <p:spPr>
          <a:xfrm>
            <a:off x="1676400" y="2400300"/>
            <a:ext cx="0" cy="342900"/>
          </a:xfrm>
          <a:prstGeom prst="straightConnector1">
            <a:avLst/>
          </a:prstGeom>
          <a:noFill/>
          <a:ln w="38100" cap="flat" cmpd="sng">
            <a:solidFill>
              <a:srgbClr val="FF3300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217" name="Google Shape;217;p19"/>
          <p:cNvSpPr/>
          <p:nvPr/>
        </p:nvSpPr>
        <p:spPr>
          <a:xfrm>
            <a:off x="3886200" y="2686050"/>
            <a:ext cx="152400" cy="114300"/>
          </a:xfrm>
          <a:prstGeom prst="ellipse">
            <a:avLst/>
          </a:prstGeom>
          <a:solidFill>
            <a:srgbClr val="008000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218" name="Google Shape;218;p19"/>
          <p:cNvCxnSpPr/>
          <p:nvPr/>
        </p:nvCxnSpPr>
        <p:spPr>
          <a:xfrm>
            <a:off x="3657600" y="3086100"/>
            <a:ext cx="0" cy="57150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219" name="Google Shape;219;p19"/>
          <p:cNvCxnSpPr/>
          <p:nvPr/>
        </p:nvCxnSpPr>
        <p:spPr>
          <a:xfrm rot="10800000">
            <a:off x="1676375" y="3086194"/>
            <a:ext cx="1959000" cy="2610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220" name="Google Shape;220;p19"/>
          <p:cNvCxnSpPr/>
          <p:nvPr/>
        </p:nvCxnSpPr>
        <p:spPr>
          <a:xfrm>
            <a:off x="3657600" y="3657600"/>
            <a:ext cx="304800" cy="0"/>
          </a:xfrm>
          <a:prstGeom prst="straightConnector1">
            <a:avLst/>
          </a:prstGeom>
          <a:noFill/>
          <a:ln w="38100" cap="flat" cmpd="sng">
            <a:solidFill>
              <a:srgbClr val="FF3300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221" name="Google Shape;221;p19"/>
          <p:cNvCxnSpPr/>
          <p:nvPr/>
        </p:nvCxnSpPr>
        <p:spPr>
          <a:xfrm>
            <a:off x="1676400" y="2743200"/>
            <a:ext cx="0" cy="342900"/>
          </a:xfrm>
          <a:prstGeom prst="straightConnector1">
            <a:avLst/>
          </a:prstGeom>
          <a:noFill/>
          <a:ln w="38100" cap="flat" cmpd="sng">
            <a:solidFill>
              <a:srgbClr val="FF3300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222" name="Google Shape;222;p19"/>
          <p:cNvSpPr/>
          <p:nvPr/>
        </p:nvSpPr>
        <p:spPr>
          <a:xfrm>
            <a:off x="3581400" y="3028950"/>
            <a:ext cx="152400" cy="114300"/>
          </a:xfrm>
          <a:prstGeom prst="ellipse">
            <a:avLst/>
          </a:prstGeom>
          <a:solidFill>
            <a:srgbClr val="008000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3" name="Google Shape;223;p19"/>
          <p:cNvSpPr/>
          <p:nvPr/>
        </p:nvSpPr>
        <p:spPr>
          <a:xfrm>
            <a:off x="0" y="251460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24" name="Google Shape;224;p19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3352800" y="3657600"/>
            <a:ext cx="628650" cy="36076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25" name="Google Shape;225;p19"/>
          <p:cNvCxnSpPr/>
          <p:nvPr/>
        </p:nvCxnSpPr>
        <p:spPr>
          <a:xfrm>
            <a:off x="1676400" y="3200400"/>
            <a:ext cx="0" cy="114300"/>
          </a:xfrm>
          <a:prstGeom prst="straightConnector1">
            <a:avLst/>
          </a:prstGeom>
          <a:noFill/>
          <a:ln w="38100" cap="flat" cmpd="sng">
            <a:solidFill>
              <a:srgbClr val="FF3300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226" name="Google Shape;226;p19"/>
          <p:cNvSpPr txBox="1"/>
          <p:nvPr/>
        </p:nvSpPr>
        <p:spPr>
          <a:xfrm>
            <a:off x="197700" y="4234524"/>
            <a:ext cx="8748600" cy="800400"/>
          </a:xfrm>
          <a:prstGeom prst="rect">
            <a:avLst/>
          </a:prstGeom>
          <a:blipFill rotWithShape="1">
            <a:blip r:embed="rId13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000"/>
              </a:buClr>
              <a:buSzPts val="2400"/>
              <a:buFont typeface="Arial"/>
              <a:buNone/>
            </a:pPr>
            <a:r>
              <a:rPr lang="ru-RU" sz="2300" b="1" i="0" u="none">
                <a:solidFill>
                  <a:srgbClr val="008000"/>
                </a:solidFill>
                <a:latin typeface="Arial"/>
                <a:ea typeface="Arial"/>
                <a:cs typeface="Arial"/>
                <a:sym typeface="Arial"/>
              </a:rPr>
              <a:t>Секущая стремится занять положение касательной. </a:t>
            </a:r>
            <a:r>
              <a:rPr lang="ru-RU" sz="2300" b="1" i="0" u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То</a:t>
            </a:r>
            <a:r>
              <a:rPr lang="ru-RU" sz="2300" b="1">
                <a:solidFill>
                  <a:schemeClr val="accent2"/>
                </a:solidFill>
              </a:rPr>
              <a:t> </a:t>
            </a:r>
            <a:r>
              <a:rPr lang="ru-RU" sz="2300" b="1" i="0" u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есть, касательная есть предельное положение секущей.</a:t>
            </a:r>
            <a:endParaRPr sz="1300"/>
          </a:p>
        </p:txBody>
      </p:sp>
      <p:sp>
        <p:nvSpPr>
          <p:cNvPr id="227" name="Google Shape;227;p19"/>
          <p:cNvSpPr txBox="1"/>
          <p:nvPr/>
        </p:nvSpPr>
        <p:spPr>
          <a:xfrm>
            <a:off x="6423025" y="2565797"/>
            <a:ext cx="1842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pSp>
        <p:nvGrpSpPr>
          <p:cNvPr id="228" name="Google Shape;228;p19"/>
          <p:cNvGrpSpPr/>
          <p:nvPr/>
        </p:nvGrpSpPr>
        <p:grpSpPr>
          <a:xfrm>
            <a:off x="381000" y="2631781"/>
            <a:ext cx="5715000" cy="1254419"/>
            <a:chOff x="240" y="2210"/>
            <a:chExt cx="3600" cy="1054"/>
          </a:xfrm>
        </p:grpSpPr>
        <p:cxnSp>
          <p:nvCxnSpPr>
            <p:cNvPr id="229" name="Google Shape;229;p19"/>
            <p:cNvCxnSpPr/>
            <p:nvPr/>
          </p:nvCxnSpPr>
          <p:spPr>
            <a:xfrm rot="10800000" flipH="1">
              <a:off x="240" y="2364"/>
              <a:ext cx="3600" cy="900"/>
            </a:xfrm>
            <a:prstGeom prst="straightConnector1">
              <a:avLst/>
            </a:prstGeom>
            <a:noFill/>
            <a:ln w="28575" cap="flat" cmpd="sng">
              <a:solidFill>
                <a:srgbClr val="008000"/>
              </a:solidFill>
              <a:prstDash val="solid"/>
              <a:miter lim="800000"/>
              <a:headEnd type="none" w="med" len="med"/>
              <a:tailEnd type="none" w="med" len="med"/>
            </a:ln>
          </p:spPr>
        </p:cxnSp>
        <p:sp>
          <p:nvSpPr>
            <p:cNvPr id="230" name="Google Shape;230;p19"/>
            <p:cNvSpPr txBox="1"/>
            <p:nvPr/>
          </p:nvSpPr>
          <p:spPr>
            <a:xfrm rot="-1106097">
              <a:off x="2844" y="2360"/>
              <a:ext cx="949" cy="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rPr lang="ru-RU" sz="1600" b="1" i="0" u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Касательная</a:t>
              </a:r>
              <a:endParaRPr sz="1200"/>
            </a:p>
          </p:txBody>
        </p:sp>
      </p:grpSp>
      <p:sp>
        <p:nvSpPr>
          <p:cNvPr id="231" name="Google Shape;231;p19"/>
          <p:cNvSpPr txBox="1"/>
          <p:nvPr/>
        </p:nvSpPr>
        <p:spPr>
          <a:xfrm rot="-3144318">
            <a:off x="3059483" y="1821786"/>
            <a:ext cx="1124130" cy="3650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000"/>
              </a:buClr>
              <a:buSzPts val="2000"/>
              <a:buFont typeface="Arial"/>
              <a:buNone/>
            </a:pPr>
            <a:r>
              <a:rPr lang="ru-RU" sz="1700" b="1" i="0" u="none">
                <a:solidFill>
                  <a:srgbClr val="008000"/>
                </a:solidFill>
                <a:latin typeface="Arial"/>
                <a:ea typeface="Arial"/>
                <a:cs typeface="Arial"/>
                <a:sym typeface="Arial"/>
              </a:rPr>
              <a:t>Секущая</a:t>
            </a:r>
            <a:endParaRPr sz="1100"/>
          </a:p>
        </p:txBody>
      </p:sp>
      <p:sp>
        <p:nvSpPr>
          <p:cNvPr id="232" name="Google Shape;232;p19"/>
          <p:cNvSpPr/>
          <p:nvPr/>
        </p:nvSpPr>
        <p:spPr>
          <a:xfrm>
            <a:off x="0" y="2411015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33" name="Google Shape;233;p19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152412" y="39300"/>
            <a:ext cx="6172196" cy="6953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34" name="Google Shape;234;p19"/>
          <p:cNvCxnSpPr/>
          <p:nvPr/>
        </p:nvCxnSpPr>
        <p:spPr>
          <a:xfrm>
            <a:off x="3048000" y="3657600"/>
            <a:ext cx="76200" cy="0"/>
          </a:xfrm>
          <a:prstGeom prst="straightConnector1">
            <a:avLst/>
          </a:prstGeom>
          <a:noFill/>
          <a:ln w="38100" cap="flat" cmpd="sng">
            <a:solidFill>
              <a:srgbClr val="FF3300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235" name="Google Shape;235;p19"/>
          <p:cNvSpPr txBox="1"/>
          <p:nvPr/>
        </p:nvSpPr>
        <p:spPr>
          <a:xfrm>
            <a:off x="2555875" y="2895600"/>
            <a:ext cx="4206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ru-RU" sz="2800" b="1" i="1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Р</a:t>
            </a:r>
            <a:endParaRPr/>
          </a:p>
        </p:txBody>
      </p:sp>
      <p:sp>
        <p:nvSpPr>
          <p:cNvPr id="236" name="Google Shape;236;p19"/>
          <p:cNvSpPr txBox="1"/>
          <p:nvPr/>
        </p:nvSpPr>
        <p:spPr>
          <a:xfrm>
            <a:off x="3924300" y="1006078"/>
            <a:ext cx="5556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ru-RU" sz="2800" b="1" i="1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Р</a:t>
            </a:r>
            <a:r>
              <a:rPr lang="ru-RU" sz="2800" b="1" i="1" u="none" baseline="-25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"/>
                            </p:stCondLst>
                            <p:childTnLst>
                              <p:par>
                                <p:cTn id="12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30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30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2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3"/>
                            </p:stCondLst>
                            <p:childTnLst>
                              <p:par>
                                <p:cTn id="3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30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3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004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5"/>
                            </p:stCondLst>
                            <p:childTnLst>
                              <p:par>
                                <p:cTn id="55" presetID="1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6"/>
                            </p:stCondLst>
                            <p:childTnLst>
                              <p:par>
                                <p:cTn id="66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7"/>
                            </p:stCondLst>
                            <p:childTnLst>
                              <p:par>
                                <p:cTn id="69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008"/>
                            </p:stCondLst>
                            <p:childTnLst>
                              <p:par>
                                <p:cTn id="74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009"/>
                            </p:stCondLst>
                            <p:childTnLst>
                              <p:par>
                                <p:cTn id="79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6010"/>
                            </p:stCondLst>
                            <p:childTnLst>
                              <p:par>
                                <p:cTn id="8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011"/>
                            </p:stCondLst>
                            <p:childTnLst>
                              <p:par>
                                <p:cTn id="93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6012"/>
                            </p:stCondLst>
                            <p:childTnLst>
                              <p:par>
                                <p:cTn id="102" presetID="1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50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500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1012"/>
                            </p:stCondLst>
                            <p:childTnLst>
                              <p:par>
                                <p:cTn id="120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8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1092"/>
                            </p:stCondLst>
                            <p:childTnLst>
                              <p:par>
                                <p:cTn id="1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500"/>
                            </p:stCondLst>
                            <p:childTnLst>
                              <p:par>
                                <p:cTn id="13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501"/>
                            </p:stCondLst>
                            <p:childTnLst>
                              <p:par>
                                <p:cTn id="136" presetID="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502"/>
                            </p:stCondLst>
                            <p:childTnLst>
                              <p:par>
                                <p:cTn id="139" presetID="1" presetClass="exit" presetSubtype="0" fill="hold" nodeType="afterEffect">
                                  <p:stCondLst>
                                    <p:cond delay="300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CCCC"/>
        </a:solidFill>
        <a:effectLst/>
      </p:bgPr>
    </p:bg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20"/>
          <p:cNvSpPr/>
          <p:nvPr/>
        </p:nvSpPr>
        <p:spPr>
          <a:xfrm>
            <a:off x="1676400" y="2743200"/>
            <a:ext cx="76200" cy="57000"/>
          </a:xfrm>
          <a:prstGeom prst="ellipse">
            <a:avLst/>
          </a:prstGeom>
          <a:solidFill>
            <a:srgbClr val="008000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pSp>
        <p:nvGrpSpPr>
          <p:cNvPr id="242" name="Google Shape;242;p20"/>
          <p:cNvGrpSpPr/>
          <p:nvPr/>
        </p:nvGrpSpPr>
        <p:grpSpPr>
          <a:xfrm>
            <a:off x="381000" y="228600"/>
            <a:ext cx="6191250" cy="3257550"/>
            <a:chOff x="240" y="624"/>
            <a:chExt cx="3900" cy="2736"/>
          </a:xfrm>
        </p:grpSpPr>
        <p:grpSp>
          <p:nvGrpSpPr>
            <p:cNvPr id="243" name="Google Shape;243;p20"/>
            <p:cNvGrpSpPr/>
            <p:nvPr/>
          </p:nvGrpSpPr>
          <p:grpSpPr>
            <a:xfrm>
              <a:off x="240" y="3024"/>
              <a:ext cx="3900" cy="300"/>
              <a:chOff x="240" y="3024"/>
              <a:chExt cx="3900" cy="300"/>
            </a:xfrm>
          </p:grpSpPr>
          <p:cxnSp>
            <p:nvCxnSpPr>
              <p:cNvPr id="244" name="Google Shape;244;p20"/>
              <p:cNvCxnSpPr/>
              <p:nvPr/>
            </p:nvCxnSpPr>
            <p:spPr>
              <a:xfrm>
                <a:off x="240" y="3072"/>
                <a:ext cx="3600" cy="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1"/>
                </a:solidFill>
                <a:prstDash val="solid"/>
                <a:miter lim="800000"/>
                <a:headEnd type="none" w="med" len="med"/>
                <a:tailEnd type="triangle" w="med" len="med"/>
              </a:ln>
            </p:spPr>
          </p:cxnSp>
          <p:sp>
            <p:nvSpPr>
              <p:cNvPr id="245" name="Google Shape;245;p20"/>
              <p:cNvSpPr txBox="1"/>
              <p:nvPr/>
            </p:nvSpPr>
            <p:spPr>
              <a:xfrm>
                <a:off x="3840" y="3024"/>
                <a:ext cx="300" cy="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000"/>
                  <a:buFont typeface="Arial"/>
                  <a:buNone/>
                </a:pPr>
                <a:r>
                  <a:rPr lang="ru-RU" sz="2000" b="1" i="0" u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х</a:t>
                </a:r>
                <a:endParaRPr/>
              </a:p>
            </p:txBody>
          </p:sp>
        </p:grpSp>
        <p:grpSp>
          <p:nvGrpSpPr>
            <p:cNvPr id="246" name="Google Shape;246;p20"/>
            <p:cNvGrpSpPr/>
            <p:nvPr/>
          </p:nvGrpSpPr>
          <p:grpSpPr>
            <a:xfrm>
              <a:off x="864" y="624"/>
              <a:ext cx="348" cy="2736"/>
              <a:chOff x="864" y="624"/>
              <a:chExt cx="348" cy="2736"/>
            </a:xfrm>
          </p:grpSpPr>
          <p:grpSp>
            <p:nvGrpSpPr>
              <p:cNvPr id="247" name="Google Shape;247;p20"/>
              <p:cNvGrpSpPr/>
              <p:nvPr/>
            </p:nvGrpSpPr>
            <p:grpSpPr>
              <a:xfrm>
                <a:off x="864" y="624"/>
                <a:ext cx="300" cy="2736"/>
                <a:chOff x="864" y="624"/>
                <a:chExt cx="300" cy="2736"/>
              </a:xfrm>
            </p:grpSpPr>
            <p:cxnSp>
              <p:nvCxnSpPr>
                <p:cNvPr id="248" name="Google Shape;248;p20"/>
                <p:cNvCxnSpPr/>
                <p:nvPr/>
              </p:nvCxnSpPr>
              <p:spPr>
                <a:xfrm rot="10800000">
                  <a:off x="1056" y="660"/>
                  <a:ext cx="0" cy="2700"/>
                </a:xfrm>
                <a:prstGeom prst="straightConnector1">
                  <a:avLst/>
                </a:prstGeom>
                <a:noFill/>
                <a:ln w="19050" cap="flat" cmpd="sng">
                  <a:solidFill>
                    <a:schemeClr val="dk1"/>
                  </a:solidFill>
                  <a:prstDash val="solid"/>
                  <a:miter lim="800000"/>
                  <a:headEnd type="none" w="med" len="med"/>
                  <a:tailEnd type="triangle" w="med" len="med"/>
                </a:ln>
              </p:spPr>
            </p:cxnSp>
            <p:sp>
              <p:nvSpPr>
                <p:cNvPr id="249" name="Google Shape;249;p20"/>
                <p:cNvSpPr txBox="1"/>
                <p:nvPr/>
              </p:nvSpPr>
              <p:spPr>
                <a:xfrm>
                  <a:off x="864" y="624"/>
                  <a:ext cx="300" cy="3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sp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Arial"/>
                    <a:buNone/>
                  </a:pPr>
                  <a:r>
                    <a:rPr lang="ru-RU" sz="1800" b="1" i="0" u="none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y</a:t>
                  </a:r>
                  <a:endParaRPr/>
                </a:p>
              </p:txBody>
            </p:sp>
          </p:grpSp>
          <p:sp>
            <p:nvSpPr>
              <p:cNvPr id="250" name="Google Shape;250;p20"/>
              <p:cNvSpPr txBox="1"/>
              <p:nvPr/>
            </p:nvSpPr>
            <p:spPr>
              <a:xfrm>
                <a:off x="912" y="3024"/>
                <a:ext cx="300" cy="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rPr lang="ru-RU" sz="1800" b="1" i="0" u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0</a:t>
                </a:r>
                <a:endParaRPr/>
              </a:p>
            </p:txBody>
          </p:sp>
        </p:grpSp>
      </p:grpSp>
      <p:cxnSp>
        <p:nvCxnSpPr>
          <p:cNvPr id="251" name="Google Shape;251;p20"/>
          <p:cNvCxnSpPr/>
          <p:nvPr/>
        </p:nvCxnSpPr>
        <p:spPr>
          <a:xfrm>
            <a:off x="2209800" y="2971800"/>
            <a:ext cx="406500" cy="171600"/>
          </a:xfrm>
          <a:prstGeom prst="curvedConnector2">
            <a:avLst/>
          </a:prstGeom>
          <a:noFill/>
          <a:ln w="38100" cap="flat" cmpd="sng">
            <a:solidFill>
              <a:srgbClr val="008000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252" name="Google Shape;252;p20"/>
          <p:cNvCxnSpPr/>
          <p:nvPr/>
        </p:nvCxnSpPr>
        <p:spPr>
          <a:xfrm rot="10800000">
            <a:off x="1676400" y="2800350"/>
            <a:ext cx="13716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253" name="Google Shape;253;p20"/>
          <p:cNvCxnSpPr/>
          <p:nvPr/>
        </p:nvCxnSpPr>
        <p:spPr>
          <a:xfrm>
            <a:off x="3048000" y="2800350"/>
            <a:ext cx="0" cy="34290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254" name="Google Shape;254;p20"/>
          <p:cNvSpPr/>
          <p:nvPr/>
        </p:nvSpPr>
        <p:spPr>
          <a:xfrm>
            <a:off x="1676400" y="628650"/>
            <a:ext cx="76200" cy="570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55" name="Google Shape;255;p20"/>
          <p:cNvSpPr/>
          <p:nvPr/>
        </p:nvSpPr>
        <p:spPr>
          <a:xfrm>
            <a:off x="4495800" y="3086100"/>
            <a:ext cx="76200" cy="570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56" name="Google Shape;256;p20"/>
          <p:cNvSpPr/>
          <p:nvPr/>
        </p:nvSpPr>
        <p:spPr>
          <a:xfrm>
            <a:off x="3048000" y="3143250"/>
            <a:ext cx="76200" cy="570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57" name="Google Shape;257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743200" y="3086100"/>
            <a:ext cx="236933" cy="334564"/>
          </a:xfrm>
          <a:prstGeom prst="rect">
            <a:avLst/>
          </a:prstGeom>
          <a:noFill/>
          <a:ln>
            <a:noFill/>
          </a:ln>
        </p:spPr>
      </p:pic>
      <p:pic>
        <p:nvPicPr>
          <p:cNvPr id="258" name="Google Shape;258;p2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200400" y="3200400"/>
            <a:ext cx="357189" cy="333376"/>
          </a:xfrm>
          <a:prstGeom prst="rect">
            <a:avLst/>
          </a:prstGeom>
          <a:noFill/>
          <a:ln>
            <a:noFill/>
          </a:ln>
        </p:spPr>
      </p:pic>
      <p:sp>
        <p:nvSpPr>
          <p:cNvPr id="259" name="Google Shape;259;p20"/>
          <p:cNvSpPr txBox="1"/>
          <p:nvPr/>
        </p:nvSpPr>
        <p:spPr>
          <a:xfrm>
            <a:off x="2514600" y="3371850"/>
            <a:ext cx="3984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ru-RU" sz="1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  </a:t>
            </a:r>
            <a:endParaRPr/>
          </a:p>
        </p:txBody>
      </p:sp>
      <p:sp>
        <p:nvSpPr>
          <p:cNvPr id="260" name="Google Shape;260;p20"/>
          <p:cNvSpPr txBox="1"/>
          <p:nvPr/>
        </p:nvSpPr>
        <p:spPr>
          <a:xfrm>
            <a:off x="533400" y="2549128"/>
            <a:ext cx="1842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61" name="Google Shape;261;p2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419600" y="3143250"/>
            <a:ext cx="222647" cy="24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62" name="Google Shape;262;p2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143000" y="2457450"/>
            <a:ext cx="376239" cy="352427"/>
          </a:xfrm>
          <a:prstGeom prst="rect">
            <a:avLst/>
          </a:prstGeom>
          <a:noFill/>
          <a:ln>
            <a:noFill/>
          </a:ln>
        </p:spPr>
      </p:pic>
      <p:pic>
        <p:nvPicPr>
          <p:cNvPr id="263" name="Google Shape;263;p20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2438400" y="2857500"/>
            <a:ext cx="228601" cy="2143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64" name="Google Shape;264;p20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2484437" y="285750"/>
            <a:ext cx="1512092" cy="520304"/>
          </a:xfrm>
          <a:prstGeom prst="rect">
            <a:avLst/>
          </a:prstGeom>
          <a:noFill/>
          <a:ln>
            <a:noFill/>
          </a:ln>
        </p:spPr>
      </p:pic>
      <p:sp>
        <p:nvSpPr>
          <p:cNvPr id="265" name="Google Shape;265;p20"/>
          <p:cNvSpPr/>
          <p:nvPr/>
        </p:nvSpPr>
        <p:spPr>
          <a:xfrm>
            <a:off x="228600" y="285750"/>
            <a:ext cx="4343401" cy="2734866"/>
          </a:xfrm>
          <a:custGeom>
            <a:avLst/>
            <a:gdLst/>
            <a:ahLst/>
            <a:cxnLst/>
            <a:rect l="l" t="t" r="r" b="b"/>
            <a:pathLst>
              <a:path w="2709" h="2119" extrusionOk="0">
                <a:moveTo>
                  <a:pt x="0" y="2119"/>
                </a:moveTo>
                <a:cubicBezTo>
                  <a:pt x="357" y="2060"/>
                  <a:pt x="1690" y="2118"/>
                  <a:pt x="2142" y="1765"/>
                </a:cubicBezTo>
                <a:cubicBezTo>
                  <a:pt x="2594" y="1412"/>
                  <a:pt x="2591" y="368"/>
                  <a:pt x="2709" y="0"/>
                </a:cubicBezTo>
              </a:path>
            </a:pathLst>
          </a:custGeom>
          <a:noFill/>
          <a:ln w="44450" cap="flat" cmpd="sng">
            <a:solidFill>
              <a:srgbClr val="FF33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266" name="Google Shape;266;p20"/>
          <p:cNvCxnSpPr/>
          <p:nvPr/>
        </p:nvCxnSpPr>
        <p:spPr>
          <a:xfrm rot="10800000" flipH="1">
            <a:off x="381000" y="2171850"/>
            <a:ext cx="5638800" cy="1200000"/>
          </a:xfrm>
          <a:prstGeom prst="straightConnector1">
            <a:avLst/>
          </a:prstGeom>
          <a:noFill/>
          <a:ln w="44450" cap="flat" cmpd="sng">
            <a:solidFill>
              <a:srgbClr val="008000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267" name="Google Shape;267;p20"/>
          <p:cNvSpPr/>
          <p:nvPr/>
        </p:nvSpPr>
        <p:spPr>
          <a:xfrm>
            <a:off x="2971800" y="2743200"/>
            <a:ext cx="152400" cy="114300"/>
          </a:xfrm>
          <a:prstGeom prst="ellipse">
            <a:avLst/>
          </a:prstGeom>
          <a:solidFill>
            <a:srgbClr val="008000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268" name="Google Shape;268;p20"/>
          <p:cNvCxnSpPr/>
          <p:nvPr/>
        </p:nvCxnSpPr>
        <p:spPr>
          <a:xfrm>
            <a:off x="3048000" y="3143250"/>
            <a:ext cx="76200" cy="0"/>
          </a:xfrm>
          <a:prstGeom prst="straightConnector1">
            <a:avLst/>
          </a:prstGeom>
          <a:noFill/>
          <a:ln w="38100" cap="flat" cmpd="sng">
            <a:solidFill>
              <a:srgbClr val="FF3300"/>
            </a:solidFill>
            <a:prstDash val="solid"/>
            <a:miter lim="800000"/>
            <a:headEnd type="none" w="med" len="med"/>
            <a:tailEnd type="none" w="med" len="med"/>
          </a:ln>
        </p:spPr>
      </p:cxnSp>
      <p:pic>
        <p:nvPicPr>
          <p:cNvPr id="269" name="Google Shape;269;p20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3657600" y="3200400"/>
            <a:ext cx="628650" cy="36076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70" name="Google Shape;270;p20"/>
          <p:cNvCxnSpPr/>
          <p:nvPr/>
        </p:nvCxnSpPr>
        <p:spPr>
          <a:xfrm>
            <a:off x="1676400" y="2686050"/>
            <a:ext cx="0" cy="114300"/>
          </a:xfrm>
          <a:prstGeom prst="straightConnector1">
            <a:avLst/>
          </a:prstGeom>
          <a:noFill/>
          <a:ln w="38100" cap="flat" cmpd="sng">
            <a:solidFill>
              <a:srgbClr val="FF3300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271" name="Google Shape;271;p20"/>
          <p:cNvSpPr txBox="1"/>
          <p:nvPr/>
        </p:nvSpPr>
        <p:spPr>
          <a:xfrm>
            <a:off x="6423025" y="2565797"/>
            <a:ext cx="1842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72" name="Google Shape;272;p20"/>
          <p:cNvSpPr txBox="1"/>
          <p:nvPr/>
        </p:nvSpPr>
        <p:spPr>
          <a:xfrm rot="-774648">
            <a:off x="4604726" y="2278263"/>
            <a:ext cx="1644782" cy="374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ru-RU" sz="1800" b="1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Касательная</a:t>
            </a:r>
            <a:endParaRPr/>
          </a:p>
        </p:txBody>
      </p:sp>
      <p:sp>
        <p:nvSpPr>
          <p:cNvPr id="273" name="Google Shape;273;p20"/>
          <p:cNvSpPr txBox="1"/>
          <p:nvPr/>
        </p:nvSpPr>
        <p:spPr>
          <a:xfrm>
            <a:off x="87312" y="3557588"/>
            <a:ext cx="8234400" cy="8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ru-RU" sz="2400" b="1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Угловой коэффициент касательной можно найти как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ru-RU" sz="2400" b="1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предел выражения:</a:t>
            </a:r>
            <a:endParaRPr/>
          </a:p>
        </p:txBody>
      </p:sp>
      <p:sp>
        <p:nvSpPr>
          <p:cNvPr id="274" name="Google Shape;274;p20"/>
          <p:cNvSpPr/>
          <p:nvPr/>
        </p:nvSpPr>
        <p:spPr>
          <a:xfrm>
            <a:off x="0" y="2386013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75" name="Google Shape;275;p20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3132137" y="3917156"/>
            <a:ext cx="3888581" cy="11168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CCCC"/>
        </a:solidFill>
        <a:effectLst/>
      </p:bgPr>
    </p:bg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21"/>
          <p:cNvSpPr/>
          <p:nvPr/>
        </p:nvSpPr>
        <p:spPr>
          <a:xfrm>
            <a:off x="1676400" y="3257550"/>
            <a:ext cx="76200" cy="57000"/>
          </a:xfrm>
          <a:prstGeom prst="ellipse">
            <a:avLst/>
          </a:prstGeom>
          <a:solidFill>
            <a:srgbClr val="008000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pSp>
        <p:nvGrpSpPr>
          <p:cNvPr id="281" name="Google Shape;281;p21"/>
          <p:cNvGrpSpPr/>
          <p:nvPr/>
        </p:nvGrpSpPr>
        <p:grpSpPr>
          <a:xfrm>
            <a:off x="381000" y="742950"/>
            <a:ext cx="6191250" cy="3257550"/>
            <a:chOff x="240" y="624"/>
            <a:chExt cx="3900" cy="2736"/>
          </a:xfrm>
        </p:grpSpPr>
        <p:grpSp>
          <p:nvGrpSpPr>
            <p:cNvPr id="282" name="Google Shape;282;p21"/>
            <p:cNvGrpSpPr/>
            <p:nvPr/>
          </p:nvGrpSpPr>
          <p:grpSpPr>
            <a:xfrm>
              <a:off x="240" y="3024"/>
              <a:ext cx="3900" cy="300"/>
              <a:chOff x="240" y="3024"/>
              <a:chExt cx="3900" cy="300"/>
            </a:xfrm>
          </p:grpSpPr>
          <p:cxnSp>
            <p:nvCxnSpPr>
              <p:cNvPr id="283" name="Google Shape;283;p21"/>
              <p:cNvCxnSpPr/>
              <p:nvPr/>
            </p:nvCxnSpPr>
            <p:spPr>
              <a:xfrm>
                <a:off x="240" y="3072"/>
                <a:ext cx="3600" cy="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1"/>
                </a:solidFill>
                <a:prstDash val="solid"/>
                <a:miter lim="800000"/>
                <a:headEnd type="none" w="med" len="med"/>
                <a:tailEnd type="triangle" w="med" len="med"/>
              </a:ln>
            </p:spPr>
          </p:cxnSp>
          <p:sp>
            <p:nvSpPr>
              <p:cNvPr id="284" name="Google Shape;284;p21"/>
              <p:cNvSpPr txBox="1"/>
              <p:nvPr/>
            </p:nvSpPr>
            <p:spPr>
              <a:xfrm>
                <a:off x="3840" y="3024"/>
                <a:ext cx="300" cy="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rPr lang="ru-RU" sz="1800" b="1" i="0" u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х</a:t>
                </a:r>
                <a:endParaRPr/>
              </a:p>
            </p:txBody>
          </p:sp>
        </p:grpSp>
        <p:grpSp>
          <p:nvGrpSpPr>
            <p:cNvPr id="285" name="Google Shape;285;p21"/>
            <p:cNvGrpSpPr/>
            <p:nvPr/>
          </p:nvGrpSpPr>
          <p:grpSpPr>
            <a:xfrm>
              <a:off x="864" y="624"/>
              <a:ext cx="348" cy="2736"/>
              <a:chOff x="864" y="624"/>
              <a:chExt cx="348" cy="2736"/>
            </a:xfrm>
          </p:grpSpPr>
          <p:grpSp>
            <p:nvGrpSpPr>
              <p:cNvPr id="286" name="Google Shape;286;p21"/>
              <p:cNvGrpSpPr/>
              <p:nvPr/>
            </p:nvGrpSpPr>
            <p:grpSpPr>
              <a:xfrm>
                <a:off x="864" y="624"/>
                <a:ext cx="300" cy="2736"/>
                <a:chOff x="864" y="624"/>
                <a:chExt cx="300" cy="2736"/>
              </a:xfrm>
            </p:grpSpPr>
            <p:cxnSp>
              <p:nvCxnSpPr>
                <p:cNvPr id="287" name="Google Shape;287;p21"/>
                <p:cNvCxnSpPr/>
                <p:nvPr/>
              </p:nvCxnSpPr>
              <p:spPr>
                <a:xfrm rot="10800000">
                  <a:off x="1056" y="660"/>
                  <a:ext cx="0" cy="2700"/>
                </a:xfrm>
                <a:prstGeom prst="straightConnector1">
                  <a:avLst/>
                </a:prstGeom>
                <a:noFill/>
                <a:ln w="19050" cap="flat" cmpd="sng">
                  <a:solidFill>
                    <a:schemeClr val="dk1"/>
                  </a:solidFill>
                  <a:prstDash val="solid"/>
                  <a:miter lim="800000"/>
                  <a:headEnd type="none" w="med" len="med"/>
                  <a:tailEnd type="triangle" w="med" len="med"/>
                </a:ln>
              </p:spPr>
            </p:cxnSp>
            <p:sp>
              <p:nvSpPr>
                <p:cNvPr id="288" name="Google Shape;288;p21"/>
                <p:cNvSpPr txBox="1"/>
                <p:nvPr/>
              </p:nvSpPr>
              <p:spPr>
                <a:xfrm>
                  <a:off x="864" y="624"/>
                  <a:ext cx="300" cy="3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sp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Arial"/>
                    <a:buNone/>
                  </a:pPr>
                  <a:r>
                    <a:rPr lang="ru-RU" sz="1800" b="1" i="0" u="none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y</a:t>
                  </a:r>
                  <a:endParaRPr/>
                </a:p>
              </p:txBody>
            </p:sp>
          </p:grpSp>
          <p:sp>
            <p:nvSpPr>
              <p:cNvPr id="289" name="Google Shape;289;p21"/>
              <p:cNvSpPr txBox="1"/>
              <p:nvPr/>
            </p:nvSpPr>
            <p:spPr>
              <a:xfrm>
                <a:off x="912" y="3024"/>
                <a:ext cx="300" cy="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rPr lang="ru-RU" sz="1800" b="1" i="0" u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0</a:t>
                </a:r>
                <a:endParaRPr/>
              </a:p>
            </p:txBody>
          </p:sp>
        </p:grpSp>
      </p:grpSp>
      <p:cxnSp>
        <p:nvCxnSpPr>
          <p:cNvPr id="290" name="Google Shape;290;p21"/>
          <p:cNvCxnSpPr/>
          <p:nvPr/>
        </p:nvCxnSpPr>
        <p:spPr>
          <a:xfrm>
            <a:off x="2209800" y="3486150"/>
            <a:ext cx="406500" cy="171600"/>
          </a:xfrm>
          <a:prstGeom prst="curvedConnector2">
            <a:avLst/>
          </a:prstGeom>
          <a:noFill/>
          <a:ln w="38100" cap="flat" cmpd="sng">
            <a:solidFill>
              <a:srgbClr val="008000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291" name="Google Shape;291;p21"/>
          <p:cNvSpPr/>
          <p:nvPr/>
        </p:nvSpPr>
        <p:spPr>
          <a:xfrm>
            <a:off x="0" y="2518172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292" name="Google Shape;292;p21"/>
          <p:cNvCxnSpPr/>
          <p:nvPr/>
        </p:nvCxnSpPr>
        <p:spPr>
          <a:xfrm rot="10800000">
            <a:off x="1676400" y="3314700"/>
            <a:ext cx="13716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293" name="Google Shape;293;p21"/>
          <p:cNvCxnSpPr/>
          <p:nvPr/>
        </p:nvCxnSpPr>
        <p:spPr>
          <a:xfrm rot="10800000">
            <a:off x="1676400" y="1200150"/>
            <a:ext cx="28194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294" name="Google Shape;294;p21"/>
          <p:cNvCxnSpPr/>
          <p:nvPr/>
        </p:nvCxnSpPr>
        <p:spPr>
          <a:xfrm>
            <a:off x="3048000" y="3314700"/>
            <a:ext cx="0" cy="34290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295" name="Google Shape;295;p21"/>
          <p:cNvCxnSpPr/>
          <p:nvPr/>
        </p:nvCxnSpPr>
        <p:spPr>
          <a:xfrm>
            <a:off x="4495800" y="1200150"/>
            <a:ext cx="0" cy="245760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296" name="Google Shape;296;p21"/>
          <p:cNvSpPr/>
          <p:nvPr/>
        </p:nvSpPr>
        <p:spPr>
          <a:xfrm>
            <a:off x="1676400" y="1143000"/>
            <a:ext cx="76200" cy="570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97" name="Google Shape;297;p21"/>
          <p:cNvSpPr/>
          <p:nvPr/>
        </p:nvSpPr>
        <p:spPr>
          <a:xfrm>
            <a:off x="4495800" y="3600450"/>
            <a:ext cx="76200" cy="570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98" name="Google Shape;298;p21"/>
          <p:cNvSpPr/>
          <p:nvPr/>
        </p:nvSpPr>
        <p:spPr>
          <a:xfrm>
            <a:off x="3048000" y="3657600"/>
            <a:ext cx="76200" cy="570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99" name="Google Shape;299;p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771775" y="3598069"/>
            <a:ext cx="236933" cy="334564"/>
          </a:xfrm>
          <a:prstGeom prst="rect">
            <a:avLst/>
          </a:prstGeom>
          <a:noFill/>
          <a:ln>
            <a:noFill/>
          </a:ln>
        </p:spPr>
      </p:pic>
      <p:pic>
        <p:nvPicPr>
          <p:cNvPr id="300" name="Google Shape;300;p2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124200" y="3714750"/>
            <a:ext cx="357189" cy="333376"/>
          </a:xfrm>
          <a:prstGeom prst="rect">
            <a:avLst/>
          </a:prstGeom>
          <a:noFill/>
          <a:ln>
            <a:noFill/>
          </a:ln>
        </p:spPr>
      </p:pic>
      <p:sp>
        <p:nvSpPr>
          <p:cNvPr id="301" name="Google Shape;301;p21"/>
          <p:cNvSpPr txBox="1"/>
          <p:nvPr/>
        </p:nvSpPr>
        <p:spPr>
          <a:xfrm>
            <a:off x="0" y="1859756"/>
            <a:ext cx="2271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ru-RU" sz="1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</p:txBody>
      </p:sp>
      <p:sp>
        <p:nvSpPr>
          <p:cNvPr id="302" name="Google Shape;302;p21"/>
          <p:cNvSpPr txBox="1"/>
          <p:nvPr/>
        </p:nvSpPr>
        <p:spPr>
          <a:xfrm>
            <a:off x="0" y="3086100"/>
            <a:ext cx="3555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ru-RU" sz="1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 </a:t>
            </a:r>
            <a:endParaRPr/>
          </a:p>
        </p:txBody>
      </p:sp>
      <p:sp>
        <p:nvSpPr>
          <p:cNvPr id="303" name="Google Shape;303;p21"/>
          <p:cNvSpPr txBox="1"/>
          <p:nvPr/>
        </p:nvSpPr>
        <p:spPr>
          <a:xfrm>
            <a:off x="0" y="2914650"/>
            <a:ext cx="3126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ru-RU" sz="1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</a:t>
            </a:r>
            <a:endParaRPr/>
          </a:p>
        </p:txBody>
      </p:sp>
      <p:sp>
        <p:nvSpPr>
          <p:cNvPr id="304" name="Google Shape;304;p21"/>
          <p:cNvSpPr txBox="1"/>
          <p:nvPr/>
        </p:nvSpPr>
        <p:spPr>
          <a:xfrm>
            <a:off x="533400" y="3063478"/>
            <a:ext cx="1842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305" name="Google Shape;305;p2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495800" y="3714750"/>
            <a:ext cx="222647" cy="24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306" name="Google Shape;306;p2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143000" y="2800350"/>
            <a:ext cx="376239" cy="35242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07" name="Google Shape;307;p21"/>
          <p:cNvCxnSpPr/>
          <p:nvPr/>
        </p:nvCxnSpPr>
        <p:spPr>
          <a:xfrm>
            <a:off x="3048000" y="3657600"/>
            <a:ext cx="609600" cy="0"/>
          </a:xfrm>
          <a:prstGeom prst="straightConnector1">
            <a:avLst/>
          </a:prstGeom>
          <a:noFill/>
          <a:ln w="38100" cap="flat" cmpd="sng">
            <a:solidFill>
              <a:srgbClr val="FF3300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308" name="Google Shape;308;p21"/>
          <p:cNvCxnSpPr/>
          <p:nvPr/>
        </p:nvCxnSpPr>
        <p:spPr>
          <a:xfrm rot="10800000">
            <a:off x="1676400" y="3086100"/>
            <a:ext cx="0" cy="228600"/>
          </a:xfrm>
          <a:prstGeom prst="straightConnector1">
            <a:avLst/>
          </a:prstGeom>
          <a:noFill/>
          <a:ln w="38100" cap="flat" cmpd="sng">
            <a:solidFill>
              <a:srgbClr val="FF3300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309" name="Google Shape;309;p21"/>
          <p:cNvCxnSpPr/>
          <p:nvPr/>
        </p:nvCxnSpPr>
        <p:spPr>
          <a:xfrm>
            <a:off x="1676400" y="2400300"/>
            <a:ext cx="25146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310" name="Google Shape;310;p21"/>
          <p:cNvCxnSpPr/>
          <p:nvPr/>
        </p:nvCxnSpPr>
        <p:spPr>
          <a:xfrm rot="10800000">
            <a:off x="4191000" y="2400300"/>
            <a:ext cx="0" cy="125730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miter lim="800000"/>
            <a:headEnd type="none" w="med" len="med"/>
            <a:tailEnd type="none" w="med" len="med"/>
          </a:ln>
        </p:spPr>
      </p:cxnSp>
      <p:pic>
        <p:nvPicPr>
          <p:cNvPr id="311" name="Google Shape;311;p21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066800" y="1943100"/>
            <a:ext cx="342899" cy="303609"/>
          </a:xfrm>
          <a:prstGeom prst="rect">
            <a:avLst/>
          </a:prstGeom>
          <a:noFill/>
          <a:ln>
            <a:noFill/>
          </a:ln>
        </p:spPr>
      </p:pic>
      <p:pic>
        <p:nvPicPr>
          <p:cNvPr id="312" name="Google Shape;312;p21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2438400" y="3371850"/>
            <a:ext cx="228601" cy="214313"/>
          </a:xfrm>
          <a:prstGeom prst="rect">
            <a:avLst/>
          </a:prstGeom>
          <a:noFill/>
          <a:ln>
            <a:noFill/>
          </a:ln>
        </p:spPr>
      </p:pic>
      <p:pic>
        <p:nvPicPr>
          <p:cNvPr id="313" name="Google Shape;313;p21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5867400" y="519113"/>
            <a:ext cx="2316955" cy="1057276"/>
          </a:xfrm>
          <a:prstGeom prst="rect">
            <a:avLst/>
          </a:prstGeom>
          <a:noFill/>
          <a:ln>
            <a:noFill/>
          </a:ln>
        </p:spPr>
      </p:pic>
      <p:pic>
        <p:nvPicPr>
          <p:cNvPr id="314" name="Google Shape;314;p21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4643437" y="2356247"/>
            <a:ext cx="1520429" cy="478631"/>
          </a:xfrm>
          <a:prstGeom prst="rect">
            <a:avLst/>
          </a:prstGeom>
          <a:noFill/>
          <a:ln>
            <a:noFill/>
          </a:ln>
        </p:spPr>
      </p:pic>
      <p:sp>
        <p:nvSpPr>
          <p:cNvPr id="315" name="Google Shape;315;p21"/>
          <p:cNvSpPr txBox="1"/>
          <p:nvPr/>
        </p:nvSpPr>
        <p:spPr>
          <a:xfrm>
            <a:off x="6300787" y="1545431"/>
            <a:ext cx="2843100" cy="12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3300"/>
              </a:buClr>
              <a:buSzPts val="2400"/>
              <a:buFont typeface="Times New Roman"/>
              <a:buNone/>
            </a:pPr>
            <a:r>
              <a:rPr lang="ru-RU" sz="2400" b="1" i="1" u="none">
                <a:solidFill>
                  <a:srgbClr val="FF33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</a:t>
            </a:r>
            <a:r>
              <a:rPr lang="ru-RU" sz="2400" b="1" i="1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– угловой коэффициент прямой(секущей)</a:t>
            </a:r>
            <a:endParaRPr/>
          </a:p>
        </p:txBody>
      </p:sp>
      <p:pic>
        <p:nvPicPr>
          <p:cNvPr id="316" name="Google Shape;316;p21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2843212" y="681038"/>
            <a:ext cx="1340646" cy="46077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17" name="Google Shape;317;p21"/>
          <p:cNvCxnSpPr/>
          <p:nvPr/>
        </p:nvCxnSpPr>
        <p:spPr>
          <a:xfrm>
            <a:off x="4267200" y="2000250"/>
            <a:ext cx="0" cy="165750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318" name="Google Shape;318;p21"/>
          <p:cNvCxnSpPr/>
          <p:nvPr/>
        </p:nvCxnSpPr>
        <p:spPr>
          <a:xfrm rot="10800000">
            <a:off x="1676400" y="2000250"/>
            <a:ext cx="25908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319" name="Google Shape;319;p21"/>
          <p:cNvSpPr/>
          <p:nvPr/>
        </p:nvSpPr>
        <p:spPr>
          <a:xfrm>
            <a:off x="4419600" y="1143000"/>
            <a:ext cx="152400" cy="114300"/>
          </a:xfrm>
          <a:prstGeom prst="ellipse">
            <a:avLst/>
          </a:prstGeom>
          <a:solidFill>
            <a:srgbClr val="008000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20" name="Google Shape;320;p21"/>
          <p:cNvSpPr/>
          <p:nvPr/>
        </p:nvSpPr>
        <p:spPr>
          <a:xfrm>
            <a:off x="228600" y="800100"/>
            <a:ext cx="4343401" cy="2734866"/>
          </a:xfrm>
          <a:custGeom>
            <a:avLst/>
            <a:gdLst/>
            <a:ahLst/>
            <a:cxnLst/>
            <a:rect l="l" t="t" r="r" b="b"/>
            <a:pathLst>
              <a:path w="2709" h="2119" extrusionOk="0">
                <a:moveTo>
                  <a:pt x="0" y="2119"/>
                </a:moveTo>
                <a:cubicBezTo>
                  <a:pt x="357" y="2060"/>
                  <a:pt x="1690" y="2118"/>
                  <a:pt x="2142" y="1765"/>
                </a:cubicBezTo>
                <a:cubicBezTo>
                  <a:pt x="2594" y="1412"/>
                  <a:pt x="2591" y="368"/>
                  <a:pt x="2709" y="0"/>
                </a:cubicBezTo>
              </a:path>
            </a:pathLst>
          </a:custGeom>
          <a:noFill/>
          <a:ln w="44450" cap="flat" cmpd="sng">
            <a:solidFill>
              <a:srgbClr val="FF33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321" name="Google Shape;321;p21"/>
          <p:cNvCxnSpPr/>
          <p:nvPr/>
        </p:nvCxnSpPr>
        <p:spPr>
          <a:xfrm rot="10800000" flipH="1">
            <a:off x="381000" y="2686200"/>
            <a:ext cx="5638800" cy="1200000"/>
          </a:xfrm>
          <a:prstGeom prst="straightConnector1">
            <a:avLst/>
          </a:prstGeom>
          <a:noFill/>
          <a:ln w="28575" cap="flat" cmpd="sng">
            <a:solidFill>
              <a:srgbClr val="008000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322" name="Google Shape;322;p21"/>
          <p:cNvSpPr/>
          <p:nvPr/>
        </p:nvSpPr>
        <p:spPr>
          <a:xfrm>
            <a:off x="2971800" y="3257550"/>
            <a:ext cx="152400" cy="114300"/>
          </a:xfrm>
          <a:prstGeom prst="ellipse">
            <a:avLst/>
          </a:prstGeom>
          <a:solidFill>
            <a:srgbClr val="008000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323" name="Google Shape;323;p21"/>
          <p:cNvCxnSpPr/>
          <p:nvPr/>
        </p:nvCxnSpPr>
        <p:spPr>
          <a:xfrm rot="10800000" flipH="1">
            <a:off x="1828800" y="1143000"/>
            <a:ext cx="3276600" cy="3429000"/>
          </a:xfrm>
          <a:prstGeom prst="straightConnector1">
            <a:avLst/>
          </a:prstGeom>
          <a:noFill/>
          <a:ln w="19050" cap="flat" cmpd="sng">
            <a:solidFill>
              <a:srgbClr val="1A74B2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324" name="Google Shape;324;p21"/>
          <p:cNvCxnSpPr/>
          <p:nvPr/>
        </p:nvCxnSpPr>
        <p:spPr>
          <a:xfrm rot="10800000" flipH="1">
            <a:off x="2209800" y="800100"/>
            <a:ext cx="2590800" cy="3657600"/>
          </a:xfrm>
          <a:prstGeom prst="straightConnector1">
            <a:avLst/>
          </a:prstGeom>
          <a:noFill/>
          <a:ln w="28575" cap="flat" cmpd="sng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325" name="Google Shape;325;p21"/>
          <p:cNvCxnSpPr/>
          <p:nvPr/>
        </p:nvCxnSpPr>
        <p:spPr>
          <a:xfrm rot="10800000" flipH="1">
            <a:off x="1371600" y="1543050"/>
            <a:ext cx="3886200" cy="3086100"/>
          </a:xfrm>
          <a:prstGeom prst="straightConnector1">
            <a:avLst/>
          </a:prstGeom>
          <a:noFill/>
          <a:ln w="19050" cap="flat" cmpd="sng">
            <a:solidFill>
              <a:srgbClr val="2C6CA0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326" name="Google Shape;326;p21"/>
          <p:cNvCxnSpPr/>
          <p:nvPr/>
        </p:nvCxnSpPr>
        <p:spPr>
          <a:xfrm rot="10800000" flipH="1">
            <a:off x="1371600" y="1543050"/>
            <a:ext cx="4648200" cy="2743200"/>
          </a:xfrm>
          <a:prstGeom prst="straightConnector1">
            <a:avLst/>
          </a:prstGeom>
          <a:noFill/>
          <a:ln w="19050" cap="flat" cmpd="sng">
            <a:solidFill>
              <a:srgbClr val="30809C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327" name="Google Shape;327;p21"/>
          <p:cNvCxnSpPr/>
          <p:nvPr/>
        </p:nvCxnSpPr>
        <p:spPr>
          <a:xfrm rot="10800000" flipH="1">
            <a:off x="1143000" y="2057400"/>
            <a:ext cx="5334000" cy="1943100"/>
          </a:xfrm>
          <a:prstGeom prst="straightConnector1">
            <a:avLst/>
          </a:prstGeom>
          <a:noFill/>
          <a:ln w="19050" cap="flat" cmpd="sng">
            <a:solidFill>
              <a:srgbClr val="329A81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328" name="Google Shape;328;p21"/>
          <p:cNvCxnSpPr/>
          <p:nvPr/>
        </p:nvCxnSpPr>
        <p:spPr>
          <a:xfrm rot="10800000">
            <a:off x="4267200" y="3657600"/>
            <a:ext cx="228600" cy="0"/>
          </a:xfrm>
          <a:prstGeom prst="straightConnector1">
            <a:avLst/>
          </a:prstGeom>
          <a:noFill/>
          <a:ln w="38100" cap="flat" cmpd="sng">
            <a:solidFill>
              <a:srgbClr val="FF3300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329" name="Google Shape;329;p21"/>
          <p:cNvCxnSpPr/>
          <p:nvPr/>
        </p:nvCxnSpPr>
        <p:spPr>
          <a:xfrm rot="10800000">
            <a:off x="1676400" y="1200150"/>
            <a:ext cx="0" cy="800100"/>
          </a:xfrm>
          <a:prstGeom prst="straightConnector1">
            <a:avLst/>
          </a:prstGeom>
          <a:noFill/>
          <a:ln w="38100" cap="flat" cmpd="sng">
            <a:solidFill>
              <a:srgbClr val="FF3300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330" name="Google Shape;330;p21"/>
          <p:cNvSpPr/>
          <p:nvPr/>
        </p:nvSpPr>
        <p:spPr>
          <a:xfrm>
            <a:off x="4191000" y="1943100"/>
            <a:ext cx="152400" cy="114300"/>
          </a:xfrm>
          <a:prstGeom prst="ellipse">
            <a:avLst/>
          </a:prstGeom>
          <a:solidFill>
            <a:srgbClr val="008000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331" name="Google Shape;331;p21"/>
          <p:cNvCxnSpPr/>
          <p:nvPr/>
        </p:nvCxnSpPr>
        <p:spPr>
          <a:xfrm>
            <a:off x="4191000" y="3657600"/>
            <a:ext cx="76200" cy="0"/>
          </a:xfrm>
          <a:prstGeom prst="straightConnector1">
            <a:avLst/>
          </a:prstGeom>
          <a:noFill/>
          <a:ln w="38100" cap="flat" cmpd="sng">
            <a:solidFill>
              <a:srgbClr val="FF3300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332" name="Google Shape;332;p21"/>
          <p:cNvCxnSpPr/>
          <p:nvPr/>
        </p:nvCxnSpPr>
        <p:spPr>
          <a:xfrm rot="10800000">
            <a:off x="1676400" y="2000100"/>
            <a:ext cx="0" cy="400200"/>
          </a:xfrm>
          <a:prstGeom prst="straightConnector1">
            <a:avLst/>
          </a:prstGeom>
          <a:noFill/>
          <a:ln w="38100" cap="flat" cmpd="sng">
            <a:solidFill>
              <a:srgbClr val="FF3300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333" name="Google Shape;333;p21"/>
          <p:cNvSpPr/>
          <p:nvPr/>
        </p:nvSpPr>
        <p:spPr>
          <a:xfrm>
            <a:off x="4114800" y="2343150"/>
            <a:ext cx="152400" cy="114300"/>
          </a:xfrm>
          <a:prstGeom prst="ellipse">
            <a:avLst/>
          </a:prstGeom>
          <a:solidFill>
            <a:srgbClr val="008000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334" name="Google Shape;334;p21"/>
          <p:cNvCxnSpPr/>
          <p:nvPr/>
        </p:nvCxnSpPr>
        <p:spPr>
          <a:xfrm>
            <a:off x="3962400" y="2743200"/>
            <a:ext cx="0" cy="91440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335" name="Google Shape;335;p21"/>
          <p:cNvCxnSpPr/>
          <p:nvPr/>
        </p:nvCxnSpPr>
        <p:spPr>
          <a:xfrm rot="10800000">
            <a:off x="1676400" y="2743200"/>
            <a:ext cx="22860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336" name="Google Shape;336;p21"/>
          <p:cNvCxnSpPr/>
          <p:nvPr/>
        </p:nvCxnSpPr>
        <p:spPr>
          <a:xfrm>
            <a:off x="3962400" y="3657600"/>
            <a:ext cx="228600" cy="0"/>
          </a:xfrm>
          <a:prstGeom prst="straightConnector1">
            <a:avLst/>
          </a:prstGeom>
          <a:noFill/>
          <a:ln w="38100" cap="flat" cmpd="sng">
            <a:solidFill>
              <a:srgbClr val="FF3300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337" name="Google Shape;337;p21"/>
          <p:cNvCxnSpPr/>
          <p:nvPr/>
        </p:nvCxnSpPr>
        <p:spPr>
          <a:xfrm>
            <a:off x="1676400" y="2400300"/>
            <a:ext cx="0" cy="342900"/>
          </a:xfrm>
          <a:prstGeom prst="straightConnector1">
            <a:avLst/>
          </a:prstGeom>
          <a:noFill/>
          <a:ln w="38100" cap="flat" cmpd="sng">
            <a:solidFill>
              <a:srgbClr val="FF3300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338" name="Google Shape;338;p21"/>
          <p:cNvSpPr/>
          <p:nvPr/>
        </p:nvSpPr>
        <p:spPr>
          <a:xfrm>
            <a:off x="3886200" y="2686050"/>
            <a:ext cx="152400" cy="114300"/>
          </a:xfrm>
          <a:prstGeom prst="ellipse">
            <a:avLst/>
          </a:prstGeom>
          <a:solidFill>
            <a:srgbClr val="008000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339" name="Google Shape;339;p21"/>
          <p:cNvCxnSpPr/>
          <p:nvPr/>
        </p:nvCxnSpPr>
        <p:spPr>
          <a:xfrm>
            <a:off x="3657600" y="3086100"/>
            <a:ext cx="0" cy="57150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340" name="Google Shape;340;p21"/>
          <p:cNvCxnSpPr/>
          <p:nvPr/>
        </p:nvCxnSpPr>
        <p:spPr>
          <a:xfrm rot="10800000">
            <a:off x="1676400" y="3086100"/>
            <a:ext cx="19812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341" name="Google Shape;341;p21"/>
          <p:cNvCxnSpPr/>
          <p:nvPr/>
        </p:nvCxnSpPr>
        <p:spPr>
          <a:xfrm>
            <a:off x="3657600" y="3657600"/>
            <a:ext cx="304800" cy="0"/>
          </a:xfrm>
          <a:prstGeom prst="straightConnector1">
            <a:avLst/>
          </a:prstGeom>
          <a:noFill/>
          <a:ln w="38100" cap="flat" cmpd="sng">
            <a:solidFill>
              <a:srgbClr val="FF3300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342" name="Google Shape;342;p21"/>
          <p:cNvCxnSpPr/>
          <p:nvPr/>
        </p:nvCxnSpPr>
        <p:spPr>
          <a:xfrm>
            <a:off x="1676400" y="2743200"/>
            <a:ext cx="0" cy="342900"/>
          </a:xfrm>
          <a:prstGeom prst="straightConnector1">
            <a:avLst/>
          </a:prstGeom>
          <a:noFill/>
          <a:ln w="38100" cap="flat" cmpd="sng">
            <a:solidFill>
              <a:srgbClr val="FF3300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343" name="Google Shape;343;p21"/>
          <p:cNvSpPr/>
          <p:nvPr/>
        </p:nvSpPr>
        <p:spPr>
          <a:xfrm>
            <a:off x="3581400" y="3028950"/>
            <a:ext cx="152400" cy="114300"/>
          </a:xfrm>
          <a:prstGeom prst="ellipse">
            <a:avLst/>
          </a:prstGeom>
          <a:solidFill>
            <a:srgbClr val="008000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344" name="Google Shape;344;p21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3581400" y="3714750"/>
            <a:ext cx="628650" cy="36076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45" name="Google Shape;345;p21"/>
          <p:cNvCxnSpPr/>
          <p:nvPr/>
        </p:nvCxnSpPr>
        <p:spPr>
          <a:xfrm>
            <a:off x="1676400" y="3200400"/>
            <a:ext cx="0" cy="114300"/>
          </a:xfrm>
          <a:prstGeom prst="straightConnector1">
            <a:avLst/>
          </a:prstGeom>
          <a:noFill/>
          <a:ln w="38100" cap="flat" cmpd="sng">
            <a:solidFill>
              <a:srgbClr val="FF3300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346" name="Google Shape;346;p21"/>
          <p:cNvSpPr txBox="1"/>
          <p:nvPr/>
        </p:nvSpPr>
        <p:spPr>
          <a:xfrm rot="-774648">
            <a:off x="4604726" y="2792613"/>
            <a:ext cx="1644782" cy="374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ru-RU" sz="1800" b="1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Касательная</a:t>
            </a:r>
            <a:endParaRPr/>
          </a:p>
        </p:txBody>
      </p:sp>
      <p:sp>
        <p:nvSpPr>
          <p:cNvPr id="347" name="Google Shape;347;p21"/>
          <p:cNvSpPr txBox="1"/>
          <p:nvPr/>
        </p:nvSpPr>
        <p:spPr>
          <a:xfrm rot="-3144318">
            <a:off x="3059483" y="1821786"/>
            <a:ext cx="1124130" cy="3650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000"/>
              </a:buClr>
              <a:buSzPts val="2000"/>
              <a:buFont typeface="Arial"/>
              <a:buNone/>
            </a:pPr>
            <a:r>
              <a:rPr lang="ru-RU" sz="1700" b="1" i="0" u="none">
                <a:solidFill>
                  <a:srgbClr val="008000"/>
                </a:solidFill>
                <a:latin typeface="Arial"/>
                <a:ea typeface="Arial"/>
                <a:cs typeface="Arial"/>
                <a:sym typeface="Arial"/>
              </a:rPr>
              <a:t>Секущая</a:t>
            </a:r>
            <a:endParaRPr sz="1100"/>
          </a:p>
        </p:txBody>
      </p:sp>
      <p:pic>
        <p:nvPicPr>
          <p:cNvPr id="348" name="Google Shape;348;p21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0" y="4121944"/>
            <a:ext cx="6857998" cy="102155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49" name="Google Shape;349;p21"/>
          <p:cNvGrpSpPr/>
          <p:nvPr/>
        </p:nvGrpSpPr>
        <p:grpSpPr>
          <a:xfrm>
            <a:off x="6372225" y="2842021"/>
            <a:ext cx="2771775" cy="1083781"/>
            <a:chOff x="4320" y="2112"/>
            <a:chExt cx="1200" cy="651"/>
          </a:xfrm>
        </p:grpSpPr>
        <p:sp>
          <p:nvSpPr>
            <p:cNvPr id="350" name="Google Shape;350;p21"/>
            <p:cNvSpPr txBox="1"/>
            <p:nvPr/>
          </p:nvSpPr>
          <p:spPr>
            <a:xfrm>
              <a:off x="4320" y="2112"/>
              <a:ext cx="1200" cy="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C3300"/>
                </a:buClr>
                <a:buSzPts val="2400"/>
                <a:buFont typeface="Arial"/>
                <a:buNone/>
              </a:pPr>
              <a:r>
                <a:rPr lang="ru-RU" sz="2400" b="1" i="0" u="none">
                  <a:solidFill>
                    <a:srgbClr val="CC3300"/>
                  </a:solidFill>
                  <a:latin typeface="Arial"/>
                  <a:ea typeface="Arial"/>
                  <a:cs typeface="Arial"/>
                  <a:sym typeface="Arial"/>
                </a:rPr>
                <a:t>Обозначение:</a:t>
              </a:r>
              <a:endParaRPr/>
            </a:p>
          </p:txBody>
        </p:sp>
        <p:pic>
          <p:nvPicPr>
            <p:cNvPr id="351" name="Google Shape;351;p21"/>
            <p:cNvPicPr preferRelativeResize="0"/>
            <p:nvPr/>
          </p:nvPicPr>
          <p:blipFill rotWithShape="1">
            <a:blip r:embed="rId14">
              <a:alphaModFix/>
            </a:blip>
            <a:srcRect/>
            <a:stretch/>
          </p:blipFill>
          <p:spPr>
            <a:xfrm>
              <a:off x="4560" y="2460"/>
              <a:ext cx="561" cy="303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52" name="Google Shape;352;p21"/>
          <p:cNvSpPr txBox="1"/>
          <p:nvPr/>
        </p:nvSpPr>
        <p:spPr>
          <a:xfrm>
            <a:off x="194625" y="121900"/>
            <a:ext cx="8554800" cy="47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300" b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Определение производной от функции в данной точке</a:t>
            </a:r>
            <a:endParaRPr sz="2300" b="1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CCCC"/>
        </a:solidFill>
        <a:effectLst/>
      </p:bgPr>
    </p:bg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22"/>
          <p:cNvSpPr/>
          <p:nvPr/>
        </p:nvSpPr>
        <p:spPr>
          <a:xfrm>
            <a:off x="1676400" y="2743200"/>
            <a:ext cx="76200" cy="57000"/>
          </a:xfrm>
          <a:prstGeom prst="ellipse">
            <a:avLst/>
          </a:prstGeom>
          <a:solidFill>
            <a:srgbClr val="008000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pSp>
        <p:nvGrpSpPr>
          <p:cNvPr id="358" name="Google Shape;358;p22"/>
          <p:cNvGrpSpPr/>
          <p:nvPr/>
        </p:nvGrpSpPr>
        <p:grpSpPr>
          <a:xfrm>
            <a:off x="381000" y="228600"/>
            <a:ext cx="6191250" cy="3257550"/>
            <a:chOff x="240" y="624"/>
            <a:chExt cx="3900" cy="2736"/>
          </a:xfrm>
        </p:grpSpPr>
        <p:grpSp>
          <p:nvGrpSpPr>
            <p:cNvPr id="359" name="Google Shape;359;p22"/>
            <p:cNvGrpSpPr/>
            <p:nvPr/>
          </p:nvGrpSpPr>
          <p:grpSpPr>
            <a:xfrm>
              <a:off x="240" y="3024"/>
              <a:ext cx="3900" cy="300"/>
              <a:chOff x="240" y="3024"/>
              <a:chExt cx="3900" cy="300"/>
            </a:xfrm>
          </p:grpSpPr>
          <p:cxnSp>
            <p:nvCxnSpPr>
              <p:cNvPr id="360" name="Google Shape;360;p22"/>
              <p:cNvCxnSpPr/>
              <p:nvPr/>
            </p:nvCxnSpPr>
            <p:spPr>
              <a:xfrm>
                <a:off x="240" y="3072"/>
                <a:ext cx="3600" cy="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1"/>
                </a:solidFill>
                <a:prstDash val="solid"/>
                <a:miter lim="800000"/>
                <a:headEnd type="none" w="med" len="med"/>
                <a:tailEnd type="triangle" w="med" len="med"/>
              </a:ln>
            </p:spPr>
          </p:cxnSp>
          <p:sp>
            <p:nvSpPr>
              <p:cNvPr id="361" name="Google Shape;361;p22"/>
              <p:cNvSpPr txBox="1"/>
              <p:nvPr/>
            </p:nvSpPr>
            <p:spPr>
              <a:xfrm>
                <a:off x="3840" y="3024"/>
                <a:ext cx="300" cy="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rPr lang="ru-RU" sz="1800" b="1" i="0" u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х</a:t>
                </a:r>
                <a:endParaRPr/>
              </a:p>
            </p:txBody>
          </p:sp>
        </p:grpSp>
        <p:grpSp>
          <p:nvGrpSpPr>
            <p:cNvPr id="362" name="Google Shape;362;p22"/>
            <p:cNvGrpSpPr/>
            <p:nvPr/>
          </p:nvGrpSpPr>
          <p:grpSpPr>
            <a:xfrm>
              <a:off x="864" y="624"/>
              <a:ext cx="348" cy="2736"/>
              <a:chOff x="864" y="624"/>
              <a:chExt cx="348" cy="2736"/>
            </a:xfrm>
          </p:grpSpPr>
          <p:grpSp>
            <p:nvGrpSpPr>
              <p:cNvPr id="363" name="Google Shape;363;p22"/>
              <p:cNvGrpSpPr/>
              <p:nvPr/>
            </p:nvGrpSpPr>
            <p:grpSpPr>
              <a:xfrm>
                <a:off x="864" y="624"/>
                <a:ext cx="300" cy="2736"/>
                <a:chOff x="864" y="624"/>
                <a:chExt cx="300" cy="2736"/>
              </a:xfrm>
            </p:grpSpPr>
            <p:cxnSp>
              <p:nvCxnSpPr>
                <p:cNvPr id="364" name="Google Shape;364;p22"/>
                <p:cNvCxnSpPr/>
                <p:nvPr/>
              </p:nvCxnSpPr>
              <p:spPr>
                <a:xfrm rot="10800000">
                  <a:off x="1056" y="660"/>
                  <a:ext cx="0" cy="2700"/>
                </a:xfrm>
                <a:prstGeom prst="straightConnector1">
                  <a:avLst/>
                </a:prstGeom>
                <a:noFill/>
                <a:ln w="19050" cap="flat" cmpd="sng">
                  <a:solidFill>
                    <a:schemeClr val="dk1"/>
                  </a:solidFill>
                  <a:prstDash val="solid"/>
                  <a:miter lim="800000"/>
                  <a:headEnd type="none" w="med" len="med"/>
                  <a:tailEnd type="triangle" w="med" len="med"/>
                </a:ln>
              </p:spPr>
            </p:cxnSp>
            <p:sp>
              <p:nvSpPr>
                <p:cNvPr id="365" name="Google Shape;365;p22"/>
                <p:cNvSpPr txBox="1"/>
                <p:nvPr/>
              </p:nvSpPr>
              <p:spPr>
                <a:xfrm>
                  <a:off x="864" y="624"/>
                  <a:ext cx="300" cy="3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sp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Arial"/>
                    <a:buNone/>
                  </a:pPr>
                  <a:r>
                    <a:rPr lang="ru-RU" sz="1800" b="1" i="0" u="none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y</a:t>
                  </a:r>
                  <a:endParaRPr/>
                </a:p>
              </p:txBody>
            </p:sp>
          </p:grpSp>
          <p:sp>
            <p:nvSpPr>
              <p:cNvPr id="366" name="Google Shape;366;p22"/>
              <p:cNvSpPr txBox="1"/>
              <p:nvPr/>
            </p:nvSpPr>
            <p:spPr>
              <a:xfrm>
                <a:off x="912" y="3024"/>
                <a:ext cx="300" cy="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rPr lang="ru-RU" sz="1800" b="1" i="0" u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0</a:t>
                </a:r>
                <a:endParaRPr/>
              </a:p>
            </p:txBody>
          </p:sp>
        </p:grpSp>
      </p:grpSp>
      <p:cxnSp>
        <p:nvCxnSpPr>
          <p:cNvPr id="367" name="Google Shape;367;p22"/>
          <p:cNvCxnSpPr/>
          <p:nvPr/>
        </p:nvCxnSpPr>
        <p:spPr>
          <a:xfrm>
            <a:off x="2209800" y="2971800"/>
            <a:ext cx="406500" cy="171600"/>
          </a:xfrm>
          <a:prstGeom prst="curvedConnector2">
            <a:avLst/>
          </a:prstGeom>
          <a:noFill/>
          <a:ln w="38100" cap="flat" cmpd="sng">
            <a:solidFill>
              <a:srgbClr val="008000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368" name="Google Shape;368;p22"/>
          <p:cNvCxnSpPr/>
          <p:nvPr/>
        </p:nvCxnSpPr>
        <p:spPr>
          <a:xfrm rot="10800000">
            <a:off x="1676400" y="2800350"/>
            <a:ext cx="13716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369" name="Google Shape;369;p22"/>
          <p:cNvCxnSpPr/>
          <p:nvPr/>
        </p:nvCxnSpPr>
        <p:spPr>
          <a:xfrm>
            <a:off x="3048000" y="2800350"/>
            <a:ext cx="0" cy="34290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370" name="Google Shape;370;p22"/>
          <p:cNvSpPr/>
          <p:nvPr/>
        </p:nvSpPr>
        <p:spPr>
          <a:xfrm>
            <a:off x="1676400" y="628650"/>
            <a:ext cx="76200" cy="570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71" name="Google Shape;371;p22"/>
          <p:cNvSpPr/>
          <p:nvPr/>
        </p:nvSpPr>
        <p:spPr>
          <a:xfrm>
            <a:off x="4495800" y="3086100"/>
            <a:ext cx="76200" cy="570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72" name="Google Shape;372;p22"/>
          <p:cNvSpPr/>
          <p:nvPr/>
        </p:nvSpPr>
        <p:spPr>
          <a:xfrm>
            <a:off x="3048000" y="3143250"/>
            <a:ext cx="76200" cy="570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373" name="Google Shape;373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743200" y="3086100"/>
            <a:ext cx="236933" cy="334564"/>
          </a:xfrm>
          <a:prstGeom prst="rect">
            <a:avLst/>
          </a:prstGeom>
          <a:noFill/>
          <a:ln>
            <a:noFill/>
          </a:ln>
        </p:spPr>
      </p:pic>
      <p:pic>
        <p:nvPicPr>
          <p:cNvPr id="374" name="Google Shape;374;p2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200400" y="3200400"/>
            <a:ext cx="357189" cy="333376"/>
          </a:xfrm>
          <a:prstGeom prst="rect">
            <a:avLst/>
          </a:prstGeom>
          <a:noFill/>
          <a:ln>
            <a:noFill/>
          </a:ln>
        </p:spPr>
      </p:pic>
      <p:sp>
        <p:nvSpPr>
          <p:cNvPr id="375" name="Google Shape;375;p22"/>
          <p:cNvSpPr txBox="1"/>
          <p:nvPr/>
        </p:nvSpPr>
        <p:spPr>
          <a:xfrm>
            <a:off x="0" y="1859756"/>
            <a:ext cx="2271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ru-RU" sz="1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</p:txBody>
      </p:sp>
      <p:sp>
        <p:nvSpPr>
          <p:cNvPr id="376" name="Google Shape;376;p22"/>
          <p:cNvSpPr txBox="1"/>
          <p:nvPr/>
        </p:nvSpPr>
        <p:spPr>
          <a:xfrm>
            <a:off x="2514600" y="3371850"/>
            <a:ext cx="3984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ru-RU" sz="1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  </a:t>
            </a:r>
            <a:endParaRPr/>
          </a:p>
        </p:txBody>
      </p:sp>
      <p:sp>
        <p:nvSpPr>
          <p:cNvPr id="377" name="Google Shape;377;p22"/>
          <p:cNvSpPr txBox="1"/>
          <p:nvPr/>
        </p:nvSpPr>
        <p:spPr>
          <a:xfrm>
            <a:off x="0" y="3086100"/>
            <a:ext cx="3555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ru-RU" sz="1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 </a:t>
            </a:r>
            <a:endParaRPr/>
          </a:p>
        </p:txBody>
      </p:sp>
      <p:sp>
        <p:nvSpPr>
          <p:cNvPr id="378" name="Google Shape;378;p22"/>
          <p:cNvSpPr txBox="1"/>
          <p:nvPr/>
        </p:nvSpPr>
        <p:spPr>
          <a:xfrm>
            <a:off x="0" y="2914650"/>
            <a:ext cx="3126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ru-RU" sz="1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</a:t>
            </a:r>
            <a:endParaRPr/>
          </a:p>
        </p:txBody>
      </p:sp>
      <p:sp>
        <p:nvSpPr>
          <p:cNvPr id="379" name="Google Shape;379;p22"/>
          <p:cNvSpPr txBox="1"/>
          <p:nvPr/>
        </p:nvSpPr>
        <p:spPr>
          <a:xfrm>
            <a:off x="533400" y="2549128"/>
            <a:ext cx="1842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380" name="Google Shape;380;p2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419600" y="3143250"/>
            <a:ext cx="222647" cy="24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381" name="Google Shape;381;p2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143000" y="2457450"/>
            <a:ext cx="376239" cy="352427"/>
          </a:xfrm>
          <a:prstGeom prst="rect">
            <a:avLst/>
          </a:prstGeom>
          <a:noFill/>
          <a:ln>
            <a:noFill/>
          </a:ln>
        </p:spPr>
      </p:pic>
      <p:pic>
        <p:nvPicPr>
          <p:cNvPr id="382" name="Google Shape;382;p22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2555875" y="2895600"/>
            <a:ext cx="228601" cy="214313"/>
          </a:xfrm>
          <a:prstGeom prst="rect">
            <a:avLst/>
          </a:prstGeom>
          <a:noFill/>
          <a:ln>
            <a:noFill/>
          </a:ln>
        </p:spPr>
      </p:pic>
      <p:pic>
        <p:nvPicPr>
          <p:cNvPr id="383" name="Google Shape;383;p22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4464050" y="627459"/>
            <a:ext cx="3509964" cy="707231"/>
          </a:xfrm>
          <a:prstGeom prst="rect">
            <a:avLst/>
          </a:prstGeom>
          <a:noFill/>
          <a:ln>
            <a:noFill/>
          </a:ln>
        </p:spPr>
      </p:pic>
      <p:pic>
        <p:nvPicPr>
          <p:cNvPr id="384" name="Google Shape;384;p22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4932362" y="1707356"/>
            <a:ext cx="1428754" cy="450057"/>
          </a:xfrm>
          <a:prstGeom prst="rect">
            <a:avLst/>
          </a:prstGeom>
          <a:noFill/>
          <a:ln>
            <a:noFill/>
          </a:ln>
        </p:spPr>
      </p:pic>
      <p:sp>
        <p:nvSpPr>
          <p:cNvPr id="385" name="Google Shape;385;p22"/>
          <p:cNvSpPr txBox="1"/>
          <p:nvPr/>
        </p:nvSpPr>
        <p:spPr>
          <a:xfrm>
            <a:off x="5943600" y="2301478"/>
            <a:ext cx="3200400" cy="12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3300"/>
              </a:buClr>
              <a:buSzPts val="2400"/>
              <a:buFont typeface="Times New Roman"/>
              <a:buNone/>
            </a:pPr>
            <a:r>
              <a:rPr lang="ru-RU" sz="2400" b="1" i="1" u="none">
                <a:solidFill>
                  <a:srgbClr val="FF33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</a:t>
            </a:r>
            <a:r>
              <a:rPr lang="ru-RU" sz="2400" b="1" i="1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– угловой коэффициент прямой(</a:t>
            </a:r>
            <a:r>
              <a:rPr lang="ru-RU" sz="2400" b="1" i="1" u="none">
                <a:solidFill>
                  <a:srgbClr val="CC33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касательной</a:t>
            </a:r>
            <a:r>
              <a:rPr lang="ru-RU" sz="2400" b="1" i="1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</a:t>
            </a:r>
            <a:endParaRPr/>
          </a:p>
        </p:txBody>
      </p:sp>
      <p:pic>
        <p:nvPicPr>
          <p:cNvPr id="386" name="Google Shape;386;p22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2627312" y="138113"/>
            <a:ext cx="1404937" cy="483394"/>
          </a:xfrm>
          <a:prstGeom prst="rect">
            <a:avLst/>
          </a:prstGeom>
          <a:noFill/>
          <a:ln>
            <a:noFill/>
          </a:ln>
        </p:spPr>
      </p:pic>
      <p:sp>
        <p:nvSpPr>
          <p:cNvPr id="387" name="Google Shape;387;p22"/>
          <p:cNvSpPr/>
          <p:nvPr/>
        </p:nvSpPr>
        <p:spPr>
          <a:xfrm>
            <a:off x="228600" y="285750"/>
            <a:ext cx="4343401" cy="2734866"/>
          </a:xfrm>
          <a:custGeom>
            <a:avLst/>
            <a:gdLst/>
            <a:ahLst/>
            <a:cxnLst/>
            <a:rect l="l" t="t" r="r" b="b"/>
            <a:pathLst>
              <a:path w="2709" h="2119" extrusionOk="0">
                <a:moveTo>
                  <a:pt x="0" y="2119"/>
                </a:moveTo>
                <a:cubicBezTo>
                  <a:pt x="357" y="2060"/>
                  <a:pt x="1690" y="2118"/>
                  <a:pt x="2142" y="1765"/>
                </a:cubicBezTo>
                <a:cubicBezTo>
                  <a:pt x="2594" y="1412"/>
                  <a:pt x="2591" y="368"/>
                  <a:pt x="2709" y="0"/>
                </a:cubicBezTo>
              </a:path>
            </a:pathLst>
          </a:custGeom>
          <a:noFill/>
          <a:ln w="44450" cap="flat" cmpd="sng">
            <a:solidFill>
              <a:srgbClr val="FF33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388" name="Google Shape;388;p22"/>
          <p:cNvCxnSpPr/>
          <p:nvPr/>
        </p:nvCxnSpPr>
        <p:spPr>
          <a:xfrm rot="10800000" flipH="1">
            <a:off x="381000" y="2171850"/>
            <a:ext cx="5638800" cy="1200000"/>
          </a:xfrm>
          <a:prstGeom prst="straightConnector1">
            <a:avLst/>
          </a:prstGeom>
          <a:noFill/>
          <a:ln w="44450" cap="flat" cmpd="sng">
            <a:solidFill>
              <a:srgbClr val="008000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389" name="Google Shape;389;p22"/>
          <p:cNvSpPr/>
          <p:nvPr/>
        </p:nvSpPr>
        <p:spPr>
          <a:xfrm>
            <a:off x="2971800" y="2743200"/>
            <a:ext cx="152400" cy="114300"/>
          </a:xfrm>
          <a:prstGeom prst="ellipse">
            <a:avLst/>
          </a:prstGeom>
          <a:solidFill>
            <a:srgbClr val="008000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390" name="Google Shape;390;p22"/>
          <p:cNvCxnSpPr/>
          <p:nvPr/>
        </p:nvCxnSpPr>
        <p:spPr>
          <a:xfrm>
            <a:off x="3048000" y="3143250"/>
            <a:ext cx="76200" cy="0"/>
          </a:xfrm>
          <a:prstGeom prst="straightConnector1">
            <a:avLst/>
          </a:prstGeom>
          <a:noFill/>
          <a:ln w="38100" cap="flat" cmpd="sng">
            <a:solidFill>
              <a:srgbClr val="FF3300"/>
            </a:solidFill>
            <a:prstDash val="solid"/>
            <a:miter lim="800000"/>
            <a:headEnd type="none" w="med" len="med"/>
            <a:tailEnd type="none" w="med" len="med"/>
          </a:ln>
        </p:spPr>
      </p:cxnSp>
      <p:pic>
        <p:nvPicPr>
          <p:cNvPr id="391" name="Google Shape;391;p22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3657600" y="3200400"/>
            <a:ext cx="628650" cy="36076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92" name="Google Shape;392;p22"/>
          <p:cNvCxnSpPr/>
          <p:nvPr/>
        </p:nvCxnSpPr>
        <p:spPr>
          <a:xfrm>
            <a:off x="1676400" y="2686050"/>
            <a:ext cx="0" cy="114300"/>
          </a:xfrm>
          <a:prstGeom prst="straightConnector1">
            <a:avLst/>
          </a:prstGeom>
          <a:noFill/>
          <a:ln w="38100" cap="flat" cmpd="sng">
            <a:solidFill>
              <a:srgbClr val="FF3300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393" name="Google Shape;393;p22"/>
          <p:cNvSpPr txBox="1"/>
          <p:nvPr/>
        </p:nvSpPr>
        <p:spPr>
          <a:xfrm>
            <a:off x="6423025" y="2565797"/>
            <a:ext cx="1842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94" name="Google Shape;394;p22"/>
          <p:cNvSpPr txBox="1"/>
          <p:nvPr/>
        </p:nvSpPr>
        <p:spPr>
          <a:xfrm rot="-774648">
            <a:off x="4604726" y="2278263"/>
            <a:ext cx="1644782" cy="374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ru-RU" sz="1800" b="1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Касательная</a:t>
            </a:r>
            <a:endParaRPr/>
          </a:p>
        </p:txBody>
      </p:sp>
      <p:sp>
        <p:nvSpPr>
          <p:cNvPr id="395" name="Google Shape;395;p22"/>
          <p:cNvSpPr/>
          <p:nvPr/>
        </p:nvSpPr>
        <p:spPr>
          <a:xfrm>
            <a:off x="0" y="2332434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96" name="Google Shape;396;p22"/>
          <p:cNvSpPr txBox="1"/>
          <p:nvPr/>
        </p:nvSpPr>
        <p:spPr>
          <a:xfrm>
            <a:off x="231750" y="3646125"/>
            <a:ext cx="8604300" cy="1200600"/>
          </a:xfrm>
          <a:prstGeom prst="rect">
            <a:avLst/>
          </a:prstGeom>
          <a:blipFill rotWithShape="1">
            <a:blip r:embed="rId12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3300"/>
              </a:buClr>
              <a:buSzPts val="2800"/>
              <a:buFont typeface="Arial"/>
              <a:buNone/>
            </a:pPr>
            <a:r>
              <a:rPr lang="ru-RU" sz="2800" b="1" i="0" u="none">
                <a:solidFill>
                  <a:srgbClr val="FF3300"/>
                </a:solidFill>
                <a:latin typeface="Arial"/>
                <a:ea typeface="Arial"/>
                <a:cs typeface="Arial"/>
                <a:sym typeface="Arial"/>
              </a:rPr>
              <a:t>Геометрический смысл производной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ru-RU" sz="1700" b="1" i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Производная от функции в данной точке равна угловому коэффициенту касательной, проведенной к графику функции в этой точке.</a:t>
            </a:r>
            <a:endParaRPr sz="7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364</Words>
  <Application>Microsoft Office PowerPoint</Application>
  <PresentationFormat>Экран (16:9)</PresentationFormat>
  <Paragraphs>145</Paragraphs>
  <Slides>23</Slides>
  <Notes>23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30" baseType="lpstr">
      <vt:lpstr>Calibri</vt:lpstr>
      <vt:lpstr>Impact</vt:lpstr>
      <vt:lpstr>Century Gothic</vt:lpstr>
      <vt:lpstr>Times New Roman</vt:lpstr>
      <vt:lpstr>Tahoma</vt:lpstr>
      <vt:lpstr>Arial</vt:lpstr>
      <vt:lpstr>Тема Office</vt:lpstr>
      <vt:lpstr>Тема: Геометрический и физический смысл производной. (Уравнение касательной к графику функции. Алгоритмы составления уравнения касательной к графику функции y=f(x))</vt:lpstr>
      <vt:lpstr>Основоположники дифференциального и интегрального исчисления</vt:lpstr>
      <vt:lpstr>Касательная к кривой.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Упражнение:</vt:lpstr>
      <vt:lpstr>Презентация PowerPoint</vt:lpstr>
      <vt:lpstr>Пример:</vt:lpstr>
      <vt:lpstr>Пример:</vt:lpstr>
      <vt:lpstr> </vt:lpstr>
      <vt:lpstr>Презентация PowerPoint</vt:lpstr>
      <vt:lpstr>Пример:</vt:lpstr>
      <vt:lpstr>Пример:</vt:lpstr>
      <vt:lpstr>Физический смысл производной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Геометрический и физический смысл производной. (Уравнение касательной к графику функции. Алгоритмы составления уравнения касательной к графику функции y=f(x))</dc:title>
  <cp:lastModifiedBy>АМК</cp:lastModifiedBy>
  <cp:revision>1</cp:revision>
  <dcterms:modified xsi:type="dcterms:W3CDTF">2024-01-29T08:52:03Z</dcterms:modified>
</cp:coreProperties>
</file>