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82" r:id="rId3"/>
    <p:sldId id="278" r:id="rId4"/>
    <p:sldId id="279" r:id="rId5"/>
    <p:sldId id="283" r:id="rId6"/>
    <p:sldId id="285" r:id="rId7"/>
    <p:sldId id="280" r:id="rId8"/>
    <p:sldId id="281" r:id="rId9"/>
    <p:sldId id="257" r:id="rId10"/>
    <p:sldId id="262" r:id="rId11"/>
    <p:sldId id="263" r:id="rId12"/>
    <p:sldId id="267" r:id="rId13"/>
    <p:sldId id="289" r:id="rId14"/>
    <p:sldId id="290" r:id="rId15"/>
    <p:sldId id="291" r:id="rId16"/>
    <p:sldId id="268" r:id="rId17"/>
    <p:sldId id="269" r:id="rId18"/>
    <p:sldId id="284" r:id="rId19"/>
    <p:sldId id="270" r:id="rId20"/>
    <p:sldId id="271" r:id="rId21"/>
    <p:sldId id="272" r:id="rId22"/>
    <p:sldId id="292" r:id="rId23"/>
    <p:sldId id="273" r:id="rId24"/>
    <p:sldId id="275" r:id="rId25"/>
    <p:sldId id="286" r:id="rId26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590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640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043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710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36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626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651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801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90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125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40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41205-0165-4DEC-B36D-3428CAE2681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3898D-2FBC-42F4-82BD-74A8D63A4D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25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388843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i="0" u="none" strike="noStrike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  <a:br>
              <a:rPr lang="ru-RU" sz="3600" i="0" u="none" strike="noStrike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0" u="none" strike="noStrike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0" u="none" strike="noStrike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характера </a:t>
            </a:r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кошки породы </a:t>
            </a:r>
            <a:r>
              <a:rPr lang="ru-RU" sz="40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4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-кун </a:t>
            </a:r>
            <a:r>
              <a:rPr lang="ru-RU" sz="4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ее взаимоотношений </a:t>
            </a:r>
            <a:r>
              <a:rPr lang="ru-RU" sz="4000" b="1" i="0" u="none" strike="noStrike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человеком»</a:t>
            </a:r>
            <a:r>
              <a:rPr lang="ru-RU" sz="4000" b="1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544758"/>
            <a:ext cx="4320479" cy="3980586"/>
          </a:xfrm>
        </p:spPr>
        <p:txBody>
          <a:bodyPr>
            <a:normAutofit/>
          </a:bodyPr>
          <a:lstStyle/>
          <a:p>
            <a:pPr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4в класса</a:t>
            </a:r>
          </a:p>
          <a:p>
            <a:pPr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№14»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Сабрекова Юлия</a:t>
            </a:r>
          </a:p>
          <a:p>
            <a:pPr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Мельникова Е.Л.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2880320" cy="441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1"/>
            <a:ext cx="9144000" cy="288033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</a:t>
            </a:r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ПОРОДЫ МЕЙН-КУН 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1440160"/>
          </a:xfrm>
        </p:spPr>
        <p:txBody>
          <a:bodyPr>
            <a:noAutofit/>
          </a:bodyPr>
          <a:lstStyle/>
          <a:p>
            <a:pPr marL="0" indent="534988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многочисленном и пестром семействе кошачьих эта порода особо выделяется благодаря своему крупному размеру, пушистой шубке и потрясающе пышному хвосту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dirty="0"/>
          </a:p>
        </p:txBody>
      </p:sp>
      <p:pic>
        <p:nvPicPr>
          <p:cNvPr id="19458" name="Picture 2" descr="Котя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996952"/>
            <a:ext cx="5997600" cy="3403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365127"/>
            <a:ext cx="8335838" cy="569304"/>
          </a:xfrm>
        </p:spPr>
        <p:txBody>
          <a:bodyPr>
            <a:noAutofit/>
          </a:bodyPr>
          <a:lstStyle/>
          <a:p>
            <a:pPr lvl="0">
              <a:spcBef>
                <a:spcPts val="750"/>
              </a:spcBef>
            </a:pPr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ОСОБЕННОСТИ </a:t>
            </a:r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ПОРОДЫ МЕЙН-КУН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335838" cy="5124227"/>
          </a:xfrm>
        </p:spPr>
        <p:txBody>
          <a:bodyPr>
            <a:normAutofit/>
          </a:bodyPr>
          <a:lstStyle/>
          <a:p>
            <a:pPr marL="0" indent="534988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Окрас разнообразен. Тело и лапы крупные.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шее выделяется грива, на ушках кисточки.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массивная, с высокими скулами и длинными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усами. Глаза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поставлены, овальной формы.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Мейн- куны  в списке самых больших пород занимают  второе  место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Зел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85108"/>
            <a:ext cx="2880320" cy="2952327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585108"/>
            <a:ext cx="4089791" cy="297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91822" cy="390872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ГИПОТЕЗЫ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5015" cy="1769367"/>
          </a:xfrm>
        </p:spPr>
        <p:txBody>
          <a:bodyPr>
            <a:noAutofit/>
          </a:bodyPr>
          <a:lstStyle/>
          <a:p>
            <a:pPr marL="0" indent="541338" algn="just">
              <a:lnSpc>
                <a:spcPct val="100000"/>
              </a:lnSpc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исследования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получения объективного мнения относительно породных особенностей кошки породы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-кун нами были проведены интервьюирование и анкетирование,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5" name="Picture 1" descr="D:\Юля\буся\изображение_viber_2020-03-02_15-55-04.jpg"/>
          <p:cNvPicPr>
            <a:picLocks noChangeAspect="1" noChangeArrowheads="1"/>
          </p:cNvPicPr>
          <p:nvPr/>
        </p:nvPicPr>
        <p:blipFill>
          <a:blip r:embed="rId2" cstate="print"/>
          <a:srcRect l="1393" t="29739" r="8672"/>
          <a:stretch>
            <a:fillRect/>
          </a:stretch>
        </p:blipFill>
        <p:spPr bwMode="auto">
          <a:xfrm>
            <a:off x="5868144" y="2564904"/>
            <a:ext cx="3131840" cy="38610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657" y="2725713"/>
            <a:ext cx="53285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выявлены, проанализированы и проверены на домашнем питомце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популярные утверждения, касающиеся характера кошек породы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-кун и особенностей их взаимоотношения с человеком.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61926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18851"/>
            <a:ext cx="8856984" cy="638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исследования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нами было проведено анкетирование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начальных классов МБОУ «Гимназия № 14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В опросе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приняло участие 49 человек. После обработки информации были получены следующие результаты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450000"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подавляющего большинства опрошенных (38 человек) есть дома кошка. При этом в 25 случаях питомец был породистым.</a:t>
            </a:r>
          </a:p>
          <a:p>
            <a:pPr lvl="0" indent="450000"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Такую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специфическую особенность некоторых кошек, как любовь к воде (игра с водой, купание), подтвердили только 10  человек.</a:t>
            </a:r>
          </a:p>
          <a:p>
            <a:pPr lvl="0" indent="450000" algn="just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«Выполняет ли ваша кошка какие-нибудь команды?» утвердительно ответили 25 человек. Однако, проанализировав их ответы, мы заметили следующее: практически все опрошенные указали, что питомец встречает их после школы, отзывается на свое имя, просит есть и любит играть. Такое поведение домашних животных нельзя расценивать как выполнение ими команд. И только в одном случае питомец подавал лапу, когда с ним здоровались.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14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1784"/>
            <a:ext cx="5176379" cy="302433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178671"/>
            <a:ext cx="5992057" cy="350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5499069" cy="32128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3212976"/>
            <a:ext cx="5787101" cy="338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6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85720" y="205338"/>
            <a:ext cx="8858280" cy="1008112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ГИПОТЕЗЫ О 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ХАРАКТЕРЕ МЕЙН-КУНА И ОСОБЕННОСТЯХ ЕГО ВЗАИМООТНОШЕНИЯ С ЧЕЛОВЕКОМ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139" y="1105422"/>
            <a:ext cx="8568952" cy="3521757"/>
          </a:xfrm>
        </p:spPr>
        <p:txBody>
          <a:bodyPr>
            <a:noAutofit/>
          </a:bodyPr>
          <a:lstStyle/>
          <a:p>
            <a:pPr marL="0" indent="450850" algn="just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проведенном нами исследовании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участвовала кошка породы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-кун по кличке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Буссана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 Бусинка,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мы её зовем. Возраст испытуемого на момент окончания эксперимента – 3 года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ходе эксперимента нами были проверены следующие популярные утверждения.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0850" algn="just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-куны очень коммуникабельны. Наша кошка Буся совершенно не любит одиночества. Она всегда там, где семья.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 бы мы не занимались, она будет рядом: на диване, на письменном столе, когда я делаю домашнее задание, на подоконнике, наблюдая, как мама готовит обед, в ванной, когда кто-нибудь занимается</a:t>
            </a:r>
          </a:p>
          <a:p>
            <a:pPr marL="0" lvl="0" indent="0" algn="just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процедурами.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0850" algn="just" defTabSz="91440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Юля\буся\DSC04267.JPG"/>
          <p:cNvPicPr>
            <a:picLocks noChangeAspect="1" noChangeArrowheads="1"/>
          </p:cNvPicPr>
          <p:nvPr/>
        </p:nvPicPr>
        <p:blipFill rotWithShape="1">
          <a:blip r:embed="rId2" cstate="print"/>
          <a:srcRect l="6835" t="15254" r="8883"/>
          <a:stretch/>
        </p:blipFill>
        <p:spPr bwMode="auto">
          <a:xfrm>
            <a:off x="6516216" y="4053236"/>
            <a:ext cx="2088232" cy="268813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7583" y="4627179"/>
            <a:ext cx="61926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Буся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даже не боится пылесоса и всегда с удовольствием 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«участвует»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уборке квартиры. </a:t>
            </a:r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Кошки этой породы, как правило, выделяют для себя человека, за которым они следуют, в буквальном смысле слова, по пятам. В нашей семье это мама.</a:t>
            </a:r>
            <a:endParaRPr lang="ru-RU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2808312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120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ПОДТВЕРЖДЕНИЕ ГИПОТЕЗЫ</a:t>
            </a:r>
          </a:p>
          <a:p>
            <a:pPr marL="0" indent="541338" algn="just">
              <a:lnSpc>
                <a:spcPct val="120000"/>
              </a:lnSpc>
              <a:buNone/>
            </a:pPr>
            <a:r>
              <a:rPr lang="ru-RU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1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-куны необычайно разговорчивы. И это правда. У них есть свой куний язык, похожий на птичью трель. И действительно, Буся редко мяукает. Как правило, она ведёт с нами «разговор», в котором присутствуют всевозможные интонации. По тону звуков, которые она издаёт, мы понимаем, когда она голодна, когда соскучилась, а иногда ей просто хочется «поговорить».</a:t>
            </a:r>
          </a:p>
        </p:txBody>
      </p:sp>
      <p:pic>
        <p:nvPicPr>
          <p:cNvPr id="2050" name="Picture 2" descr="D:\Юля\буся\изображение_viber_2020-03-02_15-56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5835" y="3212976"/>
            <a:ext cx="5888653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0832"/>
            <a:ext cx="8496944" cy="317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85800">
              <a:lnSpc>
                <a:spcPct val="90000"/>
              </a:lnSpc>
              <a:spcBef>
                <a:spcPts val="750"/>
              </a:spcBef>
            </a:pPr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ГИПОТЕЗЫ</a:t>
            </a:r>
          </a:p>
          <a:p>
            <a:pPr lvl="0" indent="541338" algn="just"/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-куны совершенно равнодушны к посторонним людям. К чужим людям мейн-кун относится вежливо и спокойно, но дружить с ними не спешит. Бусинка всегда изучает, обнюхивает гостей, но от стремления посторонних людей её погладить или взять на руки с достоинством отстранится</a:t>
            </a:r>
            <a:r>
              <a:rPr lang="ru-RU" sz="2200" dirty="0" smtClean="0">
                <a:solidFill>
                  <a:prstClr val="black"/>
                </a:solidFill>
              </a:rPr>
              <a:t>. </a:t>
            </a:r>
            <a:endParaRPr lang="ru-RU" sz="22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794" b="31798"/>
          <a:stretch/>
        </p:blipFill>
        <p:spPr>
          <a:xfrm>
            <a:off x="323528" y="3188209"/>
            <a:ext cx="3798853" cy="3481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2" r="26121" b="16537"/>
          <a:stretch/>
        </p:blipFill>
        <p:spPr>
          <a:xfrm>
            <a:off x="4572000" y="3200758"/>
            <a:ext cx="4109226" cy="346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24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6106" y="553202"/>
            <a:ext cx="4824536" cy="6000792"/>
          </a:xfrm>
        </p:spPr>
        <p:txBody>
          <a:bodyPr>
            <a:normAutofit fontScale="92500"/>
          </a:bodyPr>
          <a:lstStyle/>
          <a:p>
            <a:pPr marL="0" indent="541338" algn="just">
              <a:lnSpc>
                <a:spcPct val="110000"/>
              </a:lnSpc>
              <a:buNone/>
            </a:pPr>
            <a:r>
              <a:rPr lang="ru-RU" sz="2400" dirty="0" smtClean="0"/>
              <a:t> 4)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-куны, как и собаки, хорошо поддаются дрессировке, их можно с лёгкостью научить приносить апорт. Мы не ставили себе специально цели обучить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Бусю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каким-либо командам, но так получилось, что ряд команд она все же знает и выполняет. Например, если похлопать по коленям, Буся поставит на них обе передние лапы, прогнет спину и будет ждать, когда её погладят. Или стоит маме сесть на диван, поднять руку определённым образом, как Буся тут же бежит к ней, так как знает, что её сейчас погладят и почешут ей за ушком.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Юля\буся\изображение_viber_2020-03-02_15-56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66349"/>
            <a:ext cx="3804073" cy="559895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-24582"/>
            <a:ext cx="792088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85800">
              <a:lnSpc>
                <a:spcPct val="90000"/>
              </a:lnSpc>
              <a:spcBef>
                <a:spcPts val="750"/>
              </a:spcBef>
            </a:pPr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ГИПОТЕЗЫ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407846" cy="648073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1"/>
            <a:ext cx="8712968" cy="526824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существует много разных пород кошек. Немногие люди могут похвастаться такой «необычной» кошкой, как мейн-кун, поэтому интересно узнать об отличительных особенностях этой  породы.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4040" y="3284984"/>
            <a:ext cx="6864344" cy="342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3240360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buNone/>
            </a:pPr>
            <a:r>
              <a:rPr lang="ru-RU" sz="39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ГИПОТЕЗЫ</a:t>
            </a:r>
          </a:p>
          <a:p>
            <a:pPr marL="0" indent="541338" algn="just">
              <a:lnSpc>
                <a:spcPct val="120000"/>
              </a:lnSpc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-куны – интеллектуалы среди котов, они довольно умны и могут поражать хозяев своей сообразительностью и хорошей памятью. Многие их поступки осознанны. Буся страстно любит резинки для волос, ватные палочки и катушки ниток. Мы долго не могли понять, как она их находит, потому что лежат они не в свободном доступе, а прибраны по своим местам. Оказалось, что каждый раз, когда мы берем эти вещи и кладем их обратно, Буся, наблюдая за нами, запомнила, где они лежат. И как только нас нет рядом, сразу же бежит за своей «добычей».</a:t>
            </a:r>
          </a:p>
        </p:txBody>
      </p:sp>
      <p:pic>
        <p:nvPicPr>
          <p:cNvPr id="4098" name="Picture 2" descr="D:\Юля\буся\изображение_viber_2020-03-02_16-01-24.jpg"/>
          <p:cNvPicPr>
            <a:picLocks noChangeAspect="1" noChangeArrowheads="1"/>
          </p:cNvPicPr>
          <p:nvPr/>
        </p:nvPicPr>
        <p:blipFill rotWithShape="1">
          <a:blip r:embed="rId2" cstate="print"/>
          <a:srcRect l="17980" t="22345" r="16841" b="15419"/>
          <a:stretch/>
        </p:blipFill>
        <p:spPr bwMode="auto">
          <a:xfrm>
            <a:off x="374401" y="3394962"/>
            <a:ext cx="4437075" cy="305837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0" t="16401" r="18500" b="7067"/>
          <a:stretch/>
        </p:blipFill>
        <p:spPr>
          <a:xfrm rot="5400000">
            <a:off x="5482223" y="3492061"/>
            <a:ext cx="3419203" cy="250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374" y="476672"/>
            <a:ext cx="8640960" cy="2880320"/>
          </a:xfrm>
        </p:spPr>
        <p:txBody>
          <a:bodyPr>
            <a:noAutofit/>
          </a:bodyPr>
          <a:lstStyle/>
          <a:p>
            <a:pPr indent="450000" algn="just">
              <a:lnSpc>
                <a:spcPct val="100000"/>
              </a:lnSpc>
              <a:spcBef>
                <a:spcPts val="0"/>
              </a:spcBef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6) Самое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популярное утверждение, что мейн-куны - прекрасные няни и очень любят детей. Наблюдению за этой особенностью мы посвятили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 года, </a:t>
            </a: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 момента рождения моего младшего брата. И вот что нами было отмечено. С появлением новорожденного в доме, он сразу стал для Буси объектом повышенного интереса. Буся всегда была поблизости, но соблюдала дистанцию, издалека обнюхивала, наблюдала за ним на расстоянии, словно привыкая к новому члену семьи. Постепенно она стала подходить все ближе, могла полизать малышу голову, словно котенку.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Сейчас она терпеливо переносит все его шалости, дает себя погладить, играет с ним.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 если какие-то действия с его стороны ей не нравятся, предпочитает уйти. Но уже через пару минут снова будет готова к играм. Мейн-куны незлобивы и очень отходчивы.</a:t>
            </a:r>
            <a:r>
              <a:rPr lang="ru-RU" sz="1700" dirty="0">
                <a:solidFill>
                  <a:prstClr val="black"/>
                </a:solidFill>
              </a:rPr>
              <a:t/>
            </a:r>
            <a:br>
              <a:rPr lang="ru-RU" sz="1700" dirty="0">
                <a:solidFill>
                  <a:prstClr val="black"/>
                </a:solidFill>
              </a:rPr>
            </a:br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Еще одна интересная особенность в поведении, появившаяся сравнительно недавно,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7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Буся</a:t>
            </a:r>
            <a:endParaRPr lang="ru-RU" sz="17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9" t="33456" r="30891" b="14999"/>
          <a:stretch/>
        </p:blipFill>
        <p:spPr>
          <a:xfrm>
            <a:off x="2915816" y="3573016"/>
            <a:ext cx="6112154" cy="3140968"/>
          </a:xfrm>
        </p:spPr>
      </p:pic>
      <p:sp>
        <p:nvSpPr>
          <p:cNvPr id="2" name="TextBox 1"/>
          <p:cNvSpPr txBox="1"/>
          <p:nvPr/>
        </p:nvSpPr>
        <p:spPr>
          <a:xfrm>
            <a:off x="179512" y="32632"/>
            <a:ext cx="64807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00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ПОДТВЕРЖДЕНИЕ ГИПОТЕЗЫ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356992"/>
            <a:ext cx="244827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принимает активное участие в укладывании малыша спать. Она обязательно ляжет рядом и будет ласково мурлыкать, словно убаюкивая его. Все это говорит о том, что она окончательно приняла его в свой </a:t>
            </a:r>
            <a:r>
              <a:rPr lang="ru-RU" sz="17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прайд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564" y="33892"/>
            <a:ext cx="68047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ИНТЕРВЬЮИРОВАНИЕ</a:t>
            </a:r>
            <a:endParaRPr lang="ru-RU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564" y="559544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исследования мы обратились 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врачу-ветеринару клиники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Zoo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Доктор» в городе Глазове Ермолаеву Сергею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Ювенальевичу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мнением о породных особенностях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-кунов. 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12776"/>
            <a:ext cx="3024336" cy="53765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7064" y="1484611"/>
            <a:ext cx="526107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беседы было получено следующее заключение.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-куны - ласковые и послушные кошки. Эти животные очень спокойные, уравновешенные и миролюбивые. Несмотря на свой суровый вид, агрессию проявляют крайне редко.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-кун – кот-компаньон, который безгранично предан своему хозяину. Этот питомец чутко реагирует на настроение человека: пытаясь успокоить расстроенного хозяина, они «разговаривают» с ним на своём особом куньем языке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Кошка породы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-кун очень сообразительна. Некоторыми современными учеными подтверждается склонность таких животных осознанно совершать поступки, что позволяет поставить их в один ряд по интеллектуальному развитию и навыкам к обучению 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собаками.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728454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679338" cy="648072"/>
          </a:xfrm>
        </p:spPr>
        <p:txBody>
          <a:bodyPr>
            <a:noAutofit/>
          </a:bodyPr>
          <a:lstStyle/>
          <a:p>
            <a:pPr marL="0" indent="533400">
              <a:buNone/>
            </a:pPr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ПОДТВЕРЖДЕНИЕ ГИПОТЕЗЫ</a:t>
            </a:r>
            <a:b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 descr="D:\Юля\буся\изображение_viber_2020-03-02_16-06-17.jpg"/>
          <p:cNvPicPr>
            <a:picLocks noChangeAspect="1" noChangeArrowheads="1"/>
          </p:cNvPicPr>
          <p:nvPr/>
        </p:nvPicPr>
        <p:blipFill rotWithShape="1">
          <a:blip r:embed="rId2" cstate="print"/>
          <a:srcRect l="6575" t="39130" r="36675" b="-13044"/>
          <a:stretch/>
        </p:blipFill>
        <p:spPr bwMode="auto">
          <a:xfrm>
            <a:off x="1504210" y="3861048"/>
            <a:ext cx="5885925" cy="331236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78158" y="615169"/>
            <a:ext cx="86863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выделяемые специалистами особенности взаимоотношения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-куна и человека действительно свойственны представителям этой породы. Более того, выразительная внешность, миролюбивый и ласковый характер, а также особые отношения с человеком - всё вместе и дают ключ к разгадке одной из самых загадочных пород в мире.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800126" cy="857248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1753371"/>
          </a:xfrm>
        </p:spPr>
        <p:txBody>
          <a:bodyPr>
            <a:noAutofit/>
          </a:bodyPr>
          <a:lstStyle/>
          <a:p>
            <a:pPr marL="0" lvl="0" indent="533400" algn="just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исследования-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достигнута, задачи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выдвинутая гипотеза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подтвердилась.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 вы стоите перед выбором породы кошки-рекомендую всем мейн-куна!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536575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Мейн-ку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8243" y="2852936"/>
            <a:ext cx="5178053" cy="3770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365126"/>
            <a:ext cx="9361040" cy="5656162"/>
          </a:xfrm>
        </p:spPr>
        <p:txBody>
          <a:bodyPr>
            <a:noAutofit/>
          </a:bodyPr>
          <a:lstStyle/>
          <a:p>
            <a:pPr algn="ctr"/>
            <a:r>
              <a:rPr lang="ru-RU" sz="115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115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5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115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5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endParaRPr lang="ru-RU" sz="115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2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65127"/>
            <a:ext cx="8119814" cy="543594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png;base64,iVBORw0KGgoAAAANSUhEUgAAAu4AAAGlCAYAAAClanP4AAAgAElEQVR4XuxdB3hU1dbdkzLpvUHoRSlSBSk2QFEUOyiCUQR7jR2eT9+vvmdD31PELmIBUSxgL6goRVF6kyZIERJI7z2T/N/aN3cyCSFzJ3Nn5s7MPt+XL8nMuaess++96+yzzj4my/ab6kmS7ghUWUIoryKBMks76F62FNgUAXNgFSWG5VJqZKZA4yACmaWpYqMOYqZ3dthvr/jdFBJYpXfRUp4gIAgIAoKAjyFgEuKu/4iCtB8o6kYl1VH6Fy4lHheBKHMJ9YrfJQg5iMDu/N5iqw5ipld2Ie16ISnlCAKCgCDgHwiYLH+Ix13PoRYPpp5oOl4WiFC3mP0EEi9JOwJC3rVjpVdOsVW9kJRyBAFBQBDwHwRMlj9uFKmMDuOtSGMSRXagA5Z6FJEamUH4kaQdAYW8R2u/QHK2GQGFtO+TCWabEZQLBQFBQBDwTwSEuOsw7iDtID3VlhAdSpMi9EJAkSHsEu2wA4AKeXcArDZmFdLeRuDkMkFAEBAEBAES4u6kEUDHvju/j5OlyOWuQkBIkuPICnl3HDOtV4g9akVK8gkCgoAgIAi0hIDJsk2kMm01DUSMySyTqDFtxc+d1/WK2ymyBAcA310gshkH4NKUlUl7tMhjNIElmQQBQUAQEARaRECIexsMw6pnF9LeBvQ8d0lqhOjeHUFfJqaOoNV6XpZtxYlsSz9EpSRBQBAQBPwTASHuDo67kHYHATNY9oSwXPZ6StKGQG5FIh0o7q4ts+RqEQGQ9gGJWwQdQUAQEAQEAUHAaQRMlm03SFQZjTCCtEMak1eRpPEKyWZEBBLCcoS8OzAwsPttuYMcuEKyqggoqzyHBRBBQBAQBAQBQUAXBEyWrULctSDJhyoVd6eSGgmXpwUvo+eJCi4m6N4laUNA7F8bTmouPs03NJdSI4S0O4ac5BYEBAFBQBBoDQEh7hrsQ0iLBpC8MIuQd8cHLbOso2zItgMb69ljd0oYUsfNS64QBAQBQUAQsIOAEHc7AAlp9+17SMi74+Mr90TLmImX3XFbkisEAUFAEBAEHENAiHsrePFG1Mok8TA6ZlNel5t1yCJpcHjcxPveCBkmgF2j94mX3WErkgsEAUFAEBAEHEHAZNkiGvfjASbExBFT8u68IF2JoTne3QkPtN7fJ7fwsmPiJ7bjAeOTKgUBQUAQ8EMETJYt10tUmRYGHtFjQNwl+Q8C0CVHmYv9p8M69tQacanSPyIuKbKYHCbtkgQBQUAQEAQEAXchIMS9BaRzK5MkdrW7LNBg9Qh5d25AfJ3AC2F3zj7kakFAEBAEBAHnEBDi3gw/jlmdJzGrnTMr772aD8tJ2Oy9HTBIyxUJTaLPrFoJYTeIYUkzBAFBQBDwcwRMls0ilVFtAGRjd1EfqraE+LlZ+Hf3OdJMrMR418MKrAS+3PtkZyDrsAXEY8fvtqbDJVF8aUZpFKl/N/7feC4Evm+ebPM3/65jVEmTjzpEKv93jGraVnyOvOrvtvZDrhMEBAFBQBDwPAJC3G3GYH9Jd44iI0kQSA0/LPplnc3AW0g8e9dDtOnXQaxVQq78jub/kdTvdIZRl+IaSX4JDW+v6PSF4OsCrRQiCAgCgoBLERDi3gAv69pLursUbCncuxBgvbsTnlbv6q17W6uSeJxE7OnTiFXPelRwSYvRYWzJ+ZojHazEfM2RVPeC5ubaVCKvEvvh7TMJP5IEAUFAEBAEPIeAEHciYl17vujaPWeGxq25f/xmic3t4uHB/QfyXm0x829XE3lboh7SIIdRPeT4DUKuEnRfJ+dtGVoh9G1BTa4RBAQBQUAfBEyWTdf5dThIPgWytIfLyYI+wyWluBsB1rvH7HB3tX5fn5XM1yn7TVQyj8+rGz47HkjmgCr+CqRc/RvjaEvSmaiXRjFBBzmHvAV/S2o7AiD0E0/YxQVMOHEXdWzQ3Le9RLlSEBAEBAFBoDkCfk/cM8s7En4kCQLHQwDEXSQz3m0fIOkZJVF0uDSaluzpJSTdDcOpeOaLaXg7SGwyRGbjBsylCkFAEPB9BPyauLNEpmCw74+y9NBpBPrHbRLJjNMouq8AlaizR/2oIn2R5HkEVK+8EHnPj4W0QBAQBLwTAb8l7iKR8U6D9VSrRTLjKeS116tKX8Sjrh0zT+a09ciLtMaTIyF1CwKCgDch4LfEnaPIlPbwprGStnoYAZHMeHgAmlUvGnVjjYezrRFvvLMIyvWCgCDgDwiYLBv9b3OqSGT8wbT17yM2Og6I36R/wVKiZgSsZP1oKi3Z01vzdZLRuxBgb3xkMevi0wev867GS2sFAUFAEHAhAibLxul+F1Vmf0lPyquSg5ZcaFc+W3TXyL0txvr22Q4boGONEpjetOaoaNUNMCRub4Lijd8pJN7tyEuFgoAgYDQE/I64K972k402DtIeL0JgaOJvXtRa72yqkHXvHDd3tFpIvDtQljoEAUHAiAjg3eh3xH130UkSs92I1uhFbUoIyaFuUXu9qMXe0dRGGUwHkcF4x5B5vJXpg9eSbfx4jzdIGiAICAKCgAsQwPsR8tA5m4aRybLBf6QyVXXibXeBPfllkf3jNlJIw0E/fgmAjp22PpA2D9OxVCnKnxBg8t5zJ004QQ5+8qdxl74KAr6OgPp+XLy3Dx8UiORXxH13sXjbfd3I3dU/9rpHite9rXizd/2o4lkX3XpbUZTrWkJAJfGyqVXsQxAQBLwZAbwn0769zErY1b74DXHHkekg7pIEAb0QEK+740iKd91xzOSKtiEgXvi24SZXCQKCgGcRsPeeNFk2TPOLqDLibfesIfpi7alhhyg1/LAvdk3XPjV61/uId70B2Q6RxfxXx8gS/q3+bwu8+p29wQC+SBml0dasfHKszf/2yvD174Ev9PATe+7y9a5K/wQBQcCLEVi8V9Gxt/b8NlnW+z5xZ217oUSS8WJbNmzTh8ZLhJnjDQ57Dfb2ITyI/IFE2pJx/A3i3dJn7jbm5sReJfXNf7u7XZ6oD+MB8p4+aK0nqpc6BQFBQBBoEQH1fTlHw14vvyDu+8skbrvcK65BoGvEXkoMyXFN4V5aqiMPIG/rokrEh7fL4Kbjt0rQtXrIjdpnleBjzwEmWureA1/cgyAE3qhWKO0SBPwPAZB1LYRdRcbnibt42/3vJnBnj/k01diN7qzSsHX5GmEHuWtO0NX/DTsILmqYKndSCb0vkXl43yf03GmVLbkIQilWEBAEBIEmCLT1nenzxD23KokOlPUUcxEEXIZAr6jtFBWsaJb9MeHhA28BZDHemlSSDq85yLm/EnRHxk+V2oDEqz+OXG+0vBjzWaf/KATeaAMj7REEfBABjhjzHSLGNO5N0tpNk2Wdb2vceVNqrePAaAVQ8gkCHBoywv9CQ+LBM/PXsV654VQl6sNTFKmLEHV97mNbz/ziv7xzbwMT+NOEwOtjEVKKICAINEeApTFb2nZuCd5dJsu6a302qowikxkiViMIuByBofGrXV6HUSo4XBrNDx1v8rDbEnUc1CPJPQjAVhTNfBTN2TLcPZXqVEsjgfff1TSdoJRiBAFBgIjwPFyCqDFtfBbiPbZw3Ke+TdwzKzoRfiQJAq5GQNmkmu3qajxavjcR9qYe9UatukcBlMqtL67DZXiBeYe0Sgi8GK4gIAg4iwDen2lL2yaN4c30PXZao2H5tMddkcnEOIu3XC8I2EUgISTbZ+UyznoJ7IKnUwaVrOMBJ9IXnUB1cTGqNr6tHigXN69J8ekD10gYSXcCLnUJAj6CgDOkHRvn0weupY4NZ38AEpNlrW9KZaBr313Sz0eGXbrhDQj0j9lAIQFV3tBUTW1kwv5X25f1NFXiZCbVEwGtupB1J8H08OWqvS3+q0+bNmy5q/lM4AdKHHh34S31CALejACcE2nfT3C4C1YvewvPGp8l7iyTqRSZjMPWIhe0GQGWy5i9Xy5jdAIlZL3NJuo1F3qLDQqB9xqTkoYKAm5HAHvB2rKayFr2cz9t4mW3bbzPEvfdJSKTcbuV+nmFCWbvl8vAOzBj9VjDeTxZBpOSwTo/8az7141m5JUf2OUzp/4oNulfJim9FQTsItAW0t6al70ZcZ/qc1FlOJpM0VC7wEoGQUBvBIbG/ap3kW4pT9l4OpyW/GWcDYONZH2HECO3WIHxK1FIfJ82ebFc2bvhKYcbQkhKBBpX4ixlCwJGR6Ctzyi87yDDg3PKXjJZ1vgecc+tTqYD5SfY67t8LwjojkDX8D1eJZexPmS2GidUH3sdumNDzhrdx0cK9A0EVLtdvM9Yevj0AdC/i936hpVJLwQBxxBo6/uUpTHnLDmuNKZ5K3ySuO8u7SfRZByzN8mtEwIslwnfo1Npri1mTRZkMecYQhbTxLuekuHajkvpPoVAW1+WrgJBkc/8wNIuSYKAIOAfCLT1OdSWyb5PEvf1haf5h6VILw2HgDcQ97Y+YFwBtnjXXYFq28uEzLC6LpQLwN9qUqMlmQMqDRs5yWheeMhnFp67pO2DIVcKAoKAVyDQlneqM+8+nyPurG8vFn27V1i7jzZyaKxxde7Qsc8xgCyG9XwDtOn5fNRMPN4tPCtxzgV+qhv+1tooc0AVJZqzOHtq6CGtl7ktn1FWk5x5ObsNLKlIEBAE2oyAu0k7Gmqy/O5bGne8hHaXSfz2NluhXOg0Ar0i/qCooCKny9GzADxcZv42ltZkddSzWIfK6hChRobZITICh5DTLzPIel51MpVYFMKuV2IiH5xFWHEy0lkGvOl663Bass+zm6558+rIHzVrWPUaFylHEBAEXIsAni+OOMPwHnREz95S632OuCN2e2ZVZ9eOlJQuCLSCQGrI34byQjr6YNF7cFXCDg+77elvetcj5R0fAWzYz6tJ1pWsH682kHjcA0Y604C9Yvv6OPSCdYU9sZ51gGxedQW2UqYg4G4EHH236kHaGzzu1/hUOEh42/X0JLnbEKQ+70eAde5hnt+gqnjZz/GYlx0PqYk9dtCE7juFsHvIrN1J2Jt3EQQe94GRVp8aCfwID40IkeJ9/0HuCY+NgFQsCDiPgELatT9HFNK+WJf73mT53XeIO+vbS0Tf7rxJSgnOIACiArmMJ5OjDxU92yqEXU8021YWnoUHKk4whBMD90PXsD2Gk9AoHnjtL962jUTLV6n3iHjf9URVyhIE3IPA4r/6slNMa9KTtCse99+EuGsFX/IJAloRGBrjmQ2qh8saDqjZ5n5CwmSk+w6a0GMndYyQg2i02oqe+VQNuxHlgkaTkAF3T94vqJ8jz4xdrKcJSFmCgCDgQgTwzBj92XTNNVhJu47vRJ8i7rIxVbMtSUYXI9A/ar3bPYx4oKT9MJEyyqJd3LumxSsa9sOs3RXC7lbom1QG0g7Cjs2nRk1GWI1qCRtPEnjcP8+MRNz3w0YdNmmXICAINEz0PU3afc7jLhtT5d4yCgKQBrhrc54nSYdVr6ujN8EoY+hN7QBp313Wn8M6Gj0ZUfuuYoZ7yVP7QtL7/y4bV41uvNI+v0XAUccYJuQrLn3bJXj5lMddiLtLbEQKbQMC7pIFOPowaUNXWrwEDyWOw959h15FSjltRMAb9/YYmbxjGDxF4F2xrN5Gs5LLBAFBwAaBGb+dQ0v29dWEiavvY5Nl9dU+E1UGHifEJ5YkCHgagYTgLJdHlkFM9rRll7u1q6qOHd5BSZ5HgEl76Smeb0gbW9ArfJuhos4078acbSMIP+5MLJ0Z8b1IZ9wJutQlCLSCgCPPASbtYz9xqWzUp4j71tKh1uO6xQoFAU8i4EriztKYfX3dSiiEsHvSmlqu29tJu9oro5N3T9xvwIalMzJBNt6NJy3yKwR4M+rn12nqs7sm3ULcNQ2HZBIEHEMgKhAhIbc5dpGG3HiIYPavdclOQ5F2s7jDg2C3EZKhCQKsaS+Hpj3U65ExB1RSt1BjxXtvCVRFPnMurcl23+nDw5MRdeYTrx9j6YAg4I0IsBT1x8s1B3xw12Tbp4j7+uLTvdE2pM0+iADIyIDI9br2zNGHiLOVi5fdWQRdc70vkXYVIVfcL65Bn2jxvr408/dzXVX8MeW6y4vntg5JRYKAFyDg6ETdXaQd0Jksv/qGxp2Xjcu8V+vpBXYsTXQQgaFRvzh4xfGzs8buD/dpbdP7yTK9boOnc0H7K0+gvJoUnUv1fHG8ShWu/yqVK3pmlc+48Z6cNeJ7mthNNoO7YjylTEGgOQKOvHMndNvB+1LclYS4uwtpqcfvENCDuLubIFi9e8kSU9qIBptbk0wHKk80YtN0aRPr3QOLdCnLHYVANjPj93M1L6U72yZ3EwRn2yvXCwLeiADr2r/QrmtfcfFbbu2myfJrmk9ElUE0md3lA9wKnlQmCLSGwNCoVU4BpOjZR9KS/dpCUDlTGctium2XzXDOgOjia6vqQml3hW/o2o8HFUtmIta5GEn9i1e8cyP1L7iFEln3fvbHbqlLKhEE/A0Blsj8Pk7TXhbF0bWUcE+6MwlxdyfaUpdfIdA/Yh2FBFS2qc+sZ192hVs8eZ56+LQJGD++aH/liT4pkWk+pByRKfRPrxtpd9+zIO9yUrHXmYk02OAIODIJT+/3m0ecXSbLL+JxN7gdSfO8FIG2EncmAD+5h7Tzg6efxGQ3uonB2+5Pe3jaeu8YYRyxF8Ud3neecA93v7fPCBhLGwQBVyDAEpkvr9dUNMvWhi/VlFfvTELc9UZUyhMEGhBoC/lYvL8vzVwzzuUYWqUxQtpdjrUeFfiLt13Fylu97mr7oX3H5NsdaeFZH7t9qd4d/ZI6BAF3IsASmTXaJTIrLprnzuY1qUuIu8egl4p9HQFHibu7PHXQ480avlSW2b3EAP3N264Oi6P3j9GG0xEi4GzbZeXMWQTlen9HQKvTzAgrXULc/d1apf8uQ0Ar8eDIMfv7unx5XbzsLhtqlxacWdWZMqu7uLQOIxaeaj5IqSF/G7FpDrVJKyFwqNAWMnty6d7Ztsv1goAnEfAWiYyKkcnyy1U+FFVmoCfHXuoWBJog0D9ird3NqQppP8ktpH3hWR+Jl93LbBTedoR/LLHEelnL9Wnu0KiV+hTk4VIave+dXNqS4cmHCNIZSYKAIKAdgRlrxvF72F6C82vFRW/ay+by702WVT5E3CuEuLvcYqQCzQgMjWyddHC4x+0I92j/gaG50hYypp+EDai/OVOEXOshBDjMrR8/13qFbfGquO72zASbVnHPuzIxeR8j5N2VGEvZvoMAe9u/usFuh1giM+w7Q+wn8RnizjrQ8mF2wZcMgoC7EGiNuLMHbi02wrjOA8fSmK7bhbS7a8BdUA8kMv4ok1GhTAhCaMjdLkDWc0Uu3n8S3/uuTELeXYmulO1LCKT9fIWm9/CEbtvpmWGeiSLTHG+fIe7o2PrSM33JnqQvXo7A8Yg7h3v8eZJLY7SDtC8cI9IYLzch2l0xwG9lMurY2Vu58sYxdtczYMWFnl/W98bxkTb7BwIc/ennSXY7yxIZA91LQtztDplkEAQcR8BswgmQa4+5UF7YjmPpr1fIKqIy8v3D7e8V8UYbcdeqm5EIhzeOk7TZNxFw5P6bNWwpnyxulGSyrPQNjTsA3Vo+jKrrQ42CrbTDjxGICiykXqFbmyDApH25az3trGc/SfTsvmB6rG+vlH07XUN2U2JQli8MaYt9gObdlbp39hZeIJ53nzUg6VibEFh8QJtkbXiS8faMmCwrp/hEVBkh7m2yXbnIRQg0J+4Kab/SZfIYRc/+h5B2F42nJ4plfXuN/4WBbI51avBBQmhIX07Y64JJvauSQt7nuqp4KVcQ8CoEFG/7ebQmx/4es4WjPyLsGTFS8inivr+qF+XVphgJX2mLnyJgSzbcQdoXjv5QQj36mK3trhR9O4aUN6iG+NYG1ZZM1R3k/ZlTEBXDWCTEx25b6Y4XIKB428+z29IJXbEh9Tu7+dydQYi7uxGX+vwCAZW4C2n3i+F2SSeFuCuwtiQ7cwngBijUEU9gW5ornve2oCbX+BICWu8xDvBgUIeYybLCd6QyubUpdKC6ly/ZmPTFSxHoFbKFiirrKW2Fa+UxK8bL8reXmojdZm+tkD07AIk3eocdu9HbLoBenAGyGS3L+G3pIpN3eW60BTq5xgcQwH2lRZbG3vZTjOdtxxAIcfcBQ5QuGA+BCMsBumXVOJdp2tP7rhY9u/GGXdcWrS+X8Lb+StzR7xnrzqMlB1xzOJuQd11vVSnMixDQMilmb/so48pPfYq4V9WH0rYKOYTJi+4hn2xqTkUIvbctzmUeMyHtPmk2x3RKiHsjJEPDWz+F2FctgiPO7DjVJd3jaBmjP3JJ2VKoIGBEBHzB2+5zHnd0SF52Rrxd/KdNlZYgWpPVjl7d1F73TnPkmC4SOUZ3YA1aoDzLhLgDAd5It87+Rrq2mLGQ97agJtd4KwK+4G1XiPvyyT4TDhId2loxXGK5e+td5eXtBmnPLI+i1UeT6as90br2pkN4EU3sup3gbZfkHwisLx/lHx2100tF477Gr7FgT+GKK12CAZP3UR+6pGwpVBAwCgLYlDr625vsNmdClz8Mq21XG+9zxH1/NUJCtrM7OJJBENAbgX0lcbS/NJ42HAmjjUfDdCteSLtuUHpVQeKEUIZLiLuCg5B3r7p9pbEGQwCSM3uyM7xrOWRqkrFDpvoccc+tbSeRZQx2w/hDc1TSjr5+tSeKjpQG69Jtb3mQ6NJZKaQJAkLcFTiiAnAK8RaxDheTd947Iyt6Ymc+iIAvedsxPD5H3JUNqsN90PSkS0ZF4EhFFO0oTObmlVQH0KLtsbo0VUi7LjB6bSGyeijEvSXjdaXnfdbQb1mSJ0kQ8CUEtN4zkIwZ3duuEPeffUvjjk6trxBtqC/ddEbuS0F1GG3MS7U28UhpkC76dibtQ42/ZGfksfH2tjFxt4jsLzXoAOFAM0mNCDARWekazfvCM72DvIg9CAJaEcC9Yu9cBLxzV5zv3nNRqmvr6VBONdW3sNO0e7sQCghouYc+SdzlhafVnCWfMwhgM+qv2V2aFKGHvl1IuzOj4jvX5lpE9ofRxGFmkMtIaorA4XJtm+3agpuQ97agJtcYEQGt9wmvNnVx72pTTW093fd2JuUU1dLdFydReVUdPb04m6afHU+TTouhgABTi5CaLD9f6VNRZdBL5YXX24g2JG3yEQRA2jfkdSD8tk3O6tsV0v6tVyzX+chQGrYbLPurHGHY9rmrYb1CNgtxPw7Yh8tjNEXKcHSsFO/jG45eJvkFAcMhwJtSd57Wars8ae9PfJxNh3Jr6Nlp7Zm43/ZaBv3zimRKjAqiL9cVU0psEO09Uk3DTwyjkb3D6bdd5ZDK+B5xxwitrxhtOAOSBvkGAiDr0LRDJmObnNW3C2n3DfvQsxdbK0f4dXhbjigT+ruekPpcWYpsZrLu/eIwkWcu0r1cKVAQcCcCuDfsyWQ4BOTQb93ZLGtdxyPug7uH0Wkz/6J/TEyi6PAAmvNVHn08ozNNe+EwmSw/+SZx31rl3y88j1ign1QK0o4Nqc2TM/p2Ju1DxNPuJyakuZv7a3r7tc6dI8qYN2vGy18zMnlf5QLynijk3V9tyhf6zStS39mP3b7wjEUeW+Vm4p5XQ89e2+Bxfz2D/nl5Mg3pEUajH95HT6S1o35dQujSJw/S9492o+kv+jBx9/cXni/cdEbsg23Yx+btW3Ewgv7MD3G42ULaHYbMby5g2V+N/8r+QNpF367N3F1F3tP7/ErpfeTgN22jILmMhMCcnRplMud5Thb2+MfZdNhGKnPraxn00BUKcT/zoX30eFoKtYsNoofeO0of3NeZps3xYeLu7y88I908vtKW5hFkbPvVVpkMH67U5Q95MfqKkbigH+sr/VP2xzKZEJHJOGJSriLvnvRIOtJ/ySsI2CLAMpncTq2C4smJKaLKLN1UQrUWolN7h1NxuYU27a+glJhgOr1vBJ3xz7/ogqFRFBUaQP26hNJpvSNY9+6zUhmMlMhl5CbWC4GWIsjYlt1WmYwnHxp6YSPluBYBf109TAg8St2Cd7kWXB8sXci7Dw6qdMlhBLxBJtNapxAiElKZf09JodP6hlOQTYQZk2XZJJ+LKqOC4a8vPIctXC5oFQHejFqUcsxmVNuL2hIGMr03lqB/FfQFgVYRKKmLpd3Vg/wOJZHJtH3IEUVjzq7WI2k4WjpH3hj3uqOXSX5BwCMILP67H83cML7Vuo1s0weyq2np5lLqnBhM55/cdE+dTxN3f33heeQu8eFKdxRhM2r0cXvYFpmMkHYfNhgXdA3EHc8zf0myKdX5kZ6xYTwt+buf8wXZlDA88W+CbEaSIGB0BLBZe01u51abOaHzH/TMkG+M3pVj2ufTxB29FbmM19mkoRqM6DHwtreWHJXJeOvDwlAD42eN8TcnhHjb9TFwLeTF0ZpmDfmGJnb+w9HLJL8g4DYEWCaz9Ga79S084wMannjIbj6jZfB54i6bVI1mct7THta153S122BHDl0y8tKc3Y5KBo8i4C9ed/G262tmriDv3kp49EVWSjMqAtiQmrZqSqvN8+Z3scnyo+9q3NVRW1/ln1EZjHpTeUO7+GTUfJyMGtxqcx2RyeBBsfD0RdQxvMgbIJA2GgwBPkm12rdPUkUkmV7BmynEVGkw9L23OfA+pv0ymTLKY3TrBJOec0XvrhugUpCuCGB/h709Hiz7Ot3zsq+M/Bo6kF3D/e/XKYT+PFJNpZV1NLhbKB0pqKXCMgvV1RP16RhCxRV1VFBaS35B3PfX+vchJrreEX5SmD1duwqD1k2pQtr9xHBc3M3M2q6UabG/CuTiZris+NTAA5QadMBl5ftrwSwd+N6+dMARfIxCfBxps+T1DwQwUbWnb+d9Zr09GxyiorqOrn8lg8YPjqJtf1fS+JOjaPXuclqzp4IevTKZHvswm+4YH0+/7a6g/JJaOr1POB0ttIC4XwDPD1EAACAASURBVOGzUWVUE1U8VSP9w2Kll04joEXXjkq0etv5gKWTvyG86CQJAs4isLtmsE9uVOW47ebfnIVHrj8OAiAyab+0Lh9wFLyFp0MjLM81R3GT/K5DQJmk3mK3AiPYLrztk587TLOva0cndwsjk4nov5/n0g9bymjcoEj6+Ldi+vwfnfj/hasK6f27O9HRwhr/IO4YQV992dm1TsngEAJade0oFKek4rRUeym99y8en9nba6NRv6+11FNFtX3fQkiwicxBJqN2Q9d2+aIjQpHIbBKJjK6WcmxhioTgdF1rMQIB0rVDUphXI6BlgqpIvV7zeD9zimvp8mcP070XJdD5J0fS37k19OmaYlqxvZxuHRdHTy/Jpfl3daDvN5fRtxtL6OlrUug/H+eQyfKD73vc2TuKWMi1gz0+UNIA4yKgJV672np427/eE81e99bShM7b6JnB3hduyiijhGXDRz7MpqLyOrtNAnFPjgmikb3C6PxBUdSvc4jda7w1gy89z0DauwXuJGxKleR6BNJ+nWJXRuBIK1gyc9oHjlwieQUBlyHAk9PdrU9OjWSzr32fT0vWlFDXpGB67MpkenxxDu3JrKb/TUuhT9eUUElFHeWW1NL0MXG0cV8FHc6Hx91PiDushL3u9f4TC9lld4aPFryvNJ72l8Zr6p0WbzvP6s/x/KxeU4cMnum17wvorZ8KmrTytnHxdM2oGMorsdCClUX08eoi3sSjpitPjWFPBpYffTHl1rWjA7V9vL5rqYH7Cdp2Se5DQG/ynt5LVhXdN3pSU2sIaLFto9mrpa6eAkymFt9V+A7vMHyPFejAAJN/EXdf8lLJrasvAo5IZLR423kz6mkfSAQZnYZp+fYymrEgq0lpyx7pSlFhyooHjodeuVPJg7/V9PrNqbw731eTt5N3Ie2esUzWAf9gXwfsSOvwvBO9uyOISV5XIKCFuHu7rfqVxx1GIl53V9wq3l2m1tCPai/tedt5M+pg2Yyqp1Ws2llO9717tEmRPz/WlSJCGqVK1bX1NOHZQ5RdVGvNd/nIaJpxSaKeTTFcWd5K3oW0e9aUWAv8q36bVWWF0bPjKbUTaZmQ+oKdmizfX25/55cPWYTidT/Zh3okXXEWAZbIlGmTyGjxtvMyXK9fnG2WXG+DABP3+U097j8/2qUJcbfUEU2ZfZgO5CgxcZFO6xVOz09r/eRbPYDGQ9QTihysLmAZNbeuvdfIZqBpTww4QiDutkntix7jIWVoQwBaYHt6YG0lKbkmdMKenq8duUTyCgK6IcCT0dVXtVoeE/exr+pWpycK8jviDpD31/ahvLr2nsBb6jQYAgXVYbSxoIPmVtmL286bXk59X3N5klEbAlqIO/R/Vzx3mDLyGz3uU0fF0B3nKZOy7YeqaF929XErNAcFUFJUIKXEBlKH+NYP3oKWfunmUlr4SxEdzKmhujqilJhAGjsgkq45M8Yq4bGtDBEDthzUfrBQoMlEZ/WLoFBz0ynB0cJa1vSv2FFO+aUWCgkyUY92ZrrmnG4U3unUJhOI3BILQSPZUsJqRWRoAOWXWaimtuU8wUEmio8IpOIKy3Gj+6h5SqvqqKzy+JuIk6ODKCSgknoFbbRGj9mfXUPzVxTSb39W8OEi4WYT9e0YQtPGxNLgrqE+uz9Bm9W7JxeIjr2Y1460BM8/kcw4gpjk1QsBLcTdF97RfkncYSTrq8/Sy1akHC9FgCUyBfZPR1W7Zy9uO+vaT31fdO0usActxB2RZy6edYhwqIWa5t7cngZ2VTTuK3aU0adrS2j17oomLQwKMFHHxCDKyKulGotCYEFoB3YJpUcnJVFMeNPIQV9vLKVXluZTTrGFggNNlHZGDAUEEM1fUcSbh0C0sTH29nFxTerBxOHD1cW0bFsZ1xMXEUip8UGUmV9LBWWWJnnjIwPp3IERdPPYOIoIbdTxP/h+Nv2yq5wgC+qRYqZLh0Xx/ziwA+nETrF06+RRFBKpyIMO5dVwO8uqmhJq9A9RDNCGjIJaOpxXw2XapuiwAEqKCaLU2CCOaoCDP5q3E2E4U+OCqGN8MBWWWzicWfMIQIj2kxgdSENT8qhH8E6uAiR95ntZtOVgFWOGCEDnD4qkLzeU0q6MKs7Ts52ZnroqmboktT6JcoG5+V2RPb/4h2599gWPpm5gSEFuRUDLCpKRVsThVMkvreP3B56DeJ/gmVxZU0ellcrzOCLUROHmAHaKVNbUE6/u+ptURrUib1padqvl+1FljkhkAMtXe6LoSOnxSYR4mlxnPPaI+96j1fSfT3JpZwPpgzcZXlt4vwOaaVgmPddUTvPgZYl02bAoJq4PLMhi76+aJgyPon9c2qiRX7u3gu56O8vqxb7/4gSaNDKas8ML/uK3+dZr08fH09VnHHvM/PWvZlJeqYU+vb8Te5Thrb/g6b85Oo6aZl6aQBOHK+UiVdXU011vH6WN+xWPPR7ui+/vyBMMkOmJ/z3Mx2QjtYsNonfv7Ud/1Q/h/+EJ39RwHf7HS2LkCWEcpUBNINLNVwNGnBDGLxLbtH5fRRPPe69UM8GTriZMSH5vmESon53cqZ5OiM62SmPQzlvmHqE/M5XVjxPamWlBegcep8yCWpoyO8M6+UL5b9+WSkHN2uE6S/PPkrV4Kh1BRiQzjqAlefVCQMvqkZHe0+VVdTR5dgbhOdc12UwIwvDqDe15Jbeurp7JO5wjcAI9vCiHBnULpW83lZLJstS/NO62BoK47iX1Tb1iehmQlGNsBDiKTK72o+OPlAbRV3saiVTz3qWfKLp2V474ql3HatyHdIeUwkQZeTV0pFCRxwQGEJ07MJJuPSeOCWxLaepLGbSrgTTi+8evTGbvNtKOw1U07ZVM62UgyEsf6sz/w9txwVN/U0kDQYYn/oeHu1jzYvJw1ZwM6//t44KYnDefONz0xhEm4u/enmrNO+n5ppOJJyYn0zkDGg/3wmTi7neOsrcF6ayTIujptGTr9U99lsurCWq6aWwcXTOmHUsC91Z2oQ37GiU6wAik3Ja4l1fXNcmDck7tFUaQ69gmTBxsvfd9OpgpMaoRZ0w+djRMnsrKymjfvn302LhC6pTQOOFd9GsxPfd1nrXYaaNj6bZzG5/DM97LouU7yq3f//OyRLr0lChXmpeUTcRa9zl/6nc4ExOkBDlVVYzLfQiMWnYrZZQf6yyxbcHys1811Kr4uCf+pvGDI+m2cXE06pGD9PZt7Sk6LJDW7K2gz9aVEFaE08+Po398kE0vX9ee32t+TdwR0102qrrvpjJKTXzQUnEKQd+uJdnbkMpLw2d792YXLTh4Mk9LxB1kDjFtoVtXPcrgmVENMhfILFo6TbU14r79cBVNtyHuAzqH0Ju3KAT75+1lNHNhthWG/p1DaF7Dd/gQ0WwunHXI+j0I8i//7spttE3XvZrJHuQ3bmrcZ2OPuN/4+pEmHvHHJiWxtERNS9aW0NOf5Vr/j40IpO8bJhz78oLo8aUh1L9/f/7eVcS9oqaeNu2voOIShbDv37+fQN4X39exCXHH5AaTHDW9ML0drwCo6eWl+fTuiiLr/6f0CKOXr2/nSfPzm7rZY5mnTFSdTSDtst/HWRTlekcQ6Pll65IvI76rVeJ+w9mxNP6pv/mdMndZIXWID+IVVUgh77swge6Zn0XPTU2h3qlm/ybuMIj9Ftmo6siN4Qt5HZXIrDgYQQgB2VLi0I+DvhbPkosNoyXi/vMjjVFlsotr6bmv8umnP8qsLYFGe/a0dtSvU9OxOx5xR1ST+xZk8YMSCXKbF69rvP71Hwpo3s+Np3v2Tg1hT4ia9hytpue/bpTK4PMvZnRq4vmHx/zalzMpJkwpW02tEXdIeEY9eoAQNUdN6efH8wMcqbaO6L1VRQQZj5owMVj1GCYNxLrzy587zF/169ePOqam0IWndtHV4x5QV0Hfrs+mnCN/0+qNfzaxBlviXlFdT2MeO9DkoKyZlyRQl0TFI4++vrGskFc+1HRCezO9d2cHj0TtcbFZG654Dqe37Fbd2iUrkbpBKQXZQUCL7RqVuGOvE95TeFZjtXXW53n0x6FK6pJkpu2HKumNm1LphW/zqbDMwnt/TJalE/0qHGRLYy+SGf95JlRagnWWyKyS0I9uMB+FuDd6u1Hlz490bhIOsgpx3P97mDdjqgnLip/c26GJ533qS5lNpDLDeoZRYlQg/XGoih+cHROC2Jt9zRkxTSK6/GdxLm+eVBMc6c014NYvGzz/i+7uQJhAqAmTg0mzM6hvhxB6bFKjdn7S8xlNwlg+MTnJKpUpKrfQOY83evJRFuptLsGxtitA2diJjbnIoxD3RgkPrr3ijBSKTOjEl0TEd6a6wDDKLmq6QVaRyjQd3I37q6xSGXjTh3Uqpz4JJfTQvE2UVWih56Ym0/RXjzQj7h2sHndo2C99VplEqAlRaZpu/238DqsVo/qGN8HKDebm11UsPtSfZm6+UDcMlp/9iqGkCbp1TAoyFAJYKUpbndZqm5RVoIWGave4Jw41BCKI5UAEeORi31NVbR2FBAXwfio8I/HugGMDmneT5Tsh7iyZsUhsd0NZs4sas7Ggo24SGX4IjDTWQ8BFsHm8WCbuC5oR9/9rStzRyH99lENLtzR63fHZovRU6p6ieKeRpr7clLhDf42QitgwCpKM6ImQ2Fw3OoY3nmK5EunhD3Po+62NZZ/SI5RetvGaawEJZY9/+hBdMDiS7jyv0VsPMm8bf/6JKxuJO0I+nvdUU+I+Z1oK69S1JCbuzzcSd5B54GHLyU3B4ZSRX0PJyckUEaFo6x+5PJHqApQ6QkyVZKZKevKzPPrzUCFlZytj8eTkJFr7VyV9taGU3rylHXVPNtOZjx5s0qzF9zYSd4TOvGJ2Y1uQ8e1b2tNJzVZFtPRL8rgOgbTf0vSVzMhz0nWDJSUzAkzcf2uduE/ouI2eGfSVYRBDUIDb5h0l7BVKPy++xTDCLTVWiHsDKpl13Qg/knwXASVme0fNHWxVIhNWxKS9Y3ijFldzwZLRYQS0EvdFq7Hxsalc5fUb23FMcDU1J+6PX5lE5w6IYG/GJ7+X0GybyDDwxM+/PZU98k99ntdkAyikKvjOkQTiDmJ7z/h4mji8ccNla8S9pKKOzn686Sa/mRcj6oy2DZvNiTskQD881KlJpBZMGtAG27TqsS48obFNV72Y2USf3jPFzHsMnpySTGP6hhNWPVoj7pA0XTirqcf9mbRkGt033BEYJa+LEWDZwU+36VYLnpWyUVU3OKWgFhDglaItra8UpZ+4iiDf8vYkxN1mBHdbJMqMtxv08doPiYwjG1LtHbQ0a+BXNLHTNl+Fy3D90krcP/69hJ79sjFiCToy96Z2HJPdHnHH91iOvOx/hzksoZqmj47hKDULfylmnaGaOOLMPxW5SfOEcuBNaR4DHnHLb3zjCL13Ryqd2L5xFaA14l5XX09n/ecQIXSYmhBxBl75lhIi1mA5VU2uJO6o4+rTY6xaf0TeaY24Y9l3zL//5gg9arp+TCzdPDa2xb4ggg0mGpLcj4AWIqS1VR3CsIH/Fa3ZJZ8g4DACiIg0588zWr1OiLvDsBr/gqr6UJbMVFPjS974rZYWakHgSEU0E3ctyd5BSyKR0YKivnm0Evd/LsqhH7c1lcosubcDdbQJR3g8j7va4mtfOWKNB4/PLh4SSQ9PSOSTV6e/1lS//eAlCRwDvnmCXOe1Hwto8b0drVp0kPl7F2Sxln7pg505nrqaWiPuyPP053mEyDFqwgFNn9zTwSrjUT8HIX7gvWwa2iOUrj1TCYvmSuIOT/msq5KtJ5zaI+5oz/3vZdPKnY3hHjGBmX9bahM8kA8TlVvmHaVJI6LpwpMbI+joa1lSWmsI6CmZ8RXSJBZjTARmbL6QlhxWImcdL/nKyo943JuNsOjdjXlTOtMqRzak2g39KBIZZ4aizdeu2FFOD9iEYkRBH93dgU//VBO8s5f9N4NP8FRTt+RgWpTewUos8fk1L2fSbps47v+ZlETjGuK4Qy4z7slDTWKV33h2LN14luIRvvXNo7TB5jAjeLah0VY145DCbNhXQXe9m81k86HLEqxtOVJQS5f89zB7l+Fltk1XPJ9BB3NrrB+p8h31g/3ZNXTVixlNIssM6RbK4cFCg00c3x3ebExc1v9VScv+1dk6YUC5KF9NmqUyj3Zp4rnH9c2lMk9flUxnndQoc2mJuGOC0bkhagzK+HV3BYc2s01j+0fQo5cn8qZb9AUHOd3w+hHeaPzNP46Nhd9mQ5ILHUJAb8nM8rNko6pDAyCZNSOgZZJpdOLOp6I29Nj27+YgmCzfTvD7qDLNQcGhTLJZVfP9YviM8LQfqTz+4UlqB0DaoWtv7XTU9BOgkVtl+D77UgNBhv/3dT5BBmOberU3013nxzHZgwTl4zUllFXUKHHBAUivXZ9C7W0OYsIG1CkvZlJhWaPsZMxJ4ZQ+Lo7yyyxcz47DjTHGIYf54M72BA83Uk6JhdJwfXnj9Qi9mBoXRGHBJib8kNlgs+WL01Io3Gxi8gny/PL3hXw4ET5PjlbKQ4K+/OGPclljryaQ4emjYqhHSjBr0eGt/2JDKevsgYea0D7o7+vr6ym72MLynAcujKcrRjSuAuAwoxnv51ivQaSWd29tZ5XqoOwPfy85Zm/AO7e2p74dGuU8OFxp8ouZVGTT95vPxiSk8cATPsDqtaNNxunu8+NoyqnR1skTIia8taKI5v5UyP1SE/oBnHH0d1aRhbF8ekpSk4mBL9m1t/Rl8eEBdrXDWvsyoeNWemagcTYHam235DM+Amm/Y0N144F4LbV4+VkvU8cw4+xLw2F+N809ylG3zugdxquxp58YRr/+WUl1VE85RRZePR3bL5xumptFY/uH8/tMiPtx7FHZrNrd+NYqLWwVAfa252k7IdWerp11mme9LIi7EYFVuypo5gc5TOZaS4gCA+KcHBNE3ZODOeLK+QMjmsgvXvi2gN5fXdyELNqWiWgrYeYACjObKCk6kAZ2DqErT42mDnFNT2DNLbHQ68sK6ac/yq2nqKrlwPsNT/sNY2KsZD/9nWz63SbGulb4cGLe4ntSCRMQNf20vZwWrComHBRlm+Cl6Z4SzJ58POTVdO2rkP00TkRsr7ntnFiaNiqG7nwni9bsbTxZVc2Dw6xwMNLsqcn0/Df5tGh1ifXkVttyhnYPpVeuS+E9AC8uLWgysVDzhZsDaOmDHa0efKwOfL2pjLCZeG9W40oD8mMcencw061j42h4T5EtarUXV+bTQoq01r9wxHuyUVUrWJJPMwJabNRoxB2du/rlIxQRYiKcBH75sCg6kFtDeGe8ND2FMvJr6d2VRfTOLe3oyjlHaPLIKCbyQtxbMQt43eF9l+S9CHD4xxr7YfO0kPZnBn4pLxzvNQXdW26x1NPfebUcQhKHIMVGBFC3pOBjTkpNe+kI4XAmSFQmjYiis/uF86l4tpsu4UXHhOCvrGqav7KY5TggsJADdU5oOnFAR+CpwUMdv82BRKlxwex5B9n2tlRQZqEjBRYqrarjSVPH+CDCSoIk4yDAofZ+v1qXBg1POEgLR0gYXV3AlEKsCHgzccdZH3gHIDJX/04hdNObR+n1G1J45fGlpQU0/7b2NOVFIe6azV3Iu2aoDJeRwz8W2g//aI+0o2OyxGu44fWKBkEKcuWcTJbDzLu5HT+U7SU8wP/v41yOGf/Bnaksl5EkCHgagRlbsPlvgC7NEK+7LjBKITYIjPrpdsqoaJTttQTO3gueNBRm5dV1NHnOEV4lPr1XGK+mYl/UvJ+LaEi3EHYMRYUG0A1nxdAVszNpVJ9wfh+YLN+Ixt3eSO6uE8+7PYyM9r01/KMdb/uf+SGsa28tsURmjEhkjDbG3tAeEPcJszMIevynJ7ccvrGlfuzKrKaprx5hCcrQbiIX8Yax9oc2jvrZPjnSgoM8U7WgJHkcQUCLbe4dbyziDgFoZXUdmUwm3quFv/EZzs/ACiTkkliFVPc5qXgIcddoGULeNQJlkGzYjGov/KMW0o7uzBrwFU3suNUgPZNmeBMC8J5f/L/DdMPoWLp0qPaQhjjIaNxTh+iflyTw4VCSBAEjIMAbVbe2fsiN1nbKc1UrUpJPCwLeSNy19KulPCbLN5dJVBmN6O2uGyKad41YeTIbvO0bCjsQfh8vaSXtw+Ohx3zPk92Rur0YARD3m97MoocvjW8SulJLl175oZC6JgfT+IZQlVqukTyCgKsRgNZ9TX7r0Tu0tEHxur+kJavkEQTsItDzm4fs5tk7/gm7ebwhgxB3B0dJyLuDgHkguz1vu1bSjhfLMwOwIfWgB3ohVQoCgoAgYDwEEHIvbY0+G1VnDfhSVjONN8Re2aJRP99hX+PuM8T9a/G4O2qlTN5Jos04ips78tvztmvZiKq2c0KHrUzcJQkCgoAgIAg0IjBj60W0JEOfjap7z/cNL6jYh2cRGLVcA3H3EVszWYS4t8na9tf3pbz61DZdKxe5DoHWvO2OkHZ42xcOX2Cowxpch5qULAgIAoKAYwj0/Na+NEFLiek9VxIOtpMkCDiDgC8SdwQ3aCnErxB3Jywls7474UeSMRA4nrcdJ6L+mRdCG4/aj+cu3nZjjKW0QhAQBIyNwJw9Z9CcvWfq0kjxuusCo18XooW4Lx/9kqGccTiH458f5lJ4SAB1TwqiDQeq+KToCwZF0DNfFVBkiInP98Bp2Ov2VdJn60tpYJcQEuLupKnjgKbd9UOcLEUu1wOBlrztIO0I93ikVHssbN40NVo2TekxJlKGICAI+C4CWsiSlt6z1r2DRO7SgpXkaRkB7Luwt2naaMQdPUl75Sj1ah9M918QT+fNOkz/vjyRDufX0Nq/Kum5tCR6ZHEepcYFMZm/cV4WvTg1mUyWry6VqDJO3glVFMbkvZq0e3SdrFIub4YAvO2/5nVt8ilI+9d7ogm/HUmz+n8hLxFHAJO8goAg4JcILM4YQDO3XaxL3/ee97gu5Ugh/olA2tpr7BP3US8ayuOOkbr6VRB3M903Po7OeyaD/j0xgX7fW0nFFXX0n8sT6NmvCzim+w2jo+nGedn08CXxQtz1MnGQ9wP1J8mmVb0AdbCc5t52R/TstlV1CCukFaPE2+4g/JJdEBAE/BSBUSuwKTDW6d6Lw8RpCP26AG8k7jWWepryskLcbzk7hq56+SjNuDCOYsICaNHvJfz37O8K6eyTwqljfBDd934uzb1ePO66Gzrr3qmH7uVKgcdHwPaU1Lbo2W1LXjhsASF2uyRBQBAQBAQB+wiI190+RpLD9QjM2IZIRwNbrcho73dsPs0psVBQIFFYcAB72cNDTBQabKKdGdW8MbW2jqhPqpksdfVUWlnPJ6mKVMYF9iTedxeA2kqRqre9rdIYtWjxtrt33KQ2QUAQ8A0EtHg7tfRUvO5aUJI8LSGghbj7in2ZLF+Kxt1Vt4F4312FbNNyV2R3pjVHYx2KGtNSyxaeIt5294yY1CIICAK+hAB73f9wXuvOJ1WfssCXoJG+uAkBRDia81frUY7Se6wkhB/19iTE3cUjKN531wKcVRZID6872eENqM1bxd72M0Xb7trRktIFAUHAVxFIW2d/c6CWvosDRQtKkqc5AlomjxM6bKFn+hn3UMW6hrjtJjvDa7J8eYlElXHDPSDed31BNlMFJVImPbD+dLs7ybXUvPCU+aJt1wKU5BEEBAFBoAUEFmcM1MXrrpCrLwRjQcAhBBAKMm3d1FavMaJtgYB/ubGMNh6soorqenryingKDGidugtxd8g0nMsM73tefXvZvOoEjCphTzXto8MVsTR65Z1OlKZcqnjbX3S6HClAEBAEBAF/RgDEyV4sbS34LD8TYfsKtWSVPIIAI6CFDyhSrPmGQQwbTp/7rog3nvZqZ6Yze4dSQmSg3faZLF+Ix90uSjpnAIHPpO6UR6k6l+y7xamEPYGOUAhVcEdn/HExLclsfRe5FkQWDhVvuxacJI8gIAgIAq0hsDhTJ697qnjdxdIcR6Dn9/+ye9Hec/9jN4+7MuSXWeirzeWUVWyhmtp6GtU7jAZ1NtP7v5VSbEQAjR8QztFm1u6vpC1/V9Mp3UJoEJ+cKsTdXWN0TD1C4O1DD8IeRQWUSvushN06u16lk7f9DPG22x8JySEICAKCgH0ERq26U5e47svPEK+7fbQlhy0CWmzPSMQ9o6CWbnwrh+4eF0PVtfX0+s/FtPCWFJo+L5sGdw6hu86N4fCPmw9W010Lc+m1aUnUv6NZiLsRzF4I/LGj0JKH3TaXXp6dWf2+oImpW4xgBtIGQUAQEAS8HgF5Nnv9EHptB7QQdyNNCDMLa2nyK1n03FWJLJd5+JN8WnBzMt2xIJe6JAbTCSnBVGuppwGdzPTgx/lM3E/qIMTdUAbKGnjybw28VcNO+1odG9ZSFnRxavxY2y7edqcwlIsFAUFAEGiOgBYCpQU1I3lHtbRX8ngWAS3yWSM568qq6uiSF47S/efHUlVNPc1bWUwLbk6h697MpmHdQ/hE1bdWFtNVI6PoxR+K6NVrk+iD30vIZPn8Yokq41lba7F2nL6aa0qlagozYOv0bZIqh4mqz+dIMfYSCHva+mvtZbP7/QToKE/63G4+ySAICAKCgCCgHYE5f42iOftGab/gODkXDn2XhsfJSdZOA+knBfBqz/ZLWu2t0d77m/+upj1ZNVRZgw2qwTSoi5k2Hawic5CJAk0mlsoEBxIdLbJQ54Qg2p5RI8Td6PaseOFTfZLEs3e9PpMSKLOJft3emKSth7e9q71srX7P3vbT5zhVhlwsCAgCgoAg0DICPX/4P6ehMRrJcrpDUoBLEfBG4t4WQMTj3hbUPHSNt5N4EHVEhImqL6AoyudNp44mDvn0S7qjlx2TX14ITkMoBQgCgoAgcFwEZmy/RJeoX8tPnyOhIcXONCOgZcK476Bj+wAAIABJREFU95x/ay7PiBmFuBtxVDS0SSXxyJpp6qHhCs9kcVQGY6+VWmbU9srA97IEqwUlySMICAKCQNsQ0EvSOOukzyWAQNuGwC+vGvVLut2oRt4+GTRZPhONuy9YN4h8CcWxJr7EFEclFO/2bqkedTNVkla9uqONTNvgvExmeNwBWjjEOIcwOIqB5BcEBAFBwBsQ0ON5jX7uHevdHlJvGCtfaaMWm5vV17sng0LcfcVaW+gHyHw1hVpJfJWp6f+Odh3EHAlyF5BzJBB0lr+0QfbiaP3swdng/KbUhUNkw5Oj2Et+QUAQEAQcRYBXSHe0vllQS5nyzNaCkuQBAizROtL6wYwT2nt3YAoh7n5u6yD3agLJt00qOVfJuqeh0nJD2mtjh1DZlGoPI/leEBAEBAG9EGDpQmWsU8V5O9FyqvNysUMIaJksGmXVvcZST7uO1FBgAFFwoIliwgIoJjyAPwsLVqLJlFTWU2psIAUFmujXvZUUaCIyWT67SMJBOmQWktkTCPCm1F/vcrrq9O7LKb37CqfLkQIEAUFAEBAE7COgOFwG2c9oJ8fesY85XYYU4B8I9PzxEbsdXX7aCx7f9FxfT3T13Bw+aKlTfCD9sL2C3rk+iS5/JZuuGRlJZ/cNpalzc+mVaxLop50VdLTYQhNOjiCT5VMh7nZHWDJ4HAGEf0zbqINM5mTIZA54vD/SAEHAmxCoqK6n0GATmUze1Gppq1EQ6LnMPpGy11bWJbffbC+bfC8I0Khf77K7ymMUewJxDzebKCIkgE5sF0w3nRlJl76UTdNOi6RxJ4XRpNdy6PWpCfTCj8VUV090Ws8QIe5i496BAEi7s7HbeXns5HcN1+HSyjrCsleEOYACAgzXPGmQnyFQUFZHe7Nr6K+cWsouttCRIgtFh5lo5nmxYp9+Zgt6dVeP5/eE9pvpmb5yYJ5eY+LL5czYYX+Vxyj2lDY3h7onBVG/VDN9sLaU3p6eRNfMy6HpDcT9itdy6I2pCfT+mjI6lF9Lc65KEOLuy8brK307XKmPTAak3Wje9vyyOpr8ejYFmIiemhhPgzubfWXYpB9eiABO57v/o3zal1NDtXVKB07qYKZZl8dRclSgF/ZImmwEBBYfGaTLJlWWN4QWGqFL0gYDI6DF3ozgyCurqqNXl5ewnj0qLICiQ000onsovfVLCQ3sZKZ20YH0w44KGtcvnPXvs38oYq+7SGUMbHzSNAUBLTehPax4U+ppL9jL5vbvn/++iBatKyNo3W4dHU3TT490exukQkEACFTV1NPtC/N4o9QZJ4ZSl4QgSo0JpK6JwfyZJEHAGQRELuMMenKtowhosTdvnAha6kDcl4jG3VGDkPzuRYCXWQu7OlUpL4v1MdYya1lVPZ3/wlHq3S6YNh+qpgEdzfTmtYma+olZN7z0rkg8o8fOdVcU7kSZWvqsJY8TTXD4UiNiCVkWJorN7Wft/ip6fUUJzZmSQBEhJvbsuMrGjgck2oXkLi19XR05Lf/xBE6eqNNh4292wYyd9uUL9uow4nPcXpvle88gMGq1Bp17H+/cN2GyLLlQosp4xq6kVg0IsExm9d0acraeZeHgdwwnk/l9XxU9/0MxXT0igv7zVRF7NRffmsyhn5Dw/cs/l1BJpaJZuGp4BI3vH05PflNI+3JqmfA/fGEM3fl+vrXz0CMj9UoJpgN5tTS8u5ksdSb67a8qqquvZy/q7WOiOLTUGytKaPfRGrpkcDiNPjGUFvxeRjuP1FCvdkG09bASjuqec6JpSBdFvgNS9fW2Clq0tozbiA012zNrCCGtUO6950TTrqM1NHdlKdXWKZsZLxkUTlOGRVjbhzKWbCyn99eWkaWunuLCA+ihC2LoYJ6F3lhZQlW19bwkeP3pkXTmiaH0Z1YNvbu6lPbn1lLP5GA6mFfL36eNiKDh3UK43NxSCy1aW07rDlRRp3i0vZr6dzDTXWdH0ZyfSiijoJZiwwO4DKQeScGUV2ahpMhAunVMJP1vaQllFNYySR3TO4yuHh5BcREtu5jXH6iiWd8V00mpwbQnu5aw1BkbFkBdEoNo2+FqmjMlnjrGBdHnm8sZp6SoQCqvrud+XTUsgsb2CaMP1pXS55sqyFJfT0O7htA/zo+hoIbqXvqphH7cqZyX0K+Dmf5xXjQt3lhOX2xW8mPp9MIB4XThwMYwrugv7CSr2MKTrYsGhtO1p0Ye4yX/emsFfbKhjMcFspe9ObXUv0MwaylTogNp3i+l1DEukNYdqKa/smsYS9hZj6Qg3ijVLTGIHvi4gDKLLGx72zOqqbK2nsxBJjq/XxiX0zwdLrDQB2tKaXdWLXWOD6TSqnrak1XDezoGdjRT+tgoSogIpF/3VvE4o22Y0JZX19HEIcArlJ77oZixRRrRPYSmnhpJ81aV0vqDVdxf4IT7ICTIRBsOVtNnm8opp9TC7f0ru5ayS5R7AtjfPCqSJyTQiy7dXsF2m1loYVu//oxI6p4YRDfOz2Nbyyu1UEF5HYdpOzElmO+VG86IpPP6hdGOzBp669dSKqqoI3Ogie0H4zL9tAgKCDDRqj8r6ds/Kvj7zvFBfF/hbyTcExgfdVIEG7p5QT4lRAZw32HPmLgA4z1ZtTRxiHIPYZwxRpDXJUYGsP1d2D+Mrjs9kjb+rdgAnhVBASZ6KS2ebQUJ1z36RSH3u31MIN01NprLdnfildOdlzpd7fJTZ4tcxmkUfb+AGTsvtRvNSJkIfuZ1YAhx97oh868G6/GwZ5nMqbMNBxxetJ3iApm8XfpyNrdv6shIuuOsKIUoE9H/fVbIBAMv9W/SU5jcYAMr4ryu2lNFy+5LoSlv5NKrV8fTuoPV9NgXiv7z09uTaePBatr4dxU9fEEs3bQgj8nPxYPC6eELYjjPe7+XEbysL0yOp5mLC2j57koOQXXHmCh6bUUJvf1rKZ3VO5SenhhnxQ7EGyRgwpBwJgY3zc/jzYtPTohjkoXvb3g3j7ZlVFOf9sH0zvTEY7ynyHPNvFwm5bgG14LYYhMONNZXDI2g+8dFU1E5CE0eE+6nJsRxWw4X1NLEV3OY9Lx3QyKT8H9/VUggpXedHU2Th0XQ/R/nMxG8eVQUk3n0N6PQYp3gfHBTEh0ptNCbv5TQW9MSacFvpUx6QO6X3p3Sqrf3lz2V9PH6cnp2Uhw9/GkhYwai/OD4GLrrg3x6YFw0VdbU07Vv5zKh+/G+FKquracL5mQzAXzjmgTeiHTlGzl0ILeWieontyYxkcZ4j38hi/JKFYK34PpE6tUumDG98vUcnohhknfn2dHHrIZAJ4nxAgH/4o7kY/qAidvdH+ZzWfge+Z75rognBef3D6PHLo6lJ74uYlK+bn8VfXRzEpPaj9aX0f++L6aTu5jppSnxdOvCfPq/C2OoQ1wQPbikgH7eVUkdYgNpyW3H1ok+THkjhze5gvi+PT2BJwK3vJdH1bVEH96cxBMFjA3GvtZST9/clcIketzzWdyHL+9MJpB/SHiAz+Jbk3gylFNiYUwxAYXtYxKAdNGL2TyBwSQC4//RujIm/mFmE/18fzu2mx93VtJDSwpoQCczvXp1Avf33o/ymejDzhDF4ft7U+jDdWX05qpSJrvzr0+k+atLKTUuiEb3CqVLXsrmcUW/QaLR3oqaevr4liTGA20rrKijh8bH0IUDw+nFZcW0cE0ZRYaYaNl97ZqMD8j2pS/n8LW41zGZR78wTt9sK2d7Qgg41FlfX0/f35NC4SEBdP4LWYSNxA+Mi6HLh4ZbnxXA4cYzIunGM5XnyFVzlTHA2OPZgnvcU6tpo1bfbTfah70H9aw+n0l0GXsgyfeKxFbDRNEbJ4JC3MXADY1A2sZpTstk0rstJ/wYLYHgPntFHHuu8Tc8evBygrDhMySQ5G+2VTDRAtGZ+Eo2k4t2MYHsDTwhJYjmry5jr9v32yvo4c8U4g7CA2/2xxvKKW14BJM6kDuQ089uT2ZyNO3tXLptTBR7rlf8WUnLdlbSLaOi2FOL0FMgOCO7h9ALU+KbQAfCdvWISEqOCqAbQNwLLfTM5XFMaJBAtjf9Xc1e6bentyz9mfZWLu04UkPn9A2jJy6LZRJ0eQNxh3cRnn54KW98N489ugtvTGQChXTZy9lM9u47N5ouGxzOJAle7eevjKNh3UKYpOCginP7hnEfQHbhib31vTy+HgQJKwbwbsP7CO/rnGXFjNfSe1JaNZMth6o5li7CdAEHYAYPKlYNsJIwskcI/euzQvZyDu1qZkKMtgETkKz/XBbL7cIqSV5D9JbTe4bQfyfF0zurS3lyhUkHEiYY8HbbEmCQrjsbJna2DcVqBUgm+oXxbZ7u/CCf1uyroh7JQfTBjUn89Reby+nxr4uY1P50Xzu2NRBHkGkQUiSMY/oH+Uyav7srmVbuqeK+w0Ywcfl+R9P8zesF2cTEbmgXM72cphB3eLSrLfU8OUB7VRwxSYHtI8HmUed5J4Wyt57HDqs1tyXzJBZe5/NmZykrR9ckUL8OwZwfBLqwvI4nN9eMiKDFG8pp1ndFTJh/ur8dl33xS9k8QZxwcjiv7GDVCGOGlSMQdNjMbaOj2KP+2vISbuN7NyRRZmEtZRXX0f7cGrYdW5xW7amknJI6umhgmNLu57N43DEpxYRTnVhhteiHe5vaGPIt+L2Ubj4zij7ZUM4TKvTrm/RkXrlau7+afz/xVRF1iAuk169JYBJ+38cF/MyAxG7utQk8aUcbMFnvEBtEi25Ook1/V9HjXxWx9Glvdi3bO54HnkpavKD22uatXlJ7/ZLv9UdAy0TRGyeCJstikcroby5Soh4IsEzmN51kMrHGit0O0nrDu7lMSpHwskesbBD2V9MS2FuN9OiXCnGHZ7ZTXBB7a+FBhiygeQKJshL3Bq+qmufv/Fq64vUcfuH/47wY6t8xmP75aSGTHhBWbHjZlwtZShltzajmuuCthjRhzuSmxP2uRflM8OFpZOJeZKFnJjYj7oeqKTo0gNuLsgd1CqYrh0ZQUnQge/swaQAGIOOIpAOtMSYP8FoycR8bzf8/8EkBe1jfnZ5AiZEKcZ/2Ti5LFSBpgYf9whezGZ+Xr4pniUxLiYn7wkbi3iVeIcRIWHmY81Mxe8ghC4KntFtCEJcNT/HxdN4PfmpD3Mcrqxjo6wUvZjGxRHlRYY3jBI/7oxfF0smdzezhvfKUCAKWkDD89/I4mrmkgMfmiW+KuCwQbCtxb/CaYlxQZmgQog+E8MQFZJCJ+y8NxL2BdKv9A7aT5yoe+zNOCKX/XaGsoKj44u+v70xmWRGI+6BOZrYLJEifgBskHO9dn0QnpjTiBluDzQH7vu2DefLVv6OZJg2JoNQ4ZZyxqnLPRwVUUV1H950bw219+LMCjljz0U1JPAG96s0cJvSQRgGH5gl2gjagfEi6QoJNvJF22a5KhbhfrRB3pE83ldPsH4spOTqQ7xOQ3rmrShTifl879l6f+exRzovJa3hI4/jAXt+cmkBRoYpuiYn7ihLeoAvijjKQnvymiD7bXM62Nu9aBSfbhHsZk6j5v5Wy/T9wbgx9ta2cJ3ZM3FuZHDJxX9pA3O9M5ok2kjq+mDCpn6l1ju0dxpNYPCsgkcMkHTaMe2h/Xi0N7mTmCQFWwbAq5Unijjb3/PnRYzBz9IO9Y5wvw9E6Jb/3IcATxaOtH/41oZ3n5DJ4XxRX1LEjBFwAk3g83/BswvMactLAABPhfQV5Z25pHb/Dhbh7ny36TYuxITVt0zSn+ssymZHGksngxQ6tcNfEILqhIYpMWXU9TZmbwzrY+8+NoSuGhHO/VeIeHxFA/7oglkAWsRQPEgQvpm1qjbgj3z+WFNBPuyqZZIF0oB33nRPNy/b//b6YicWZJ4YwuYQGHaRFJe4gTXiA4AEDEjVzXAx78Voj7iCd8MQv3w2tvkKmQLJA1lTijvLvHBNF1RaiBz7J5weTStyh8U9flM8ThHenJzKBR5r6Vi4TSsghJg0Np/EvKJKJ5ycpHveWkhbiDsKGevDAnPGJ4mX+14WxNL5fo57ctuyWiDtI+AVzstibjkkAJmEtJRD3h8bH0nM/FnO4L0hl+qYGM6mCRxqpJeJ+6aBw9iSDpENDDYnI3KkJrRP3erKSY15BaZiIwRZgE0ggk6+vLGGCZ0tIseqB8cYL5ZNbklivrSaVuGM1CP1c/Vclk2Yc2f3m1ES2UxD+l35WVm+wIgM7xgoHsFWJ+9XzctgbjEnSew0ed1vMVOKOCchzk+J4TwGI6e3v5x9D3LHa8sryEtpxpJomnhzBMivgqxJ3ePpPn6UQ90mQZJ0bfdzny/GI+9PfFtGSTeWKx/3WY1c3UCBWXF5fWcp7MiaeHE6bDlXznpW2Ene1LcD002YTM7UDeFZg9QyYg/zDCQAHwHOT4umO9/OPIe6Y/Fjqybq659SD1oGLR/2mk1ymnRzG5ADsfpl18VGNcpmRntk3gfcqHFHYU3PTGVEssbz77Cj+f96vpTR1RAQ9u7SYV3SxcgjnRnlVvRB3v7RmL+k0SLuz0WTSuxpPJgMNbtqbufT4pbFMjJHggYQGGZpzW8KnEneQ3q/uSOabF7pkkNlPbklu8tJlqcznDVKZZh531AESkzYvlwJNxF7St6cl8EZKkCiQGUgF4Em/7rRI9lLOXVXKRBjaZhBokBCQRMg+sFwP/2NrxB1E9J1piQRvP8g2VhTmTUukfqnB/IACKWSpzKUNUpnXFY27StxB5m6Yn8vtW3h9otLWeqILX8pmjTP0w9gUefHL2ezhvnVUFG+iRLsgpQEBP62Hgm8T4t6g31ZvA9XjzlKZuxUZwyUvKxKPiwc27gloftu0RNyR556PFI09JkTfpqcwWUW7Nx+upsSIAJZDqcR9b04N3fuRQp4/uz2J64Rsqjlxh8ccXulrRihSmS+2KDIXrAb8MrM9x/09nscdZf3rc0UGw3r0WxU9OmRUzy4tUiRCd6ew9xxkHBOkL+9I5rLXHqiiez4sIHMQ8R4LeILU9NBnhUyKVQILLfr0d3J58gmbge1AgvTemjLWy8+fnsgaeqtU5iZFKvPIF4U8CUGbPrstmVdhMAGCV3tc31A6mG9RVksglbnVRirzQoNUxsbjrmKvknLcK1apzH2KVAb33p7sGp4ozL0mgaVCqG/1X1U0rKvZugp2POKOicfsZcXc3oXXJ1HPZMUusQIwoGMwb7a9cX4u/ZFZY/Vws1RmdalDxB2rIBgbJIzd/2H/CjbW2qzE4ECWnUdrWH6lEndsnp30eg7fr5DfYKKHvQm2HneM0TVv5fIKxKIbk9hG3ZW0eEHttcWTXlJ7bZPvjYWAlhUelst4aCJ49bxcjt9+6eBwfqZDXomN58t2VtCoE0Np5Z5KuuWMKHro80Je/cZ+MJNl8QUSVcZYdiatISJFJnOP01gsHPw2DTeQTAYv+E82lvOGOZAjEHAk3IT/XVrMZAre49fS4lkjfheT+WomTN/dnczLapPeyGWS/dRlcTTqRIWYgnggisnsZSX8//zrEo6JHIGX9G3v59MfGTXs/XxmYqwV3xvn59OWw9XUNSGILh4YRl9urWCiDxKHfCgXmynhoYS3EbIUnKp544J8JtH3jI1iaQmW/rDREMQZBGzu1Hj6Zlsle+9BDiAtQJ8nvJrLmwhP7RHCXlRE1pgyN48jgKBtT0+I5c2K//dFEa8STD4lnNLPjmZd9tPfFbN8AWWhTEg8sPEPHnNojJMjA2jtgWreZAtShQSPL6RBSK9cFc+TIxAv4A69MiLqQNrywY0JTBRnfKLIOf51QQyX2TzBcwtCiwgsZ/cO5UmYGusc5Pvat/NYa416MEYgtZhIYJKCsZz+Th7NmhjXIDdSIorMvjKONxzf/7FC5IEL9O94UGPzIrz45/YNZVkE7GfpdmX1BBOwZ5YW84QOnuWv05U9DLYJuE5/RxmrFybH0bCuIXT3hwVMzG85M5JXL+CpveODfNZ8P3JRDJ13UhjLQmALlwwKowfPj7HKhjA26YsKaP3Bam77W9cmcNuf/7GYxwH/Y0Vmwqs5XC605DefGck2dsf7BWy/kKVA4gI7uO6dPMopreNDR9BHTFLgVX/8khjacFCR2yB9eBMmcIEcbYUnoQHE0h/YETCeMjeX8Xr2cuXewGTmjZWlHLUHmnHITBCBBeXVWojOOCGEBnYMpj+zlI3CwBZ5YcdYhQKmWA15a1q89QAqjOt17+ZxfbhfEOEHpx9jojlrYixHSML4o22v4D5uH8zypy+2VPAG5e/uSrLKcWzHCHXiPnn3tzJuw6KbEq0rHCWV9XT9u3lsQ0pkoTCeYGCyMfO8aG4HnhVYUcGqjTIZLaEPbkzk/NfPz2NM8V362VG8ARqTaaxwPXlZLG8Sd1dSVlKnO13d3jGPOF2GFOD7CMzYeZlduYyyMv+8R8DAcwxSmFtHRVLavDx67OIYfk5/t72S37NY7cR7/5q38mjWhFiWkwpx98hQSaX2ENDj4e7Jm/F4/QMp+mqrEu4vOJDo7rOjOUoMwgfuOqqEK0SCV7xrUhBHS1ETiDyIM7yTH64rZ/Lz70tiWQeNTZIgUbZp6sgI64ZO9XOQGGyCBLE5rWejrAQSAyzJgSyhPJA2SA7gdcWyHV7s8MBDW//g+GgOm4ewiJCsqAmym4P5tTwxsE3w1oI8YOMmPK+I1gFyo6bLBocxCQIJVtMpXc28qQ8E8e3VZRzOEiQbExTgkH5WFBMtJHyGSC/ABQ81eClBRId3U6RE6w9UszfUNsFTD+8oNMAfrStv8h1IEwgeIqlAH9w8YVPwgt/KuC7reAUQTxTUNsHbCi8rCBLGF/ITtc3v/FZKuSVK5Jg7z4rkDY94OKNfIOBqLHO0A5FRcECXGmlGrQ/EHBsV4ZE5VFBL329v7F98eABdd3oES5tsEyZir60o5c21+ArEDyQZ8ht10oEIJ68sL+UxDAok/vz0nqGUNjycSaeaEG1mf27jGOJzjDNCbI7sYeZoP+gLzic4pWsI3TFG6Sc8/7YJEx6sAmBV5rkfSngyCFRhK1hZAEmGzaoJk620YRH0AcKJ2ricsFI0Y3EBe5DRp8mnRLAnGhFx1AS7AEmFDa/YU0nvrynn1QH069QeZl5pUscPmNvaKJZxMMGB1AUJYS0xecLmUNgfwivePVaJ4nLre/msU8WmZUyCf9lbxbpzNUFuhIlR870TIPZYhbJNN50RaQ1NCnub/WMJy3DQ9YSIAMYIdWOFB/UgXTsyguvHRAr1YwKCSYGazu8XyhtaH/miiFdZFlyXaJ3gHmPsLvpg1G/3OB1dxmhOGRdBJcU6iYAil7nMbimesCdM+G9eWEBd4wN50//zy4rp0oHhdOngMHas4L0A58/to6PYCYHJd1l1HZksn4jH3e6ISga3IzDnwGiac2CMU/Wmd/2ZIJXxxQRyB48wiJUjh+Ss2V/N3j94afHit00gIPhRY4qjfFA1ldThO9TriVM0QVRAPtDX4/UX7UMetN9dB/jYsy14ddEWT2B2vLZBKw4ehzYdLywgcOSxDmz7QVzN7cceVvheJZhtwavGokx4MVHSktR7CPbUlvrU9sI21XsGn2FCjUmTI/ellvaqeXhs7IyfvfJwPVZXMP6zJ8XxKp8704xd9r2g9trDcpnen9rLJt8LAjTqd/sTRaPZE55PWD2Eo0F9n8GRxYcjCnEXqzYiAmmbpzutb184yFgyGU/hjJc0PIjQmOPAHBA3eIclCQKCgH8igBU2rIhACgbpkbsTe0F32feCttYuoxEtd2Mo9WlHQOtEcfmI573icC8h7trHXnK6CQHWt//unL6dZTIjPKNZcxNMmquBJ3rKm7msWceGvDeujnd7JAnNjZWMgoAg4HIEICnCyoAa+tLlFbZQgRYvqL12eQvRstcP+d71CPRc/pjdSmb1/tRjm1TtNs4mgxB3R9CSvG5BgPXtm53bvIQNqfC4S1IQQIQJbBiFjlrV6Qo2goAgIAh4CgGtXtDW2uctRMtTGEu9jQhoWcX3FoefyfLxeIkqI9ZtKARm7Ib+cbBTbVo48C1DRZNxqjNysSAgCAgCPobA4qODaeZuZ+Uym+iZXqJz9zHTcEl3tNrbrF7wum9ySRv0KlSIu15ISjm6IZC2Bfr2bm0uj2fNw59r8/VyoSAgCAgCgoDrEei54t9OV7J31P85XYYU4B8IjFpzr91oRu7mD+omfmw6haxV3SfOUbPq6ykgwMSbyPE/fmPTuxB3/7BXr+kl69vX3OtUe4fH7qeFA0Um4xSIcrEgIAgIAi5GwFknDZq3fPhzXrGh0MVQSvEaENC6mu+uFXuEe7x+QT7HcR/aJZiOFtfR4M7BHIoWhzCFNBxUjVC0176TT6f3COFD64S4axhsyeI+BLQuZ7XWovQuCAP5s/saLTUJAoKAICAIOIyAHs97b5A2OAyMXOAyBLSs8rjT+Xf1W3l8lgRO+cZ5GfCq46wNnAXy464qPhV8/rR4uuiVXOqWEMgnj5ssH4nG3WUWIgU7jAB7YIraLpNBhQsHiL7dYeDlAkFAEBAE3IzA4iwddO4ponN387B5dXXsdc+yv4fOXTzi6rfz+ARwk8lEJ7UPoutGRtL/limHpvXvEEwfbSinBdMS6KJXc2loZzPty60V4u7VFuiDjXeWuLM+bZjo233QNKRLgoAg4IMI9Fypg879TNG5+6BpuKxLWmxueIzrJbelVXU06c086pYQRDjR+PVVZfTwedG0fE8lbTpUQ71SgmjNgWp66pIYuvvjQhp1YggN6WQGcT9fosq4zDykYEcQYH372vscueSYvMrN9pZTZbj64uLKOqqubawlIsTEJ6ThlE01RYUqn9nms20XTnqMDQ/gZbXc0jo6kF9LReX1fOx8YmQA9UgKInOz0xBxoxeU1fEGGDWpp3qGBZv4hLbmqXlb0S5spsFhTmrCtegDPARox5EiC3+5Xw1oAAAgAElEQVQfZg6gzvGB1NnmgBfEjt6VVUt5pXW82aZddAD1Sg6mmrp6Kqs6/qMIHglsyimrrqe92bVUWFHH9eEY+26JgRTbcBQ92oRSKhsOm1I2+DT2CmUgHGZBuc0Z8EQUHWai0sp6KzbBgUShwSYqqWy8GJijPqT88jr6M0tpB/rfKS6QuiYEWU/LLKqooz+za3mZE7hCl9gzqfF7tUXIhxM/GwdE2ZyEulEuTs87VGDh+grL62hQp2DKKanjz/A9wntGhzaOW16ZUi/KDQ82Uef4IOoSH8j9UvuMMY8LC2hywiiuQ11Itv3EdeXVShvVU03VtkJ/2VIccNjtrqO1hDJRV/voQOqeFETFFc0wDzXx0KgYA3P19Fu1DuANG1TrxviFm01U2sxWcAow6sLnu7NquO7gABO1iwmkE5ODrCejwv52w/7K6vh+S44OoN4pQVx+8zJt74XYMBMVVdZbMcJ36r0DnPF3UUWjrah2hgPP1HsF7cbP4QIL7curJcRSjzAHcPuSogLYtm3vq+b3onoPuPr55O7yZ+yeoMkD2lq7lg/7n+jc3T1wXlyfVpub1WsJTUxxX4QZHI5YbcF73EQVNfX8jMdpqfjfNglx92Lj87WmI5JM2tbrnOpWepefCBp3I6c1+6vp4S+L+SXdLiaA5kyKpcwiCz36VTEVltfTiO5menBcFD3zfQkdzLewpu277ZXcpbN6hdCRYguTsA+uS6BtGTX04OdFfGPfd3YkrdhTRT//WUVn9gyhxy6KbnKkPUgRvvvPN8VMWk7uHEx92wfTp5srmFw+ckEUDelsbgLdhr+r6YElRTyBAAmffUUs5ZRaaMaSIiYqOHXx3xdFU/eEIHpuWQl9t6OShnU102ndQ+h/y0ooNMhEi66P50kGaM1jXxfTyj1VdN2pEUyg8PfY3iE0opuZnv+plK46JZwWrS9nHHq1C6KT2gfT51sq6OMb4yk+IpC9DtuP1HC+pMgAenVlGU9Unr88lpKjFFK9YE05LVhbTpEhJko7JZyW7a6irYdr+LuZ46LonD4h9MWWSnppRSmfIjt1RDhNGhJGr6woo2/+UHBGvtN7mOmRr4pp4981FBtuogfHRdOpPcyEUyfvW1zEG4fuHxvFXhKM08xzI+mcPqGUVVJH931SSMWV9XT3WZH0xdYK2pJRQzedFkFTTgm34gs81h2oppmfFVFNLTGWwALjgcnRbWdG0Ph+YfTMDyU8/iCdgzoGU25ZHR0twgSsnoYDt8tjuUzgcv/iIsY6fUwkvbKilLJL6uhf46NoaBczvflLGX24oYLH4Y5RETR5qNKWvTm1NH1+AZNSTMDuGxtJ5/YJZcKMcd6TU0vdE4NozIkh9NqqMsYszGyiZyfEcHtsE8jvw18UMXG/c0wk/bhL8RyhLpDrl1eUsu2d3TuE7hoTyW3BGMJuHoe9mogxR56R3c1sW4s3VdBrK8u4mmuGh9PlJ4fR26vL6LMtlRQaTISNW5cNCqOa2nq655Mi+iu3lm4fFUHrD9bQqr1VNGFQGN0xOpInVU9+V0Lf76ykqcPD6XChhZbtqqLTepjpnN6hNOuHEpo8JJzxB7HvkRRIp3Qx0/+zdxVgVlVde93OSUJSBAmVlJBuaenulPzABhXrF1FQLEAlpbtBuqVUOqS7pKdu1/zPu849M5fLDNyZOwwTZz3P9/hx79n7rL32OnPftfa71llyyEqzekXQmVsuHg+QDz8oEK6gP47b2M8+bRrK47adsbOeA2sZqN2rOr7Hp2ti2bZftwzlYG/cVhOD9WaltPTd5jg+Jp/RPYL9ZOlhG3+ONSOQfbWginIY5aznqkE5KNIbOGbkv28p1U2gy7RJ6bCHrk9vgBWUstLgZ26BlCQJz9f69Jnr66+AzL1IyrhnuF3JpgqNv1KXxl+tF9TqmZcWdimoOZ72YICVZr/e40x5o5e1NKp5KGfX+82LYjAL0N66rI4+Xh1D/6ttZJDee04UqzW/dyQp5UTvLIuhxX0jafCiaDp63UlDahupZ2U9Z+3e+O0e/+i/Xz+EAam/tJ5yn1/G9G59I3Uor6eRq2MY3HasoKP36oc8cn3P2Q/o1C0XA7exrcLI4YqnTr8/YFDSobyOwSsA4pvzojhzPqNbBIPH5pPuc5YYc2LulUet9M2mOMoXpqCFfSJ5TN+5UVxw07KMjq5EuWlQTQMNWhhNCBjerG6g7q/p6X+Lo2l0i1BaeMBK8/ZbGDDBDijoGb4yhsFZ/RIaPk6EbRuMv8egE+PxvxW478Y4znbueDsXrw+Z8M4zHnCW9deO4VS2gIptgCAIsnJADtZzwg4TBwHlC6poUucI/g5AbOMpGw2oYaC+1Qw0/4CFftpm4ow69Bq3JY4WH7Lymj5uFELbz9np41UxPN/y/jkesW+3mQ84Sw7A9nnTUJq+10yTd5upWhE1/dg2nEF8je/v8NpaldXRhw1DeM0frBB0hV7Q7/3lMfTneXuCvafuMRP+h4zy7J6RHDxAdxQ+wRaL++bgYAcBDAAn9jNvmILm9owknKzsu+Sgd5dFs51X9s/BAHPwwmg6cNXBR7uL+kY+shboPmW3mSq9oKaf2oXTkeuYI4ZqIghqGkpvL4uhA1ccVK+4hsa0CuPxYzbFkUEto6F1jPzvdtPu09UH7gT7IiAR/X9Oz0g+Pv7nsoP9Ajad3i2CgwLRbggcx7cP58x7//nRDKzn9Yrk9Xy5PpZPZ1YNyMF7333WA7YBArxjN5xsu3eWRdPeiw7+DMHTe8tj6IPXQ/hUBT59J85NXzQN5SALgcI/VxzUu6qBmryipY6/32eQjnG9qhj45AM69Kuup1cLqPkZx+nJrB4RbMM350fx84vgAUEQdKtTXEP950XTpfsutln1ImrWc1YPBK9CcJqVhIH72eCAexvw3Isvz0pmkdbylC0w/GxgJz3Dns94yUAJuD9l55CmD9wCyLYHU5jK/PZK3wd+w2d4JQDA7Vh3AoABcAeIBYAD2ANA23XBTlULa+jsHSf1mi0A9wV9IunFnEpafsRKLUrrqNaPd5he8G3rMM6yQ0RwVfkFNU3oIGRjfaXN1Pt8XI8MPbKRABa479ctQql2MWEOX+k1J4pO/udMBO7ueOo0XQDuHSvoeR6ASoCt23FuLqBB9nDcFhMf+w2uZaReVfTUeOI9Bi0APF+3EEA2Th1AkUDWF1l/ZHZF/fvXMFC/agbadtbOc77x6z0C9QDZYGRnIdO8QBHZ1D3v52aaSZsp91m3PlUNNLCmgVYds9LoDXGcTd7+lhe4WzzU+ffkgTuAHUCsCNxx/187hTMoq/HDXc5+A7ijPdem0zbO8kMQGDSccI/XjSxzs5JaBroTd5iYGrTtrZxk1DwMvnrMesD0IQD3z5qG0kcrY3jNIvjDvFW+E/b50yah1Ly0luev8f1dvif0wFqrf3+HQT4y2Tg5WXPcytliyK53c3FQiH359z8XZ6XFwGPggiiCr/y2yywA916RFKKR0aFrTnprSTTfd4032ztscTT9ddnBPghf9JcGE+4xWAXo5Yx6vEBvwt5inxcetNAPW02c/V4/JCfTlhBI/tYpnEE4BJzPyw/cvHdYly9wh27IVvsDdwDaWj/c5QAYABonMijiQqAISgp0RWCDgBUgGQERBO3YlAqiy/dczH3B3O8sjaY9Fx3U7TU9DatjpD0XHPRKXiXTpFrgufUCd+w9gDdOy35sG8Y2R6Cz+4KDg4Gl/XLw/T5cFUOL+ubgdSC4xZr/r1ko/xenUggYcNIwoX04n2ohqMIzCf2/aBZKTUtqOejFaQ4CnKwoRXeNCmpZEnAPynzZcjBn3fcHRs3dUSljUbEk4J4tXTbjLTolD1Fy2jO/vUzG5reLuoMOsP6kjX+kkZkF4ACtAPQKEbiL15689Shwx3fIGjf+5R7zdwFEQDeBgHoBSgwq0qd2iUjgXYvzicAdWVrc/8RNF2f5kD1+zks3SQq4I+OI4ABUgT9OWDljKQJ3gLv9VxxMecBJQs2iGpq8y0RxdgG4d62ko+peoClmlpPbR3/gjuuQ5QdghoCCMLyBcDIgAkH8/81DBSAIe83fL9BTkK0EsPrrkiNNgDs47QDmEGSNkf0VBYAcIKvuz4Ke2I9Xfagk4Ct2qKB/ZD9E4A6O/Is5FQxKkTXuV93AAJnn8gJ3Ecjhs/rj7zI/HPbAyUKjiYJeOMUpklMAwRDw0NuW09Hxm05ac9xGL+dRMv2mUA4l9aumZyAPUAoaiy9wB10FJws4scAJBsD9n+cdXMOQFHAHJ7P2j8LakYHG6Ym/wGfhfwDMCMyK5VLSwoNW+qldWEKNRWqAO7LqNb3+Ab+vUSSR8gUa2RuldNRi0j3mjYqnM8n5nz9w972OgXusmylKCEoQ8DZ4ScMBBoIHgO3us6J4jyd2DCfQ4oxaGXWpqOdnEs8mnrm2r+rI6APCcxgVHJABlsPW/sA9OV2zyueBZj8ft97zNTMepSGr7E9WXUegfpfRAkMJuGdVj8xk60oL4J4Rj7SS2wZkbCfsMNPp204qX1DNVJJhS6I5KxoocAeARpYV8l3rMAbLkKGLo7kSHfxcgAf/HJ1vxh1Uma82xHoBnYqP8P0lkIw7ON795kZxRhy0hLxhcnrjt/tM8wFwB41HzAiXRUDRNfE+AP0AOqIkBdwBkqp9f4eDBoBjAFjIjH1mzhRj+O73cjGtAzQH0IxCNHL6pVM4UzOYjpEGGXfmN48TaCugGoETLQrWgc+rfSd8L2Zsfb/3Xaf4uW/GHdQI8NBRL5A/XEFL38zBtkkKuAOoIuADaAQVo/q4u3xfMSvvf19kdgHckcnuMP1+QlEo9uLIdeejwN1DNH67iZYctnCtAU51PvsjlgOLpIC77x41KanlrHJSa/95u4kpT8huI9BCAAQgK0pqgDsCj6rYl3hiID26hUDDgWBf4B84DQAoRrAwr3fiaYG//z0RuHsz7jj5QTYddSVl8qtoWtcI9k+cYHBNQw0DbT5lp29ahvJJEk4w8B1OM+b0ikw4YYCOGIcAHJIdgXta0CQzWlY0k/0EZ1t1Az3tSQ8aLv5+iz+Fvv/ff3Nk7oUSxz3bemwGWjgoMl2PB1eYOq90xue3J2fyBI67SJUpkwhkOOPu5bgv6C1QZUTpPVegsYCbC745sqTNJt1jwAyaCQoi/YWBOzju9QTgCT719H1mrmDf8VYuPrb3FQbut7xUmZZhAg3Ey3HvWF7gxYMD32feA+5kM71rBD0XoqA20+4n0ibqGBk8Lz9q5Yzj1M4RVCy3kr+fvs/ClARw9yHg7YNeAt2xBlHGbI5jihBAEHjYoMWM/COGX1KBzPZkLwdd1BcFiP+rZRSoMhsFHvVDVBlfjnt+L8d9tZfj3t/Lcd8pcNxBg/ito0CvGLI4mk8X8BnoDdAbmfglh630ZjUD8+53nLMz5x38efCWQdfAPMiM+0v32Q84YAOtBsAdY8G1V8ixHzlJqZBRlXECVWZEgxDOniPr23zyfZ4KpyoIhpgv7T1lGNc6nIEg6ghWHRf0YuB+wkYjG4XQ7L8tNPFPE/Pff+8aSfMOWOiXP70Zd3DcNTL2q8GLo9mnwGfPH6agoUuEoBB7sNAH/IprGrkmljaftnHQMalTOPsB6FHYt75VDexb4G73nRdFdhc6/MhoUe8czKkXpf30+1zsy1QekSozV6CKMcddpMos8XLcuwoc91HeABT/f0rnCOak47ma9beFM97g+y84aOH9gs0QjODE4tddJnq3XghTeSDguIMqw3QfL+9e1K3F5ESqDCg5326Jo6WHBZ/ePkx4dmb+ZeE5sSYECfARBJQ3YtxMlUFxMQLZQTWFgln4OgIn0dcTgPt9F3PpEahmdWGe+7ngeO5ji6VvB5CsvifZZX2B+l5+TdpTcfGsD1gQzX8vcRKIk2EUyh+67uCTa/wPiYgqL6hp4KJoqltMw00ZZO6FjaV2kNnFQzPwOlGUGmxh6vkan2TgFSavGrJtaA/33nKhcLBNWR29Xc/AHVkA+DaesjPwhHzwupE5vKAGQDafttPXG+MoT6iCxrUJpU2n7AxQQOGY3Cn8oTZSeNCvPXBTt9lRPC/+IADsj9lkYiCPPxxfNH24OBUdUrrMeMCUl1J5VTSxQxiD7X7zo+muyUNl8qn4vug6A0ALwIXOF+jIATAPOg2yod+0CGVw2X12FPOrw7RyqvC8iqkGKEBtVUbL/GxwglF0CY5zw5c0DOj5D5VMaJPVY3Y0U18+axJCuY1y+nB1LIOfn9qGcQtMZIOHLonhIGR8+zCmhUzcaWY6BmRm9wgGfoevO+mtpTHcagtccuiy9oSdlh0RrsOpB0DX1L1mzuCDs/x/TUO5ywdAOwAqQB86frySR8lrxd7UKaZhvj7mBkADaC+dT/i+dxU901p8BfvdZWYU2wl79n59IwdSx264uGB2QvswIeM+7i4Dd9BVPmkcwhQhZOZRMDzay/cHL37U+jimoUBfzIeAANeDow/QDpD5c7sw3qP20x/Ql2+EcrEvijZBg4G+oK0Uz6WgSXsszN1H9yGMwXq7zYrijiuhWjnN7RnOfue/nkGLYuhmtJvBNGgr4HZ/UN+YUD8B3xu2NIbBKmwiUmrgn6i9wD1AaUEmvvtrOs5UT9gpdJUBmMePGNaKQAinKJgbvox195kXzb6MwAPFnhfuuanRy5qEALbn7Cg6e9fF3+NECnvV/lWdEPR6iGlAI1bF8ue1iqq5wBv0MegG3+4xGwFHPPsr7vnNJhP/uDYpqaGPGgrPDu4P26L7zretQ6m29yQMc8AXUbiMOeBfOJm6Ee2haV3DObCEj8NXPl4dy88XAmPUh8CWWV2K7v4qqCW2yX1IKlANyoLZd3Dt/e/RDfujp83+FnkaPtZ1VhSh3SxO7VqW1tL1KA8X8eP3C39LcDqJhg8df3/AJ/P4uyUB9+zrqxlq5V2P9w2uMFUTlWkKU/0ND8CAgjdfAbAC+AQYifLrfw3QKwJ3UAPQru/iPTfdMbm5dzd4yvgjAHDiK7gW9+He5j4CYKhRyChUJ0/IeotfA6SB/iIK9ALNB0BeFHB1MRb83v1XnPw96D8o+kNhH1opIrsJwAwwCyAGgI6CxbL5hZaPEPQKxxp8RSmXMUAXTwGQQQYQREDh8sQzcMS8aKWIzDAyqgh4SudTcTYZtkNbQFHQ5x7gd9d5R0D+L/QZ99C6k3YGlasGRPL8CD5QG3Arzk05DXJu2QnqB2wJO1+NctOxm04GsOiwA3D/Sh5VAh1CvDlAn91vQwDRkKFFb3mxF78I3N8opeW++MjwAnAD3IsFiwD28IV/bzrpjsnDAQ8CKwQ0aB0Jm0HgV9hHBAvwI2R9fPcT/c+RrUeWHJkgBCvoxX7yPxf/kIiCHvzwM39Bu1KAcgBS9JgHgIZtfGXeAavQBaZzOANYCPRHYSeA/ZOEC5ud8RxUoZPOkn6RVDBcwUEdTh2wV6g5QPACHcXTHGT/D14V/A/+iWASviL6H1qd+t4dpzq5QxR8fI11+WvGz45SxoGoSHXBXAD/l++7mDYm3hufI0hHrcHJWy5+tmHDCrCvtzAXgB7PiK/A3/jNik8ySib/PlDwlNwyucap9PRMbgVJ/WdhAeHEv29At4aPpWXnOiQq8HcYOADAHaeZAxZG09TO4dzB6sftZprbM4K7oOGEvFIhlQTcA9op6aKnboFgsy3SH+2nvkXZ+gYIYJDNndczIiFoSk+DiMAdJyKZmTqBAAFgGMHbTNB12ofxy6ZSKwC/AxdG86mCf3CQ2jlTOw6gHn4SppXR3P1Wpt508+nbn9p5s8s4LhS8Uz6o5WbWU9egFi0NThMLBJo8zJ+GSUIkKTrPiKIiuRRUsaCaFh2y0qdNQmj8DhO9XkLDp3wI9ofVMfAp3usltFT8OSXJ3Askqkya7Lo0SaotcN0eTnUOvJ/q8Rg4rOA2QnGqJJIFnpYFpuw1U8dXdVxQmZ6Ck4jq3m4tnzcJYS58ZhTQQD5bG8enPlhTr8p6/nEKVkBvQj0BsufPUnDi9N6KWD79wUkK6GEvRD5MJXqW+mX0ey+7A55726DU3FFxHBXQRAc1hzQ4e1ogJTgkrfCG2xNPN2I8HOSDpohTUZyg4vQOHeYgoMnhVBuncdzcQEYScM+eLpqxVs3HVCcCO6ZKTvN5pdL2+CpjWUjSJiNYABQY/8Ldp60XAC4KHbefE6g9RXIouPe+b7vDp61DWs0Pagu4mxfv4/0FavrI29Iz2PmxL/xjFuxEQY4/cNVJn6+L5Vl6vKZnfrokgVsgLYD72GLLqG3u9HtFfeCrk67MDBbgWrtrgb0E8lliDinjnhm8KYvrmJKHJTlTSJmWLO4k2Xh5qBnwFblMyMhkRkExMJYDDn9SrTEz45pEnbFLTm89CHrHS5JyCxTdE1yBalplQlOuuTQiq1gAScRAXgQJygz47s/ihEfmXtDoyZVAWWVHpHVkSAt0PdEvoAclOeWZc1ZxXIZcm6SUZAHJApIFJAsEZoHaB94PqLtHcrNx149iywK7mXSVZIEkLHDdHhEwdZdr60pNS3c7ytzzJeCe7laXbviQBRi4xxZOtVUqhz6bhyfVCksDJQtIFpAsIFngEQsE+1vASZwKUhJHcq3gLAC6zPhr9QOaZFjBrVxjl54iAff0tLZ0ryQtUHTv6KAs8ywenKAUlgZLFpAsIFlAssAjFhh+vm3wnWWqjZQsK1kgaAukJIicV3JamraIfJLyEnB/koWk75+qBfhY6mCwHWXSP+J9qkaRJpcsIFngqVkA7dUm7jJzH/gelXSUz9tD/andUJo4YAssu1OeRpwPsrNMBXSWEd60K4lkgdRaIKXYJD3BuwTcU7ur0rg0sQB3lPm3X1BzpecDE5Si0mDJApIFnrkFdpxz0PDVQveX9+oZuMWnJBnDAmnxezC2KDrLHMoYC5K0yNQWSIk/pidNS+aeJ3HcM7VnZXLlmUt2PTAuWXJL3VFeyrBkcjeQ1JcskC4WQEebAYti+A2weItqnaJq+rZFaLrcW7pJYBYoui846iQD91wScA/M2tJVT7IAEouB1uBxvV3Jp1+sKnPPayh1lXnSzknfPzULoAAkGODOUW75756afk9j4n9vuejSfeHV8Wjr1+glTUJrPLxZctcFB7/+HYLXoQNgiNfjM/Tyxksajv/nSlAvXCej6oXV3Gf86A0XbTht537ZeItjybxKalNGSyEaGcXYPLTrgjPJZT0foaAy+ZRMIVh53M6vjn9gieeXyLxeXE2vFUr69fZbzzro3F0336dGYTVN3muhOyYP1S+mprbltAn9te+aPLTkiI1O33HxPTAvqAp4VT3kyA0nLTxko/sWD6E394s5obeGSuRW8uvht3l7mYvKV31BRX9fcSbYCp83KKGmPy84+WUVouT1vlZe/PfZuy46e0ewPyRMJ+O305nsiWOg+4nbLrodK7x+vnwBZQKlAnuz95KDoq2P/9P50nNKKppTWNum03bac8lJt2I9/Jp76N7oZQ3b5mqUm7afd9D5u26qXEhFLz+npGl/WfgFHPCN5qWE6yAxtnhaftRGJ2+7KMYaTy/mVFDjlzRUNr8yYT2Hr7voRkzi+nw3u9LzKnouJLGX5KX7Llp42J5wCV700eM1Hf1zxUnLjtqoemEVda6gI6X8Ub8qlVdJrR/jV6XzKh/yUexDhF5OJ28l+m1uozzBr/ZfFe4J38FLR5qX1HC/eryUZOY/1gQdoUuv13Tsc3MPWNlne1fWkSaAFoxXotzUb2EMdauoo192WfgtuBsHRvILUPzlv1g3HbyWqKv/9/WLq0mnkvGzueSojS5733JYLKeCelXWUU6DnA5ec9KmM0IPfgjW262iltaetNP6k3Z6o6SWWpZ++CVUJ/5z0Zp/E/ckl3cMrl930k7NSmqoVWnhJVzwETxTx/9zktkeTwXCFdSpvJafGdjt978T7YbrYbebMW6a8TdeWqWgAdX0vIaMJEX3fR2UOm1yHaJviy4Nag5psGQBXwsI4L1IQEapHHrxqYN3CbgHtBXSRU/LAil5IJLSIT0ekrRe+z2zh/63NJaBNeSn1qFUrbAAir/daqalR238//Hj/FZtPVkd8TR4aSwDA/zILusTziBlxOo4OnDNyT/AY5uHMADGj/h328wEUPV5IyPtu+ykH3aY+Yf8p9YhFKqT0fKjdvppp5nvMappCIOy+Qet9EKkkgbX0NMHq2MZ/ONHHUB47FYzAVT9r6aegbav4JXMn6wz0Zk7LgLAAOiEjrsuOhhsY46+VXQMSocsi2XA/nUzI0VZ42nURhOpFTJa1S+cgVqXOdFMW6j2gooB3xcbTKRVymhKx1AqEC6nP/61s30Al39sHcpgevdFJ324Jo4Dnw/qGRhIXrjnpgGLYxiIw4YDqul4flGirB4audZEeGGOXiWjGV3CeM5x28xsz0IRCprdLYzvN2Wvhd6uY6B6xQSQJgr24s1FMQyeEVy9WVVHUZZ4+ny9ifCG0NovqmlkQwPr//UWM204ZacmL2vYFnMP2GjlcRsHQ582MtK1aDd9tMbE/wWofym3kvucw4Z4JTbW1b6clgO4t5fHceDzXl0D+8xn60x06raLPnzdSK28ABDBwYd/xHEgVzKPkoavjmOdcP8Rrxt4zaIgwPlxh4WWH7OxH0ztFMb/HbXRzMEAAOTyPuH8Aij4FcD4Z42MtPeyk35Mxq8w+2/tw9gvcc3qE3YONH9rH0q5Q+T01vI49pfiuZX0bfMQyhsmp8WHbfT9djM1ho0q69in8Hx81kiw/fS/rAxCoRvmDtHK6J0VsVSvmIZ9fnLHUF7rk2T9KTsdvu5kP+k1L4b3HXuAIMFf/rzgoJ92WuitWnqavM/CPoy9bl9WS99tN/N6oq0eendlHAePP7cJpSPXnfTLbgshCJ7VNYw8HmI/xl5iT3jSQp0AACAASURBVGd2CSW7izi4RQCFYHTrkMiHXh5ldsTTF+tNtPOCMGZGl1ByuIgm7bEQgp+t3jHXotw0cHEsIdj/vLGRg92Ra+M4CFnWO4JyGGS04JCNft1t4YB+YttQfg76L4qlFqU0/Mx/3yqUg8iMJLUPfRBcS0gJuGek7cwSujDf/dAHAa/laQePEnAPeCukC5+GBbIjcIcdAaaQNb0T5yFk7r55I4SP73vOiyG8vOW+2UMfNzAkZNbeXxVHABIAdqv7RfCP9GfrTbTxtJ3qFlXT2BYhvD2tp0fTzVg3fdzASC1LaTiT3Gp6FGffOpfX0jt1DHToupPBE7L96wZEMJBD5m76XxYK1coZVIRqZbRhYCQDJWTUP1kbx9nSP/pHPPLinK83mxmIQrfFvcJJo5DRhF0WzobidGBej3Dac9FBWEO7sloaXt/AoLreLw9Y58kdQunVAioGjzgZgECf7nOjCUHOL+1CqVx+FWdqBy0RuMkAkwAhyM43mRTFek7pGMYBC6Tt79EMhBH4dK3wKIcZwQiyuwUjFLSsdziPQeYU2VgAp35V9fT3ZQfb6+U8yiTfytl1Tgydu+uitmW1NMK7pmZTojg4QQCE7CYCAYBtuZxo/YAIBrAAWi2nRTEY+6lNCFUsqGLwt/uigzOmC3qEcUAzerOJQS8AKYILAGeA1AidnNYOiOA1L/ICXgC6Vf0ieB0Ake+ujKW3ahmocA4FNZkcxf4k6uT/HC8+YuOgBScPmwdFclCnkMuYRrL5jJ0GVddTl9kx7FcjGxgZ9Pn6VZcKWnq7dtJ+JQaSeJ334l5h7F9Dl8VyINighIZGNzOSwxVPnWbH8LPwY+sQwqkAgk2cviBrDR/dfEbwQWTIAXRn77cSgsaOr2ppxXE79avycHCW3N8qANuelXRUJKeSGk96wH4GH13QI/yRt+LieTt208UB64g1cRy8tMFe1zPQV5tN1L2ijp+lMVvMNKSmnufFSQeeQaz3984IOBU0cZeF9YW/wgc++iOO/Rn3hR2wL/4C8D/rn8Qx0LtUXhUVy6XgU6YhNfSczcfz0PAlDX3V1MiBcp2JwjP1Q6sQPq1A4P7eylgO9LcNiaQVx218mtK/mp4WHLRS7yp6yheasd7mNfx8O1p+t3yqf24y4ylsqhcrDUw3C4Au0/XfNwO+37ACaJqxNeDrU3KhzD1XosqkxGDStWlrgdqHg8uu8MNR4Ok8HGm70odnG74mjvKHKWjBIWQRZTSrSxhtOWtngPXvbRfTAD5+3Qe4rxaAe6Rezj/SAO4z91v5h5+Be/MQpofUnviAAcj3LUM5cw0ZtiKW/rrsZEA0sU0oHb7hpLdWeIF7fwG4I/MYa42nb7aaOAuIzOr0TmE8HtcPXR7HAGvjgAgG8L7yzRYzA4Ky+ZQ0taMwBtlCBCfIjG4YIAQAAq84ni7edzEg+uOkQAeY1B7Zc0FXi1OgCp2642KwVquImgZX1/M8CHQAVMBT/rKxkYMLAC9klxm4d/AB7jME4I4sdJVCatIoiakuz4crOGBh4H7MxpnRpb0E4A5BRnb0ZjNnqLtV0NGwWo+CKvHabnNjCLSbtmW8wN0RTwnAvboA3JGxHrXJRPnC5LS0lwC2sU9d5sSwfp82FLK9762K46zsa9ijtgLnGoHF2G1m3nMAvt4LYjh4wT7+4r1mx3kHwZcg24dEcmDgdBO9vTKWxrwRwvSoJlO8wN2rk79fM3DfbuaxnzU00qIjNg5ECkcK/BFfv/qhZWKGdtjyWPrripPpPeNbJ+1XDNy3mxnILu7pBe7LBeDesIQAOHGSAB0VMqKmr2iYTgLAiZOFEI2c1r0ZTjsuODmbrFXJaHRTI59KAfAWz/XkLLu4XtCMcKqDjDmA7PrTdjp928Vzzu4SxtQtXwG1C0EQMuMM3M87EvYalBsEFbAZTngQrJ245aKjN50c6IK6hucHp2ATdwvAHf76fl0DzTtoo7FvhLBPJCe/7rEwPQhjPvCO+eYNI//N8JVbcR4OypF9x71XnRCeqXEtQqjWi17gviqWlAoZjWkWws9pn8o6PhnLqALqZDD0SazrfJWPM+ryJL0ysQVS6ptjX1z6VOotJOCeiZ0os6vOx0+HAz9+Smq9mRm4g5sMbiwyZ8i+IZv4TbMQentlHGdykwLuuKZXJR0DbQBbAEcRuCM73XSKkH0G/QYgECKCDnCBAW7BJfcH7rgOwQAAH0CTLzgE53bQ0lgGcPO7h1HRnA//6IvA/dX8Ks6eQ/65invEcuZ46+BIBsLQ48gNFw2spmNeNsAaxBe421zxnKWGDsjil8qjYmoNspUicHe64znbCdCE7PiMfwQKRVLAHVndSgXBGbdSrD2e+lXWMd0nOeDO1Il1Jtp0xs788fndw5PMtkPvQIA7qAo/7jQz/QZZXegJW/SYF8NUkKE19bwWEbiDtvBza8GG607Z6f82mjiw2jIokrrNi2aQiGBmXEvhhGXPJQe9s1IA7iv7RDAYhE3eXhGbEEQFCtxB62n2ioY2nrEzfWJEPSE48vUr6Abf8PWrcvmVNKl90n4VCHC/9MBFHWfFMK3ouxYhD1FeQIHSq2W05ayDgTtOo9qW0XDQVzqvip8RULQCkbkHrexb79Q28J4iwIFNAc6/aGRkKlFy4g/cxetweoIABoE26Crgt3eYhYz7o8Ad+1i7qJoz9whQAOLhD0mJCNwxBicf2847qMlLGqZNiWNAo/pkvYkz6F0raPk0S3ym/IG7XCajTq9qafW/dq67+KSB8bGBQyD2fFrXLLtbnkZcaBfU9BJwD8p80uDHWKDrycD57pjmaYB3CbhLLvrMLJAWwH3eK1MJldyZTZAlBVAonktBXefG8DE3Mrc4Ah+wBEAgaeDOVJm+XqrMBh+qTPMQBiA4KgcwRLYVP/iQfotiOMONDBx+0Jkq45dxF+335SYTc7sBWhd0FzLRAOHvrIxlYI+srn8RoAjccfw/xQvckQkG2EG2ckWfCPphp0DzQAYS1BSAy7peqgy4wgA8I9eZuLgV9Aes4e0VAoefqSj1DAnAHTot7y1QZZCtbTzZS5VJIuMOfjKoMpP2WpgjjcAHIBi0E/+MO0A7qEfIWoLDjtMP7NHIBgYOQPwlEOCO7OvIdXGcNQfFScy4t58ZTbdNHhrdNIS57iJwR/Z6QhsBuCOr/O02c8KpAGoEkKlGthQnNBDo++l6E/Oad/4PJxsC0EYGHT4ACRS4A2xuHBBJ43YIe4X9RGYfJxTwKwRMY5qHMH8f0ndhDNcicGeW5kn7VSDAHb7QaFIUuePj2R7gtENAx7n0wM1AUwTuTJUZHMmB2JR9FrbF1I6hvD+4fvlxG5/CAKQisBMFASH0bVFSy/4lSp8FMZwpxz7/X2Njsn9GkgPuAxbH8okUMv9zu4UJVJnfkwbu8Ne1b0bwc4ETKQRHOBlLCryLwF0cg1MlPFNVCqnoh1bCGGTkcR3TpPpG8GmVSJXxB+5MlRkcyacpoCHBpjO7CJSsjCZpAdx3vPqd1Ms9o21sFtLnWYN3mXtuA6mrTBZyqMy0FFRpdz0ZOGcsqbUJwP1iZlo26/rBahM1eVnNIOXjtSb+Uf65dQgDEQG4u+mj1w3U2ltwKAA7J+UJAQAMFzjuDNwdXuAkgI73V5uYUjO4uo6pGjjCr/tLFF//SUMD0zIOXXfRsBVxhCYc6/qHc0ZTlIPXnTR4SRxn9DcNjODM4bJjds5Qg2v9e6fQR7jAAnC3c1YZPGbMNp457jYOFr5rbqRRm80cEOBea/qFC3zyRQJffWxzI584tJ8ZQw1LqJk+4fJgLXG095KTahYBwAkROO5Lhezyst5hTFVgcD0lmoEMsv2g+EDazhCoKKC6dKugpV/3WBnooMvO5kERNGarmZYfs3sDCQEEA8ANWRpHv7QLIZVcRj3nx/DnXzYxsl7+goAL+4QMcALHfWo023xQdR31fg2cZw/PAzC5ok845Q+TE+gNLadHEzq4INBBkCTuLwDVvO6CDUHZQRCBWgUEDyjExXXYm62DI5gG89seK584CBQbAaijcPT8PTf1qKjla5tMjuYAR9TJfx0CVcaSYBuA8b4Lhb35sVUId5YR/QqBZc9KWgaJ9bx+9WkjA73xStJ+BaD4/XYL+9GinuEUqpGx7zHHvbiaOe7Y62HLhSANnXimdAjhokzQu7D/H9TTCxz3dSYyaABAI+jsXTd1nysUl4I6gyJq+ELL32OY0jWspp67t4iC6wcuiaUZnUKpkA8l5sedFi7gFAK6R+s3xPHD1wjPKLocfVjfkDCv6APYC/j131edNGKNiefDSRICc9R7zDlg4+Btw4BwDoT/t0zw42kdQ7krjr8wx31/4hjYa4h3DAIV0NIm7RUKdlE0vbpvOKELTo/5wr7BX+A38AXUlgC4w2dA8ek0S7DbZw0N9EYSRbmPKJPOHwgJneFB3TWz/i4EtWhpcLpaANgl0E4z/DvHtJmDaaKjzD1HAu5pYklpkhRbYNndCjTiYpBHopU/SvF9n/UAZNu+2oysl5K+aWZkLi9+gMe3DmHAu/60gzPS6C7yaQMD3Yh18/UAf8h+jvFSR5BpBTBEsSLAFIpP0fnixz8t3GIQYBOABSCuYzkN9aio4y4YX20x8w86wCEyjQCepXw6ciw8bKO5B22cyQOoQLYTvGOAIREY+9rwm60CcIc0fknNBYjgioNC8VZNPWeMocfH60ysF4IPAHrwo/FvrPOzhnpadcLBFBlkoNG2csNpBwPd9+oY6MUcCgb/f14UWus1f0XoPvLbXgtfB15/zcJq+rKxgWbst9G8g1YGhOBpYw0AhcjAwkYA/Oj08l+sh+05sJqei2XRQhM86G+aGvnaD9bE8b8jdDIuyBxYVc/XIwiad8jGWXyHmzhg+aGlkQ5cczGfG/cFl/7D+nouPN1xwUGT91m5GLVOURUHYKCAQP/XiwktPN9bLQRmEIBg8K5B16lUUMV2x14AbCH4WHDYxl2CSuRS8Npx/3dq69lGv/9j5b0okVtBOfRypoOsO21nnXEdwJrvHoIb/ckGM3emgT+AcgEq1vS/rbT8uJ2ej5DTZw0MBKqFr1+duetm2k5SfgVFUXANGx696eLTC5wIIFMPOgzoPegqBCA7oKqO6xAQLKCDC+hQAL34Dqcw79bWc00DfP3wDUFH+Ctst+SonRYesfE6R9TTc9DbZkY0Pzs4Aajh7dR04b6bawVA0+pYTstBLcDuxjMOQtAitlVFgDKqiZEDKlHQ8hMUm3WnHHySgWLTukVV9GYVHa8FQTACaLSwBEe+aiEVbTrr4EDptYIq6lBOSz/9aeEgErOiw1HX8lr6druFWzvCN9H9ybdAFB13Rq4387OBMf2r6nhfEFytPWWn0nmUDMyxpx+tM/E+wAa1XhS6MeF5hy7wGxQvI1CA77QoqWG90YoS/osgGidZop2e9d9F3/sX/fuboNQZWyTtQFJQikiDs6wFUoNf0sovJeCeZd0q4y+MCz1uvJ5qRbl7QLlvUz0+Kw8EreF2XDwZtUTh2sA4wP72iLV5KMZKlCdUxhnQ5EQE7uXyKenThgZudwfA7d8fGlSGm7EeCtUShWnlDJYB4J4zypi7DHF6iHunu+LjKVIn4yAgqwg4yXfN8ZTLIGNg7isicK/8vIrer6tn8A8bAhwmJWhpabIR5QmT8ekABFSp7vNiuAj37VpCtxAEBahNAIAevcXMALBD2cRM9ONsC7rSzRgPZ+LFguS08KvH3TPK4uH++Ggb6Ut1SW4M9LkR62GwjYAMnHPQzjA+vUgg0OF6jIeDW+iMzD+eAeiQHIcd68G+4HkAR983WHicfcQxOfTCs4E9xwmOTkm8RzjtuZeMj/nO6/QIe4tnFHpnNAkWuA/LvyVTNi3IaPsg6ZO0BXAqhKRjSjLu4kxtch2kb4sE954BCbhLnvnMLCAB92dm+jS9sQjcX82vpMntpbdQpsa4InBHxhaUqdQIMtMf/WGiUU0MSb6MCP2/kZ1FBlcSyQIZ2QK1jwwPspd78OAoI9tH0u3ZWiBY7MLvn3l5aqoXIQH3VJtOGhisBYZfRL/eCqmeJljnT/WNpYEJFrC64mnUJjPTaUB5+bmVkcJ08kd6vUsmS94CoHaAQ476AlAnxjUP4Sw3suUpEWRf0W0FlIikBG0DQQdCv3FJJAtkZAt0PZUy/rD/WtIiq5mR7SPp9uwswDUYR4KrwYD2wTAGZO7ZEsf92blA9r4z/3GOC+w1wklZqnJIcFFr9rZ+2qz+wHUX89nRtQNsGrzwp01pLQNPSQKzAHj94EWDmgIOfbGcSmpXRpPhXkUf2GqkqyQLBG8BTurcCyKpI/02BL8J0gxJWiBY3OI7KcD7t4WXprjBhsw9+3Wpq4zkoM/EAl1P9Q8KuLfJiePQJc9Ed+mmkgUkC0gWkCzwdCww/GL7NADuU56OctKs2dYCy+6hoUb7NF//vJempAi8S8A9zbdAmjBQC9Q+OiIoHiMXIOXfEujtpOskC0gWkCwgWSATWABNC4JuXFB2bCZYqaRiZrEAKDJdT/d/ImZBFv2GPSLFy0oJnpGAe4rNKw1IKwsU/WdMUFOlxNGDupE0WLKAZAHJApIF0s0CwQJ3KHr+tQ/TTV/pRlnfAoH65NgiSwg03jpHR6TYKAD9yL4X0AhvFU9OZK5ZElUmxdaVBqSJBYrtDw64jy28hECXkUSygGQByQKSBbKOBcBvH3EpOErCuUoScM86HvFsVxKoPwJ47ygjnPQg6w4fTmkdH+YAtgH4l4D7s9136e5+FoBT1zmW8ojUd5q54IU9xrklo0sWkCwgWUCyQOazQKBA6XErA4ACCJJEskAwFggUqyQHuLudTl0t39B8yVOBpYx7MDsqjU21BQJ9GB53Awm4p9r80kDJApIFJAtkWAsgSwnAE4xIwD0Y60ljxax51zNP5rXjWpz+I1OelCDznpouSckFAxJwl/zzmVhAAu6JZsery1Pas9t304Idn1IHeNz90KJKbASZ3nql5TpSOldK9kO0ka+tkroft/sK0jeCWUegYwPZ5+SuCWRsoHqI16X1nCmd70n7mtL1ZMfrJeCeHXc94605UMDtS5FJbhXBnCL5Z99lrln1pXaQGc9fsrxGwh/mAUGtc0eZMZn2KBSvdV9yzE5/XnSS0y28/rxreQ01eUlNH/xhZrvgtfd4OQ8kp0FGDyzx/H2ncho6ddtN8w/b6HKUh/DKdYebqGVJNfWooOXXvo/eaqH/Yj3AfZQvVE7Dauho2t82On/fnTDfmKYG7hU+c7+Ntl9wcu91tVLG4yCRehmNqKunvCFy2n/NxfeDDhZnPKnkMtb3jVfUdNfkoSl/2+jfW26+V5dXNfTLXiudvuOm6oVV9H5tHeUJkdNXWyx0+YGHtCqiKKuwrkidjCxOogJhcupUTk0/77ax/pBqhZRUv5iaJu6x8vXoE18gXE7v1tLRmG1WftU7rsTc7ctoqEohZYI/zT5op41nHPxvlZy4Lzp0xTyLjtgJbxFVKWRs35al1KyzVpnYex6ff7nZQjdihHvAFnidvdURT/cs3j3Ry2jMGwbSKWV0/D8X4Z7QSS4j1rVOUTW1LqWmEI2MVv/r4F7t5/Hm0ipauhUXT8uP20mlIOpVUcv6oYc7fGHLOQetPOHg3vgAjXq1jDqW1VCdoioOivDZz7utdOCai19Xjxcv3TV7+DvYYkRdHf2+30bH/3Oz7qEaGdV6UUWdyyW+mGnnRSfNOWgnqzPR1oOq6RJenLX+tIMWHbWzPpDXi6moewUtTfnLRnsuO9kew6rraMIeK12P8VDb0oL9f95lpfte+9R9UcWfj9luoaM3XTS4mo5alFTTtWgPTf3bRiduudhO8Lm+r2mp9osq/rcouA5j8axAyuZVUqtSavplj5X3AHbOHyqnUY31JJfJaMcFJ809ZCO7i3hdxXMpaGBVLRWOVDz0d+aLTRbWWaMgirZ5/VAv+AKuHVlfT1ej3bToiIP3FVfE2eKp2gtKGlpDR2qFjMZut7B/4zs8N70raQlvroVuFkc8fVRPTxULJvpjUH/osuFgIbETHEc9M/8+ZMMtz3BLFoB2h4D0Glt4cUD1dsHgHiH7vpjpwTLXTAm4B7Qz0kVpagF24DNBAvfSmRO4A1QMXWlm4DK2mYFKPqegtnPiGIBPbGWkkRvM9G0zA/1z1cWAGDKzYwhtPisA0aYvq2nwchO5PcLnADBtZsdy1n58SyNVKqCkU3fcNGSlief8pZWRSudV0pUoN3WaF8dzfNXYwGAMOAlAuduCOAYshSPl1GFOHAOf4XV11Kqkhv6+6qThay1kUAv3M9njqeuCOL4v/v1ChJym/WNj4Aog2r+yjkrnUdDX2yx0NdpDZfIqaVIbI/1vpYm6V9Dw/T7baGE9JrQy0rVoN6095aDJbUN4npkHbAx2V/UKJa1KRkuP2emHP630fLicfm1jpJx6OR275aK3VpnJ7Ynnz17OrSSlPNFFEVx0nhfHQPrV/Er6uYWBFDIZfbbJTNsuOOmT+nqqU0TFOp25K4Dp3hW1CRMAHF+JdlO/JSYOVEY3NlC5fErW9c2lJr7uy0Z6alhczQBu2CoTxdriaUo7IxXLqWB915x0MHAdXkcngNvZsTyuYLic3qslfDZ+N/Y3nia3NdIrzylp5b8OGrfTQoUjFPRDCwOD0N6L48jhIvqioZ4AhiEAxx3mxPLaARSHrjKRUi6j8S0NVCqPkkFo1/lxdNvk4cCgTyUNaXwCEwR62B8A9JwGOS3qFkJGdSJqRiA5+S8bzTtsT/C/l3Mr6OxdYf2jG+spQienN5fFUd9KWtp01kmfNdDToRsuDrQgy3qEMvgvnlPBgUSoVkY/NDdQj4UmirJ6aG6nEH7LLtZhd8fTmCYGqlFYWB8EAcmCI3Yav9vKQdPq3qGkV8lo8zkH+w+ClgmtDPRChIIOXnfRu2vMlD9MTr+2NtLBGy76dKOZoPPE1kYOrkTpt9RE/V7T0gOLh/5vs+CHv7Q20sX7btp23knfNzfQ0JUmOnvPTZ83MFDFAkrqvzSOAw4AcgTI8GH4FwKmgVW0HEwPX2umNytr6dONFioUIednUZLUWYCB+/HggPvcEpOlGqjUmT/bj0qJ/zFF5oXFAduMi1Yvd0hx0ap4Awm4B2xq6cK0tkB2Bu77rjjp/T/MDE7X9g3jLCOyw3gL6YAqWgavH9bV06p/HQyuIOv7hjEwX3faQa8XVdGY7VYGB2/X1NGF+27qMl8A5B97gQVAYe9FcWRzAVwb6cUcCs42N54Ww9cBML/mzQgiq9phbiyDzlwGOTWYGsMZRhHcn7vnZiBaq4iKM9tn7ripzxLhfj+1MFDVQirOHo/dYeWMLwA3ZPclJ73nXeeKnqE0+6CNhlTTMcgavEIAv0u6h9JzRhmN3malLxroaf5hO2dxI3Qy2tAvjK8BqP9yi4WK5lTQ9PZGzoxfeuAmADDoPrdzCIN6f4FNYJuahVU07g0D3TF7GGwhTfpzSwMVilDQtzusnAnHnNsHhiVknDEXThe6zI8lkyOegR0yvrfjPNRipgDAf25ppCrPKxmoYQ6AxuU9hLWvP+MgZHYBhjf3F+atOjGawSiAH/YJ82KPENyIn7WaFcsnHq1KqhkkQt5ZY6a9l528N2t6h7IfILDCtUu7h1KUJZ66L4zjwGV6ByMDWUj7ObE8N2zeo0Jitl200/c7rbT4mJ0DCczjLwjQWs4U1j+ijo7alNbQ0uN2WnbMQb93EEDpjotODhSXHHNwEPhciJyz5JDF3ULpzaVxNLVdCANcrZLoxC03/bjLyjpiL5GxHrTcRPAxBJIIkHwFwc9XWy0M+je/KfgDnp+3VwsgfWo7I+XQy3lfLz5wU4tX1PRWDR0HY/A9vI0WvvecMdE/4F9Dq+vo76suDrggWH9uo4z94YM6Og6oEPR8Wl9PVlc8DV1homsxHupZQUuDqwkBHgIxPGcf1NZRzSIqHju2qYFP0RAA+2f6HzGw9EGyFkgJcEpuEgm4Sw6WGgvA97qeGUA3HE/uxZ5fjS4yqeuON/7m6zThZoPUqChl3FNlNWlQ0BbIzsB9xQkHgxuAzUXdQh8CiwAyNmc8U1j8gXuEXsaUGoBMANa/rjoZSGkUMgL1AeIP3JF5Bb0mXIexxPQciC9wR/YQ2dmlPUJJraBHgDuuR1b3z0tOziIj04kAAvJjCwNV8wHuCBDmdwnh7wB8Ws+MJbmcaHWvUF4T/ucP3GEH6Ims6txDAnBHdrh9GTXPc/G+h/ZecSYJ3AFgkYUGrQgArkExFWfYIf7A/cxdF2d7AaJB6QFVBplfq5N4L2Z3Ek4vRAkEuCP46bckjv697WYQDzDvCy7x/9f2CeWstgjckQEfVFUAf30WC2ORJf+ltYHq/BbDYBYUD/EE4KddVs48Q/4cFMa2uYNM+qI4Wt07jG7GeB4L3HGik8MgZ0oH9K3zoorpHk8C7rjfF5uFrDyCNlCrPtlgZqAOEO8roLO8vdrEuh256eKvcNJSNIecPqgDKotw9bidVvZBXIc9wFrvmTzk9BC1KaXmQNRXROAOv+xQVrjnzVgPZ8ZF4A4qUM1fBbthjZF6OQN2nEoYVMT7CvuLAp+BH/oDdwQwoh/iNOv4LRfhWYUfI1DEGkFFG+IH3MvmU/IpFILu2kUSTwweWoj0jxRboNiB4F6gJAH3FJs82w9IKWifV2JyUHTd1OIgiSqT7V312RggtQ7rq+25isG1k3w2KxfAMwAMMqg4/vcFi746+QN38IohoH+M3ACOrYvpLQBidScJmXR/4A6aB2gZeUPlnDn9ZEMiRUXMuAMIvbfGTAu6CoDbP+OO7CVoB8gEI6MIoFJvsnC/xwH3e2YPZ4WhNdYJagUkKeAurlsE7shUf9VYyDj/w/x6e5LAHYHMlw0NnIVGZhYcvUDu3QAAIABJREFU9AFVtZwZ9Qfup+64qNciE5904HShiB/32d8fnhZwBx8a9AoIss2gl7yaT0k/tQwcuB/7z0Xf7bDSnM4hdDXq8cC9XWkNNX5JRRP22OjYTRe9XlxNXzXSBwTcUfvw0Toz8+wXdAmhTzZaOMAA8Bdl9UkH1088HyHnWgWAXUj/ylqaddDOQB+AHMAYOiPY9A3wHvccisAdFJmvmwj+ABoYaDwicMd+ArhDUCuADHggkhRwxziHK55PgHCKAl4/aEZ9l5i4PiEp4I7TEtgD1yPjj/1FECpJcBYIFriDviC95yO4PchOo1MK2kW+ebA2Sg11RuaaIXHcgzW8ND7lFmDgfjY4jvu5CpkTuCM7/tF6M2cIF3cNZUADAV1AqZBR4Qjh3wzcvbSD9X3CuCAQsva0g0ZtsTAtYVXPUC5irO0F7h/V1TPNgqkyi71UmQ4+VJnpXqpMy0SqDIDjxrMOwlhIg2leqkwjgQf/7U4rLRPBVucQzkrWm+IF7s29GfcTAlUGYBgADwLqQuf5cRSulTHfWeRQM3Bf6aXKdAt9iObCwH2vlyrT10uVOe2lyuTwocpE+VBlOglUmUErBBCMIs/dg8Kp20IfqkwzA2dOO86DTeLpu6YGptBAcMIB3nvTl4QMvygM3Bd4qTKtvFQZkw9VpoVAlRm50UxbzjlZhyXdBMoJ7PnZJgtndrcPCOPgpeovAlWG6RZVtXxK0HNRHBcMdymnYYoHaDjQk7nxXgD6wVozn3bg1GSj1yYLj9o5A4wAAHSYBKpMex+qzFwfqkx5DfPVx++xcqC4a1A4F7gmUGW8evs/ydjrxtNjuPgZgR746qCZiIK6iS4L4ngtE1sa6Uash77x+uy6PmH07U4LF43iRGFKGyPNP2KniXutvEfreofxmiCgccH/xWBSnJ+B+zYvVcZLndp31UuVCU2kyjDFKM5DJXIpaHq7EK61gJy87aYiOeQPFR6Lc/997WGqTMEw4bm7b/ZQ81mxfJIFvjxqFsR96lFew9QjSNs5iVSZZi+pqevCOA5uRzUUnhtJgrNAsYPBZdwZuOeQXtAX3C5kj9GgxQRKj4FFhubdTMPybUlT4zB15r/AqDMy14x6UleZNDW/NFkgFlh+vyIXaAQj5yoMD2b4MxsLkDJ4hZmBLQo7USgHILPxDIomdZwRBsADiP1ln1Ccuqx7CGczIXuvuAhgDg/uUO+x/U9c5EjUuISK3qmpY/DRd6mZi1OntUPxpkIokJwjcNPHNBEKHUGTmfy3jWq8oKIyeRRkdxO1nh3HYBbdW9qWUjNNY8JeG4OhdzG3xUPT/hGoG30raahbeQ1tOONk4G7UyGhuRyNTE77ZbuUgA/SVLxsm0iUQuAxfJ2T+oVupPIqEFpKT/rLRjAN2zlhu6hfKvO2lxx303U4rBzgz2xv5HigIHbDCTC53PE1oaeDON/2Xm5lCgm403zUz8DrwbxSV/tbaQG430chNFqYVgaaBTCq49LsuufiaJiUeBlsAgt0WmJjjjOJWZI6FYEQIOlCgiXoDdPbpv8xEMbZ45lyXek5BX20V1g76B/jhkKq/xPC+ApyOa6bnccNWCfs4ta3AuUeR56itKG5U0C+tDFwY23ORiWsVvmigo7pFVNwJ5ettVqZs5DbI6Nx9Dxcio/j2h+Z6zt6D6oH1g1ve9VUN7xNsuP6Mk4HonI5G+nKrlSlPCAhX9wxNALv+Dwb2A/uC7jywQ4UCAhUJ9xj3p5WWn3Awh3xxNyPvFTL7kFU9QxjID11l5gBmYksD27v3EhPXD5TJq6BOZTVsE2TtkaFHUbOvIED5cZeNi1LhD/DBreed9PEGoTh1Slth7/dcdtFHGywUHx/PhaKoR0AhMU6LPq6r4841/iLOg89/b2/kInEI9rHT/DgOJuD/+Hz8Hhv/G6dNXzXU8elRy1mxTMdBENa9vIZGee1ZIb+Saz9A75Ek9RYodvDb1A8m4oLBNjkOBDWHNDjrW0AA7QMD4rTDGpVDLtDc4pOfimGgi1C4+uJj55eA+1MxvzTpkyyQnYE7bAOO+ofrzbT7ssAHBggBmEPGEALwA2AhCrKkE1sZGHAiu4ksODLykH6vaeieOZ47kgDY9CyvoXWnnQwIIQC/3zTV01dbrAxKIJhvclsDvbnUzJlKX1jjG8lPaoOuN0o+IYCuAGAf1NYyxxj/ZkpLIz3PAeAOAW0FXTzQKaRzWQ39r5o2oU/9H6ccCaBfvBbf1y+qokM3XfTlZmEOSPFccm6DCBCMLi8QBDi/tjbQwGUC4BUFawzVyql2YSV3rkHxLig2ooDCAKCObDtALzLkaN+HcaAStS6pfqiXPmhF3ReYEu6B+yLY+W6njYMB0YazOxnZBuhAAhoJ2keiE47LLXC2AerE7K8I3DEWXOxYezzlMcrps9d1VN7LyxdBLAI2ZLmhAIo60ZkGNsK9W8yMY72S2jN8Nr+zkUZvt3HwJgo+R4EngiQEWn9dcTGNRZRiueTc1cW3HaP4HXRqOC2W1+EL8EVAjyANvgvbvrXazLUUkOovKPlk4+c9Nu4ug/Hr+4Ty9++tNXPwBYHvf9dMTy95fV+8L4Kkd9cIAR4EJ0yDq2roi80+/iAjmt/FyFSVNacc9MMuGxfuwgfBN/+svi5J2groPL7rx/XwgxovKNnXoO+P3mAY2XOhc5JgL2TXd112chchUUbW01H1F1T8nBz7z03FOPMPvXycVPq/KbKABNxTZC7p4lRYIKWgHcWo80pMIvz3acr4mw0em32XgPvTtL40d7IWyO7AXTQMiugA8gCIU/oSJgAlCIpVATYAWNRKgNHA+LWgQXRZYGJgXb2QknnMEBQKAoAC4HYup+bMPObH/QBgAZJcnnhuUYgiQ3yGrCuAO7jLU9oYOEMMoJhRgQu48QiAYDvon1Yi7ifAu/82iMAddIuOZQVeNE4Pktou0d7wCdhY3FGcmnRdaKJvm+qpXF5FQotHgPyTt130+WZ0NnkUBAe7viErzXya0/zlRDqRaEP47pNcDic/AOw4ScGaxPXBg7EHTxofqP44BYCfIiBDlj2wJyHp2bGXmA/rg56on0DwgaLm5ATXwS4YJ/HcA921pK+TgHtw9pNGP94CGRW0i1o/Lvsuc/0uUWUkB09/CzBwvxIkVaZ85qTKpL+1k74jOmFM+ttG79dKuphv41knUzWQjX6SLDvh4FMALjrsJPWvTspeVX8VqDK9K2poYOXEnvFPsq3v9+husvaMk/7n7UrjP3bqPzamspTPF/zLf0CjWvGvg8E6KDGjGwk1EJJIFkgPCxQ7FCRVppBElUmPfcqM92DQfjZwegxn2os//Ux7UrZEPeCIKx0fovJIwD0zel0W0FkC7s9+E5GlBcWlUBI90KEdih/BkQYn+nGC7jE/7bHR5nNO5jAjEAAfHHQQSQQL7LrkpPe9vH7YZlAVbQKnOiU2AtUJGV3QS5ISFLZCfPuWp2R+32sn7rPRnENC68bBVTTMR5dEskB6WUAC7ull6exzHwD2ZfcrBlwECss8S9DuuzPj/0ukz0jAPfv4bIZaqQTcM9R2BKXMXZOHjt8W+MoQwPWyeRXcT1sSwQLg24M3L0qkTsYFsRlZom0eLpbFS7VQvJxWdJaMvGZJt4xjAQm4Z5y9yAqaALQD/AJ7BCoZBbSL+oqBh8z1e12pq0yguyhdl2YWQNV0t3MDg5rvXPkPghovDZYsIFlAsoBkgYxpgWKHvgtKsbGFFkldZYKyYNYZLFBjBgXcOQYrF0D7b0+9EDU1Vpa5pkvAPTWGk8YEZ4G/TcED9x0lv86QD1VwlpFGSxaQLCBZIHtbAECrzr8fB2WEucUmUWXjhaDmkAZnfgswxeRWwxQthEF7sYwJ2rEQCbinaDuli9PKAhJwTytLSvNkRAugsBOdZdD7XBLJApIFUmYBCbinzF7S1Y9aIIHPnsVAuwTcJW9/ZhaQgPszM7104zS2AHqrb73g4jeYPrB6uFc+XqI1qoEuyTd2pvHtpekkC2Q5C0jAPcttabotKLWAHQpm9Ey7aEQp455u7iTdyNcCEnCX/CErWAC98LsuMhO6uaAfPBLsL+VW0Pjmegm0Z4UNltbwTCwgAfdnYvZMf1Pmsp9LGZddXDRoVaBXZQaRuaZJHPfMsFFZTUf+w3wySA5jUYnDmNX8IjOtBy/66b/CQnlCZNSshJpyG2XcAjO3Qc4vAJJEsoBkgdRZgBM754NrXrDjFakGKnXWz3yjOMv+oGKKuexilr1N5H4almdzplm4zDWtjtRVJtNsV9ZRVADuI4Na0Nyiv2XK4iO8VREv4hEFbfbwNkl8Lgr+jRc04u2evoKsru91+A4g0f863zH4XnxbJTLEFlc8v7kSb+4M1QhvDkVvcLubyIm3W3rbdYOnjdaOeLsn3m4pCu6F72zueMLH+M7ofSMmrsHa0PoQc4pvxuTv6VE9k9JdqSB+m6yvwEa+bzj1tyHW9ziwDJ387faQjRRCG0usDTbCWzOhO2xkAFc9iVb2p+66adQ2G01qpee3guLtoLhep0p8a+Yj95XRQ7x37IP/3mH9orXxHa5JSrBed/zD38NGuN7fv3xth+n87Yv5RZ8TfSUp3xNbQmIO2NNXN+iD+/rem/WWCScR/m+oZV90xvMaRF8U99B/f5PzBasrnsx2vO1XsL1RLbxp1t/uWBN0f+TZScLX+OTE5xUE/nvg74tB/RGTBidpAQG4DwrKOjteGS01LwjKgplj8PhbDWn5g4p0wxGZYoXzqx/Q2OcXZTocIQH3FG+1NCCtLFDsyLigphr7/EJqE3kgqDmexeAj/7npq+02igUwlhGNaaijXAYZfbndRpejPAym+1VSU+UCSvp+t43+ue5mIPdmJQ3VLqykKfvttPOSi9QKojf4NfQq6rvcQpULKulSlIduxXlIr5JR1ecV9OdlF31US0s1XlDS0hNOWnjMQS9GyilcJ+M5qj6vpA9raemPM06afdjBL12q96KSoqzxdOyWm1yeeHo1r5I+r68l9B4HQP1ul40O3HBTg6JKOnPPQzdiPNSlnJravKLi9cw85KCVJ51UvZCCbsbG08UoDzUtrqSOZdT04x47/XXVxWbvW1FNdYuoaPoBO2276GJA27SEivpUUNOSE05acNTBAKxKQSW1K6Wi0nkS0fPBG276eqeNAwjc8+PaWrZNcrL9opPG73NQgxeVtPWii8c9Hy6nwhFy2nXZRXPaG3h93+220b6rbqpaUME8dXDXS+SU04haWraZr2w85+SgZc1pJ7/IqmFRFW0+72R9epXXUP0XlXTunoe+2Wmj67EeDsT6VdJQi5dUCYEA+PCLjzt4byA1X1DSsKoaCtUK4HPLBSdN2++givkVDHD/vOTi/75WQEEf1NTSoZtuGrfLRk4PUR6jnEY31NJdczz7F4KnHHoZvVdDy+NFAWD+9W87bbngIkQn0POBNZ7O3vNQmTwK+riOlqzOeBq3287957GejqXV1KyEik8VIHh51/qzTvr1LzsHOEUi5exH0Tbh3uzbRNSkhIrnACBvXFxFncqoGRT/cdpJc444KG+InPKHymjzeRev6ZO6WrbpyTtu+u1vB9/rldxyWnFSsA/2aGQdLfvC/utumviXneeuVEBBK/51UvGccvq6oY7Mznj6ZoedEFxBj3eqa+jVfAr6ea+dfVenklG7kipqUxL+56B1Z528jkbFVNTyZRU/I6LgOYGvIUiBT8DXKvjY81n8Dcnq95SAe1bf4eDXx33ZGbRXStVkoMYAQ4DXntlEAu6ZbceykL7ZFbhjCz9Yb2VQjTdcru5uYCA0fIOV9l11MQAf/4aOd3rTeSd9utnGgGFLHyN/dvQ/N/VfaWGwP7W1ngEFgPuKbgaacdDBwBmA9Pe2egbjJXIpKI9RRr2WWsigltGGXkYG/U1nmei+JZ4+ratlUFV9chzPj3lntDVwNnTQKgtf83Z1DXUuo2YANWanjV7Nq6BfW+rpxG03DV5toVx6Oc1ur6fTdz007A/hPqu6GbhQs9sSC+U2yGhWewPtu+KijzZZObDY2ldYz+m7buq51MJvXZ3SWk/Ph8k5M9pyrqDfNw11VKfIo6D8rT+s9Nc1F691YSfDY5+MTeecdPKOh9eBNQHw9quopi5l1TRktZXGNtYx6J6wz07PGWW0oKOBM7dvr7UwQATAA3j3FQQXGHP8lpsWdTJwIPDvbTf1W2GhSL2MprbSU75QOX2/287gPKdeRmt7Cmv2Fdi55RwzIXv8Y1M9g1Bf+WSzlf5XRUNWF1HvZRYG1dPb6KnUc8J1sB1sWLeIksY00tE9czz1WmZmAP/GSyreX3/BvmHdAOUruhrY3s3nmDhYwByYC0HLyM1WPnEQ98p/nlZzzRy09CqvpkGVhaOa99dbORhCILGqu4H3CHuFIGJmOwOZ7PHUeZGZfQC+qFESNZ9tojvmRD/DPPBlgHY8D7DPLZOHgwwAcwQGA1Za6Fq0h6a3NXBwhWcA60Lw93k9Lc057GBgj4BrYy/B7uvOOOn/ttkYmMOGAPAIljEWWXsEcEm9SbjTQjMHxQh0f2omPJuSPD0LIIM64mqnoG5wrtz7QY2XBmdsC+BEBgFeSgVZdiT8huXZlNKhGeZ6mWuqRJXJMLuRzRSpc+rjVB1viWYaWzBzZtyh/4iNVtpxSQA3K7sZOBO4+rSTaRpVCyaCg80XXATgxsC9txe43xKAO8DwlFZ6BpgASsgUTt5vp98POqhIhABMbsbFk8sdT+vOumjRcQcVyyGnrxvoOGsLgIVMcPOXVPRJHS1VnRzHwK1JcRV9UU/LFI631lo4QwmQOK21nhrPNHFWFdnXXq+q6dwDD325zUZ2dzwt7mjgdSHDzsFHMx0DwpN33Qz+CkfKOWP8oQjcvYHI6XsCcEc2Fesp6AXureaZ6J4I3JPIpr+zzkp7r7oYhM3v8HjgjmAHFAisY8gaYU39K2k4u49gpH4RJbVfaOZAo05hJY1tJICz3/6xcyAEcLmjb8hDFIrZRxz0y192AaB2E+6Pk4quS8z835+b6TmLjFOGhSJw75E0cG81z8yBEgN3v2wubPpudSEL3nu5ha+b0UZPr+QWgDs+Q4a6XhEl7+0X22ycqcf+wSeQIfaXf++4acgaK3+8oouB7dxjqZlPe2a01VO+EDmfgny82co0KNH3/OdpPd9MN2M91Lu8mga+JgD34RutfJoj2mX+UQf9vM/OWf9xTXS0+LiTM/4vhMvpu8Y69jms8XK0h6o9r6Qfmuo4Sw5fblpcxf7Qep6ZbsZ5+JTnq9d1BJ8B2EaAiMAOQdG33pMg7POufiG04LiDAzEEhBu8ARMy6wDuRSPl7M8A7leiPdR3hYXpUXPaJQ3cuyw204UHHqru1S+b/alO9+Uikzrhdsp6b/sqCXC24+Wv011v6YbpYwGm2p5KOdWWqTEFMx81xt+qEnBPHz+T7pKEBYIF7kOf25Rpo2Zf4N6zvJr2XHExNxqUgaSAOzjWoFhAALIAjETgDrqBKP7AHVlNUAAA/kGNADArn+/hjC4oHshkisAdFALQMCDIjgPAAfys6mqgWtNM/HmBMDmDH1EAgN6qqqGW80xMpwHl4Mv6jwJG6A3gDtpIi5eF9QDk4h5JAXdkjSsWUJBaLqMYO2g7CmpbUsUUi5QAd1/38wXufSuo+SuAtppThbVh/uHe9S845qCf9tr58829jExhEWXeUQeN32d/KHAA8AeQvhHrYUoH9kwE7lolMTXoWoyHwrUythHoPW5PPD0OuL+9zsrg2+J4PHCvWUhJBcPlDHphT2TCnwTcse7XX1QxpQQnNwDfCABAZxGBO+oYEMwhyIPULazkwA2g+XHAHT6BwAWnSHUKq+jNimrW74c9wgkEAgJfCg/mBjAW/QJA/O1qWj4d8gfuu664OPDEd+XzKQm2FSV/qJyGVtHQvGMCcMc1CE4hAOkI2pIC7rAv9sPsIA6OEETAF1BwLAH39P0Jk4B7+to7s92NqVQXAq+B4Cx7RObOsvvukQTcM5vHZiF9gwXuqARH9JwZRQTuADfgU39WT8uUCvClkwLuADnLughZXdAx3l1vDRi4YwyysOAkM62kY9LZ6aSAO0D29osupq9gXLUpAp0GwO0zPwoGMqf1fzcx6EFme3pr/SNbIwJ3rHu5dz3n7nvof2uSz7h/XlfLGfxPt1hpvzf7j7mTAu42ZzzdtcQTwJtvgeGTgDt0rz5FOHFA3YBIL5l12MHZYcif/UDrSATu2KvRO2wMRpd4qTo4jcDpAWgdqF0A5UQE7qCKLO5koDumeOq+1Mz3+rK+jmsB/IE7bIhiS/C3315rZeqHGBQkl3HHqQwA9uDX1ExPAtB+EnAHWJ/dTs/ZedBr5DIZdSiloiFVNAnAHaclIu2p82Iz07ral1LTe9U1jwXu4MPPamug47fd9OFGK9PCxjXW0YZzAr+9QKg8waeTeoY/32qjL+prORDxB+6gOg1abeFAdBZOCEIfbeMz96gA3AG8YXcIglfUaCQF3FFMjROfnHo5053Q4hO0pQlv6CXgns5/ZEdc65hq7jJU5dZ+L/6WzlpLt0svCzCV6lpgVCruGPPcpkzJZU/OnjLX1NpSV5n08jbpPg9ZoNuFwaniqImTCMB9Yaa06oiNNqbKaBREs9rp6YUIOY3eIQJ3RQKPFhn4T7Z4Oe69BfBxlKkyvsA9EUxO3u/wocromEcMQfHjd7vtDIJ+a6HjQj0AR/DsNQqhkLXqZIHjjEJSAEUAtKF/WAnFtF3KqjijLoBlN1MpprXWMW8ZhZEoNmxUTElf77TzqQGynHPb65kvDO72gqNO6l5OzdSWDzfZBI57H2E9p+95fKgyOh+qjNlLldEyfQVzrzrl5Ll39jPSe+sFXQSqjBAkfLbVRpvOuxhUti8lZFn9ZfAaK6G4tX8lNYkZd1wzfIONdl520cu55PR7Gz3zv0dtt9HaMy4qmkNO89o/HIicuuthgAcwv74HOPFE/8XFU5fFFj7lgJ0xFzLMi447BY57DwN/12SWQKcZUkXNRZKt5gkUmB+b6qh8XgX1WGZh0D6moZY+3WKn8W9oGfD3Xm71UmV0flQZD+v4a3MdZ7I7LBSAO7LXI2t72wT5GIKpMqtt3PFlRRc9n6h0WmRhHjdOctZ0N3iBu03guHv3qvV8C1NjyuVV0KSWOmrj/bdAlRFOL4ZvtHmpMgLgR5Fsy7kWLhj9tpGWbC6iT7fY2BfBF69cUMFFsn9dd/OpAk5/YItR2+30TUPh1Ab2wQmCQJXR8qlFvxVWpm2h8LRjKaEw+vx9D/tYj1fVNPeIkyb8JVJlBF8DZSyB495al0iVWW4lBzju7QSfHbBK8Htk8nf0NVLXJRYvVUbBVB5Jnq4Fgv1tEID7r09XSWn2Z2qBYke/f+z9kWUHYAdOyGoic02RgHtW29TMsh5EzMujUlcRjjVWNmTOP87IbvZcbmGQAWCwpZeR+dcA6Oh4An46sogAqAuPO+nHvXbuuLKpl4EBL/Pet9g42/hLcx0VzyFkG51uolE7bLTxvIszzpNa6BiEQUBfwT0BzDAOWV6rkxgATW6hYw591SkCcAdlZW47PWeNh/5hI72aeC5kSEEB6bXcSnGOeAbYlfIp6PgdN5XNo6B3qmm4BWSHRRYujASdpvrzCi6mrVFIyVSJ5Sed9O0uO693s3c9AMsAe6BeTGimpZK5FZxdbjnPwqAf4+oVVtKHm21MdUBG/MOaGuq+TFgPbALgDFuiM8/asy4h+EiiKBM88TdXWQlZ/lYvq+iDGpqENpIoeOy02EIWB9H4Zlou0h242koxdqKfmmqpnE9XG9iUM+bbbbT+nIs76rxbXUNj/rRzh57aLyhp9OtaXueITTYOkEAPQnb772tuBpQM7pvruA98+4UWng86o/MNgDvGguMNbvXHtTV06o6bBq6x8l5+WEvD+jtcRC3nC0FAhXwKmviGjrnwXZYg6x/P+wIw798qc/cVFw3fZON7ft9Yy5n29zZYuSahW1k1Da2ipsUnnPT9HjufXExrpeP5Rm4RuqsMr6GhxsWU1HSOmYF4s+JK+rSOlmsnoDt0hv7z2+npj7MumnvEwfsLPwIw7rPCwnuAvYOPMOh+4GF7YP6f9tnZv7BG9MvvvBgcdOKuMT831THVCIHcmjNO7tBTIa+Cs+7IxP/cTMcFxjjpWHRCCPTga+hWw1n4vxxCsXRbPfs6AuEhf1i5RSZqOzD2/Q1CVx4Em/0qqKnJbKEGAc/m7Lb6JNuDZpa/u5lBTwbu5pQXHopraxOReZM6mWF/MoKOTJe5OPgRVQRajJBlz6oiAfesurOZYF3jb6MAqVGqNeUCpJdGp3r8sxoI8InsoSjgayNLeu5+YvNyvVpGL0bImWYgilIho2KRcuYj+8prBZScvUQRKNoc+go44SK9A2B41WknBwwQdEFp+4qKs60QEbgjg/1KLrQfjOcCQ2TSUUgIwewohETwAHAOMFQuD65RMUCCIBhYeQrfewg9ydHWslFRIYuKFpOiACy+lFPOevsKOMuHbgotI31FpZBRhFZGBcNldCMmngMLUbCGEjkVDKKRUUVLxS5lHs64o/DX154YC/1LP6dI6DEOwAk6BbrZYK0AiDUKKajMcwK49Bdcs/6siwGjJz6esG9YE+yBYAutOVF06StYN+oZ8hrl/F9/nZDNRncerAWAG9lsZOsXHHMyfUOUbuXUbGPsqyjFcijYzgiwRAFFBRQpURCwHb31sH2FPvgyPkHBXiM7jm45voJrQN95ziDjoObkXQ8HCaLg1AhBha9v47uE9YbIeR0QjFtxykVn7sFuxCc4CH4AmhHowJ5VCirYNzEC12BP9l1zc1CGgAsnPWjJefg/D4N7XIvv4Lu41vd5QtBQMFTORa2+UjaPMllbQFdQxM7ed3NgJAqeCawya7DjAAAgAElEQVRVkqdngTqnRwbVuGDocxuzNHB7epbPXDMDvCP5h/8BDyCZJ9BiHmSuhaRQWwm4p9Bg0uVpZ4FggTs0OVfmvbRTKJvPJAJ3UDfer65hGkUSWDVDW2nOUQfNOOSkpZ2EbKokmc8CQ9daaUhlDbd49N1BZOJ3X3XxidJXSRQ+Z76VShonZ4Fixx5Pg3iS5STg/iQLSd9nZgtIwD0z714m1x1RcqAFJsktFRn3rB5dp8c2I6NZbaqJaQrIfI6o+SgvOj30CPYeo3bYqUc5VZK9uIOdWxqfPhb45k87vVtNwzUD/oLTBdRxDM+k/pk+Fszcd8EbMJFxD0a4VXBE1uM2B2MTaWzWsYDMNVniuGed7cxcK2Hgfj2wyvBkgXsJCbinxa6DCzzR2z0Fmeo3K6iZSy6JZIH0tgB49uDHJydP+j699ZXul7YWYOB+JjjgPrfIr0ybkESyQFa0gATcs+KuZpI1pcUf6LEFpMxKWmw3unM4UVnoFfDJwe+WRLKAZAHJAulpARSlJlV0mBIddkgJnZSYS7o2k1lA5ppcS2oHmck2LSupW+z4D0EtZ2yBBdKRaFAWlAZLFpAsIFkg41hAOIntHJRC50q/G9R4abBkgYxsAQm4Z+TdyQa61TnzSVDdA7jtV4EF2cBS0hIlC0gWkCyQ9S0w/nYjmnAnyG5jJb7K+oaSVphtLSBzTZIy7tl29zPAwhm4OyNTrUmbcAm4p8R4aKH3wBLP7f5uxMZz+79Xckmt7VJiQ+layQKSBZ6eBbpdQg/3oqm+QX7VA9ohAfdU208amPEtIAH3jL9HWVpDHIkujw7mJUznaW5h6Q15T3ISdI2ZdshBS/91cc9rsUf5gnbCmzYlyZ4WgC+sPP1wT3fUNtQvrKRL0R469N/Dfc+rFlBIHXuyp6uk26qDBe6VDdJvQrptlnSjZ2IBCbg/E7NLNxUtECxwxzznSkl8xsd5FLLrn26z04Ebbn7zI15Uk8coo6bFVFT6OSnbnp2fRtQjH7zppv9n7yrApKr+6HlvZjbo7oYlJASRrqW7UQz4ix2IhYodmIgoYSciqIgg3R0KggJS0t0dwu7Ee//v/O4MO7ssEjMLG/f3fX64u+/dOPe+mfM799z73l0cLyswFfOZeL5+JPgSLh69OGubF4N+cwtE91Rz4fZKLmTTm5Yz8pRJ8b7HrA1t31OffDPwWL4ZKd5OXYFG4HohoIn79UJe1ysIyEakvaFtRJpf9k19lvt/zKcFO3345A83Pmobhbz+N1fq6acRCCDAN60+OiUO6w5baFXGidcbJ5zhz7fgdvv5nFz6XvMoNCrhfz2uhk8jkAIIyEljm14KqeQBhfWBBSEBqG9O9QgY3k8b6FNlUv0wpd8GjjtRM2TiPrLEx+DyaFqJ/WdseSV7IHJHG/KymX2nE34X5YSonjSxbDtuYeFOH46ctZEt0sDNhRyoWsCE6Xe47D5lY9keH/aethDlNFAkm4H6xRzIHqkuGLDELYTs2Dkbaw9Zcl/hrAbqFXXIq+upuv5zxJKXLwUiZxRQOFuCGn/gjC31ByJzBJAzysCeUwm/i3Co3x38N+g6F8BXxG89bp2/12EARbIb2Hki8UdP2dx8vXzCdbyBr53n6kAg9p6ycDwuoZ3ZIiGvpWdsOWZh0S6fYEucahZ2oEr+BJx4Dc8Al75eYrKUymkgk8sA9wT8ttuHrccsnIq3kT+LiRvzm+f3BbBfbDPV6gbFHFLuvB0+GbcGxR2oGLR/gO1astsnmBFzjgGtJwWzJvRv+3EL/3qSbxznw75TFs4FOVs4DiVzJIzT8XM29gbNI6cJxOQ2QcwvFmc9wKNTg4h7bMT5S3eftNFtTIC4R6JRcUXcj8fZmLfdh50n1Xwql9tEk5JOuEwIHsSNwT0UBYPGb99pC8dUcXJfTC5T5nfgev4+JpcBzrfTSuiXKJzNkLnFWLbXJ2PIvnJ+VMznQLUCCoPD/9qJ5l9wn0vmNMH644Pw4zjzuTgRNKfyZzbkuWD8ud+HP/ZaYHLD9xs0KXFxqxCPU914NPmZxWeD4z1pU2LrUWwJh8zv/adtLNzlw8EztnwWlMhhoEExJzL5X6Xg8anPgWCcgvsWk9vA5iR1l8mlns+4oP6WyWWCny2pNeht77Gjd0jNS2vfByF1Vt+cIRHQxD1DDnvq6TQ3psZuejmkBonCkuOPkMq4ljeToD8yNU6+rEmsfr4lGllcwLOz47HqgCXE+52mkSCRJWF/Zla8kMVn60XgjYVuIZH9G0eiSUkH/tpv4ckZccgaYeDdZpFYecCHj/7woHweE5+3i5Iv6V7j44QcLN9n4aWGEeJxf2exW0jP1x2ihODTy/zkjHi4fUDn8k7cXdWF/EGEi219YkY8dpywhJx91SEKhbIaeG+JG7O2+YRUfdw2ErmiDGnvmkOWqPtsE8nZsD/cGLPeK2Tts3ZR0reRf3vw1V8eISfsW/NSTiHJL8yJh9cC/nejC7dWdEo7A7HrpIUHJsULcXQ5gO86RaF0ThNzt/vw/Jx43FTQxJO1I9B/gVtI5VtNItHQTzZZBr3+JGNP+fvKhIY4kjB/ukIx5g7lnHiqdoSMzSvz46XsNjFO3FbJibcWurHxqIWn60ag2w1OTNzoxbuL3VIuMee//7ptMDnj3oGP26hxpO3k/snx2H/awjN1I4QEvr7ADRK6T9pGorg/+Vh9wMKj0+Jw140uueY9v02l140u3F3NJeTt4SlxOOeBkNXn60ck8pwzueDYss18idGw1pGoVsBxPslLbp4HE/fmpR14KeitpHtOWbhznGK17zVXxJ3k8f6JcZIocR4yefn6Lw9qFXFgQPNIbDpioc+0OCGMtGJ90S5K6if55Lz/+6Bi9Y/UcOHOyi5R+h/zX9+ytBMvN4yQ+cN+MuoWdeDVRhGC58Df3OLJZ1L2aA0XPljqlmeGeD10swtHz9l4ZmY8NhxRCQXn+6F/bXy/2ouhrSMloeo9NU6SHyaubzWNxM4TljwjpNxMtDhnOee+WenBl395ZOxblnbI85E5wsD3naISJVsBTDlnR6/zYMRqL/rWicCkTV78sdcnz8ubTSIlmZ6wUVmPOE+erBOB9mWdMicenBKPeK+N95tHYtcpGx8udaNoNlPmBhN7ls2Vs/d/c+Phm11Yf9jCr/94ZY4OaBaJWoUdWLFffVYQZ9qa+Ayv2Keeawb78Ww9F6KdqXdPSziEnPll3wA3qOrQCKRXBDRxT68jm4b6FbPuw5BaS9JO8p6WgiR9wQ6fEOoJt0WL2k0iN22LV8gRSRLj3olx8iX9WmwESGpILoev8qBYdgNjbonGA5PisPqghdsrOfFE7Qj50u40+pyo453KO9GvXgQaDT8rZVUv5MAgf7kPTI4T9Z2k6MOWqq5OP50TpZNkp13ZC2W5F+fGY/Y2H0rkMDG6W5Tc8/M6Lwb97gaVvFFd1O9ILkjS+btvO0YJOZ251YeX58VLgjH7f9FyHQnXg5PjkC+zgS/aR4kySxJJhZcvhBrUIlIU6aRBQseEJbhOEi8qvSRIJOJDl3kwao1HCPHPt6h2BUfHn86JMvtqwwi0jnGKSt/mByUF92+ssCbJenuRWxKLyXdEI7PLEPLEBIFJyU/dohHlAGK/Oysklcr3Nx0j/QQ1Xohtx3JOvNAgAi/NjZcEh+o3MaECznLm7/DJuHzSRo0Bx6/FyLP4sWu0qNWtRp5ThK5FJGr7segxLg6bj1mSYD1XP0EdD/SPCdGwPzygcjzxdoX1f0UwcecYBO974N8W71IqcYC4s2zWUSmfia/aR+HIORt3jI2TF3h92i4KFfKYuHtCHDYeUQSdxJKrD5xvTDyZ/DF+6hZ1frXgljHnsOukLaS0V1WXKNyNv1Pj8VgtRfB/36NIKOfT5NujZVWFCddd4+MQ4TTwRbtI2cPBRIqkluR7yh2q/1/86ZG5zjbfPjZOEqA7KrvweC2XJItM5Ejce1RxoU9NlSA9OFkR3jG3RMnLyNgnPos1CjvwUesEO1Ewtkw4WBcTpl/WeyXRiHYCv3aPlr0l3PB730SSaxsju0QjVzRwz8R4SR5ItJl8MHl+ZEoc1h628MjNLklgGUw2Hpoch8/aRknyyc8Qtmt892jBhKs4nNecy0z8+Tny83ovPvhdLV282CBCktLUHEMPtcSww62uuolyokzZN676fn2jRiAtIKCJe1oYpXTeRiruoR0JmfaIe7/ZirSRAFK9JnEfvMwtv6OP+L1mkaKyNfhWke6eVVxCVOds94oKTxVvRo9MaPr9WbF/kMCRyDECZZOEkVwGiDvLeLSmIgEk2yTd1N6W3JNJ1FkS/gOnbfSu6RKV2mkYyBoJIdsG1Us/+SRBJelijN3gFdW9aHYDo7ookvTWIjdmbEmeuFM1DRB8kiCSVxL3L9tHSRJDJZnEnTYIEl6SSKdpgJYY3sv2PjIlXogLlfyRXaLg9QENhp+VNlJ5ZftmbvWKLYWq/OyemYTYBMd54t4oAq3LOEWpbTNKEcU3GkeiRWmH9IOKOpV0KvsMtrn31HghliSPtFSQuLPdVDSpDJMActWAqjeTnB+7RqHht2dFqabCysSIwdUGKrrs0+K7M8HpgBzT2XbUOUy5k2QseeLe81eVpLCN99/kgmkYyOwCskcZojIzYWHiwhWTibddGXEXj/t/WGUaFnOgyYizkmBR8e9awYUT8bYklFzJoWJMgkzll6SS+PHfsbdGye8q5HFI+xhM/ogP49YxcbJCQuJ8yw1OnPPYuG2sUtxJrkmyf1jjxZBl7vNJK/9GmwuJO1V1JqCsm9awcRu8MjYcIwZXIqhO0/7EJIOrBEwGbq/sxKvz3DKfAs8ZnxE+h8+RGEcbouxzHn31lxdcgeB8JREPWNWC5xUTSiY1H7SMPP9sCHG/LVpWpQLE3e2zMaRVpMyJZ2fFS+LHFTJa4KjG81mbs90nKj0TWAYJOZ+XT9pGYekeRdxZJtsSIO5Mvpm0v9s0UhKFz//0iOrOeKlBBNqncuJOm0zIR0Fq4p74w07/lO4QMLyfaI97uhvVNNahfvt4JGTNkFq9+YYnQ7r/Wt/cz6+2UsWlBYNBNZcqrSjuzSLlC7jtj+eEIDxU3ZXovHV62YtmM9DSTzapHJM4Mt5c5JZleiYF426JRoPvFPl/4CYX7q2miPtnf3rw7SpFoOb9L1oIDYk7LR7NSzlQJJsiv6yH5LBxCQdemqdUYyHuXRWRpRXg8RnxQj55HnykwxAFlqqqKO4d/Ir7NqW4k2AwgWBQ3Z+y2auIe7sg4v7LOSFkHco6xZrAZIXq6mM1XahRyIFHpgYR985Ropx3+OmcEDMqtvRbB4K2AJ6UktQc0HF0kOIeIO5+xf2N2EjQMsIVBpInkqnP26r+Uul+aEo8zrhtfNMhSqwVsSMUcRdS3kCR8rcXu0WxF/LaPQoN/epx94rKhsP4Ya0iooyZd0YL8aaN6n/j4zCrZ7Qkbq1GBSnuhVX20dO/ukD1mL76GVt98FoKL2IrxJ2KO4l798sk7tOCPO6Ngjzup4I87s24AmKiyYhzQjg5FnfdmKDgchWhXB5TViaemR2PZ+pE4J6JcTh81kaXCk5R7p+tG4GnZykle3TXIOL+iyLu1Quq/RtceRjxt5qfj9dUxD0wZ2WlpbMaD67M3D0xTnATRbmsUxH3f9T8DxD38xMCwB3jFHHnPN9xwhaFnXOYybMktzVcGL/RK5Yj2pVerB8hvvNAcC4Gz7Hgsvk8TN7sQ//YCEXcgxX3AHGfFI9zXlsS7TgPMG2rV5Jv9ol9YzteW+DG9K1eWb0Y3lH19e9Dlth3BreMxOLdQcT91iDi7l9tu6eqWqGglarHryoBEuKezEpacPuv9//HrA9t9bVWpi2gx12HRiA9I6CJe3oe3TTSt6GHQ1seZTfnx6QtX2OAuItVprvfKrMwyCrTLFK+zBt+d1aWwF8hMS+j2AO/2I/F2aK2NfrurCytkyTRc814ama8qM0k9rTT0BpApU/sNLUUKXt3ibITULlf0CuTWDdEcfdbZdrGOIW4kHzSY0vLAYl3UuJOdZDq5N+HfMgTrTbF/rLBm2CVSULcxSrTU5FJWnxo2UmOuNPDTlsPvbtUaklUSMQm3R4tivd5xb1zlBBc4sC29CfpLqUIbgAntj9pXIq4U80OEMBgokg/du9pcbLBcfJtys4SIO60F73sJ+4vz48XexAJ3ncdo9D4e0XuW5VOULQDRJQJx8K71KoH7UNfr/JgmF+N/S/iLlaZehGiar+9xC2EeXaPaPyw9kLiTvK85qCF4jkM2RMQHGKVuUziTsW9+ahzOB1vC6lk8hJQnlkO+8LkjMT9tUYR+G61F9+tVgScxJH7Iph4MZIj7mKVudFvlRmhVkACxH30Oq942rnJc9ytag5xpYSJDv8d0lLNl8sl7pyLXNVhn+oPP5uIuHOjKBVtYjqmW5QQeAbnGudm8OlMJOHcwFo5nyl2IPrrH6zu+k/i7rFsjOzE5MzGvZPiZAWD9hsmQ5zHL8yNl03O3Lw6oKlS3Gk/Y2LNBPa/iDtXHzjn6dXn/Gvot8qlduIu+502h7bfqU/e6Xgsrz4KMo189etmXiUChveT+pc6YOEqi9a3aQQuDwHZkLTvjsu7+CJXDSj0Q5raoNpvthvzd/o97t2VVeZ1Ie4+v+KuCHbvafFYsc8SWwK/2EmMqPpO2ezDE7VceHGeW3zn3So48UxdlyihLUaeEyLwvypO9K5BBdYrCmz1gqYQQkbP8fGiOrYu4xCCxeg0Ok4R9wb0uDsw8DePkHASnFk9o/DyPLURlSdekHRdLAb+7hF/r1LcIxM87vPdyuPeU92riLvfKtMuMsEq80uckKNBzSPE4/7cHLeQGG6indEjyk/c/R73zqo/VMFXHrBwcyFTCBxx4skjVKNptUgaHUfHJXjcyziUVeYHpUxSLeVmRHqfn5zpluRm+p1RYtWh/YWYcwMxNyly82/siHNCytnWwS0jhNQ/NkNtNCbJurOyUywxX630is3jh85RQtJZNi0PipypMfj+b6+UzRUOjmWrUUwS/B73wopw9/g1PsHjXs+F6Vt8eG2hG5EOYP5d0WIpEcWdHvfbFNZ9psdj+V5LPOAjOil8AsG5wnlGG1Cr0o5EVhn6zm/5xb85tVmEzE228aPlHsFlaKtI2RBMqwcJM1dnSM6fmeWWfRkHzljSXpJtrtKsOqisRgz+XDKHIsSs47zH/UanzN/GfuIewJDtu3dSvFiipt2hNlXTi95jfDyyRSiPO/F9d4lHklKluF84T28fFy/3tS/rwAv1I4Qo1x9+Tp7BHpWdosDzpKb7/ZugO5R1iHLNBGXiJp+sBvUKWmmgFeXRaW48UdslKwVMjpgMKMXd4/e4R/mtMjbum+T3uHeOklURety50qZWY5THnc8FN0HzWWwb45CEgQk5EwKu8iji7lYe91vVqhYTfD7DXKl7tq5LFP14H9BwuEqA1IpE6j3OU06U2fnoRT9XLucPI4t/lKZOGLucPulrNAJJEdDEXc+J646AUlpeCakdSmmZHlIZ1+pmKnL80qUyRvLzZftIIbQkhCSbVOH5xctTL5bttWSDG4/4o8LOY/FIMJ6rpzzvJPFvLvIImSBJ54bAsf94Ua+IQwgovbn0976x0CMndfSq6hRiOeJvLyrmNfB2kwixw5DgUoUnaSABrVnYFNLOuug5Jul/Ya5bjpdjmwf6SXUwZlQA/txnCWkk6aBK+Xw9l1gfBv3uwfStPlH2mSiQYH+zSinzJL+08Nx6gxOTN3nx4TKPEJVmJR2ymZNJAK0KTERIPPvOdONkvDpVhiSdbeMKwwdLPYIT1UaSRwaJWYAc8meWy3awryRZJEUkS7O3+/DOYqUM88g/4ssXDQ1e5sG0zT5JnKjkf7vaK/5rWpeoyjMCxJ1k+Ok6LpyKVwSc/X6hvjodhgTq+TluSVbuqOSUvQPfrPQKyXu9UYQo9xP+8cpmQtpKWNbpeODzvzygab5ZKYckapwfnCckykygupR3CnE/dNaWa7rf4BSySJsEkwNaqIjjM7PdghHnzHcdE4g7MZiwyStjQQ819yr0qaHmHu0nVLk5DxhtYhy4r6oTBbKaYOLJOjgXOEZsD0k/yaecfvK7B/dVc4p15Z0lbhTMYuLuqk6ZB7SxMEiSH6juwqKdPvRf6BaM6hd14I3GEXLkIxM2Bsc3oNYzAfp1o1pNYrL60zqvHAHJ1STWTYvWS/M8kpRyfvA+jhvnHQk6jwt9Zb7CjwnHO00isPmYjT7T1OZU7pvoH+sCj45kAkQ7E4kw66NnnM8gn6vgIxWJE8k4x43P44v1FfnmfCLB5lj2reNCmzIOee6Gr/IKySYenPOcLy/Pd0syweT7yFngx7U8OceU54fPINtB21bAVseTefjMsmwmEbdXdGL2Dp4645GEj/Oidw0nFu2yxHbDYNLFttGSlRpj6OFWIW1MZZ80cU+NI6vbFG4ENHEPN6K6vKtCIGb94Ku6L3CTnCxT6IeQyrhWN9MCwy/uQJBUUEUkqQwEfyYp4mU8XpCElASFG04LZOVmxIQvX26U5Jf/ntMWMjkNUVrpwyVxCQTJOu013FxHHzrLyRppnCcgJBpJgzWwHSSAVpI2U30MVm0D97IPJEiB4HW8nwTxfN+gfhfcX/6N7Q2+Lvj6QDnJlc92sEr6zkmiaAspmPlCnALlJe0rcfbayloTCP6Ofec4MfE5dtYW/AplNRNtlOX1AeJOlbxDOQdcpiEKM8k4VfDgMWBZB/61pe9MLjhO3Lx42m2j0+h48ZCT0FJJZVB5JuH+eqUHA5tHSjIQ3E5ec36cDIVDonnkx5XYbDhqoUQ28/wZ5RfDIzD32HfO1eDgXOXYBeYTT0Ph/giuEpDU8l6OYQBKjmmgvRzDYOzZbm7I5ebi4GVfYs+6g+cRx5j387pTcbasyHCcOdeJFecyy0vaZv4u+DkgqU06zknrYv/YT17Hjbe7Ttg457NRJKspKn6w3z2ADefH9pOWHOHITbHEgO0M9ItlkjDzuuBg29k+eYbdkHP6mUgHP8NcaeBxkT2rONG0pOP8s8+5NGaDD5M2emVlJTBngufwxeb1hU/79f9Njx2PYtnZMlfdEDlRJqb/Vd+vb9QIpBUEDO/H2iqTVgYrPbczdssrIZ0sQ2w2V3giPUOk+5ZKEYj9XlllaL14KZnjGS+n2dxk+ewcN4a2jLzgBTkksFyF4Fn+VM91ZCwEuJ9j/EafrJ4kTZa5cvDAlHi83ThCkqe0HKF+B8jG1OIfpWUIdNs1ApeFgCbulwWTviilEaDHfdzJ0E6WmV+mv37xRkoPlC4/EQJUpBt/f05sHrRCkFxdTdBj/+d+Cy38G2uTlkG//LYTllggdGQsBBbt9omVrmr+xJuKAyhM2+pD+dxGojfopjWExC65JTS7pCbuaW3UdXuvFgFN3K8WOX1fWBEgaQ/LBtXsaecNqmEFUBd2XRD4daNXTo+hoyTKwU2lJjpd5VnZtGbQapJcBAwWaVtTvS5DlOYrvdTY8+9pfV7QIhPqxtQ+edLOPqc0Pyl1B64rAob343r6VJnrOgS6ciKgPrj7hARGl+z0uY8KqQx9s0ZAI6AR0AhcWwRkY+qR1iFVOrL4MFB116ERSO8IGN6PNHFP74OcVvoX88+QkJoqxL2gJu4hgahv1ghoBDQC1xiBHrv6hL4xtfTr17jVujqNwPVBQBP364O7rjUZBGK3vhr6BtXyj2tsNQIaAY2ARiCNICD+9q2vhtRa8bcXGxZSGfpmjUBaQUAT97QyUhmgnf323xn6BtXSr+sNqhlgrugupm0EuJn3m9UeVMzjQMNiphx3yvcPdC7nkCMVdVw5AjxS8ru/vWhQ1IFK+UxsOW5h5jYfelVxypGdqTXEJrkrNJtknzzT8FietPEej9Q6DrpdaQcBTdzTzlil+5bKBtX9d4bUT1plaJnRoRHQCKReBOSNrOPi5cVWn7WOEML5yZ9evFzfhXYx+sjLqxm5tXyz7GS3nPX+dqwL/Rd5MGWLDyM6RKBc7tSbDA09EgZ/ezHtb7+aOaPvSZsIGN5h2uOeNocufbY6ZmMYfO4FtM89fc4O3av0ggDPpn9jsQe/7bXQuawDf+y35E3Cn7eOkJdX6bhyBPgiqb6z3dh6wkab0g7M2u6TlzJ92ioi0YvArrzklL2jx+7Q/O1s3ciimrin7Cjp0lMTAoZ3WF19qkxqGpEM3pbYba+F7nMv91i6RjEtH/92qaPtwjlwl8Lpv45fvJx2hHr/5dTBay7Vj8st50quC0edlxpr/n3LMfUmWb49tnxuE1mu7hj8C7oWrvb/VwpxrcY/uHOXwpRvht141MLxOAiWFXKbF7zQ60rmQUpfK/72ba+FVI28MbVUaGWE1AB9s0bgGiOgifs1BlxX998I9DtAn3utkGAaWXRoqj4WbOoWHxbuVl/BEQ7glfrO829EPPivjSHLffK6d5KGruVN3FzQFPI2aq0PfNnK7tM2imUz0KqUA3dWdMjZ31QuJ25KeD+9nAduK9LXIcbEpM1WotfQP1LdgTWHLMzdodpRr6iB5fvsRK+r5+/9xaBlKQONiydYGEgOhv+dUOb588f9dfJevqL+zUZO+XfNYQtfr/LJvxEOA5XzGnjoJieKZzPQf4kX8V415Kzv2ToO/LTeh50n1bnmvSqbWLrPwoYjCdOCZeaMAqoXMNCwmOM8frtO2fh4hRcrD9ryGnmSwefrOlE6ZwIF23rcxvvLvKC1IEekgTsqOtCtggMj13qx8WhCn4P7ny8z8PjNTlDVHLfRh/GbfGBduaMMtChl4oFqTtCMMHCpF6fdqp3BJIv/X7+IIVgExp7XFMgCPFHjwpcqcfx/3uCTuvadtlE2l4FnartQIY/qB9+YOX+XD2sP2zh+DtKuQATa6mDNt/kAACAASURBVPC7I9w+1a4zF2lXw2KGKLT/eoDP//Ji3k4Lx+JsFMlq4N6qTrQoaYIviHp+njdRn/rUcMi4vbzAi7yZgQ+buZA72sDGoza+WOXFmkOqUZXzGbi/qlNeEsQxeXauV15YFcD31QZO/LjOh43H1PXsIefnxV445LVwfrzZb4d/aNmWr1Z7MXu7hcNnbdxUwMQLdRW2g5f7zs/lAE6cWyTfD1Qzsfqgjd/3Wvj7kI23Yp3464AlbcoZZeCl+k5U87/8iHXP2OaT+UllO1uEgdqFTfSt5UQWF/DtGi82HU0Yi9tvMLHntI1F/uedf6lbxECuKAOTtyQ8r5XyAlXymfhxXcIzFe0CXq6nnp8/D/B588kzmyXCwI35DTxyk1NWJ46ds/HcfK/0RfAzIP3++E8vTsQl4PxOYyeyRxqJsGPZ13N9Q/ztu0MTWmpl2iyKuw6NQEZBQBP3jDLSaaSfJO0k76GEbFTKPS2UIlL0XhK7x2e6se6I+qZ9s5ELzUsqlvX8PA/m7lRf6D0rOXB/NSfivDb6zfNi5QFLyG77MiambLXEE0xS/06sCy4H8NYSD2Ztt5DJBbEckCR9/KcPd1V24ES8jbeWeCUhIJFtX8aBMx4bfed4kSca6HOzC3dOiMcrDVxYttcSYhrlBN5t7BLyWDGPiV5VEoi7xwcM+9OL0evVdV+2iZAkZOJmnyQYJBSDmrpQMochbWLbCmQxpLxT8TYeneFBtMvA+02dQvYGLfNi8W4LJbIb4sn99C+vvEm0Xx0nyuUycdpj497JHuw7Y+OGPAaere0Soj17hyXE8tUGLqw8aKHfXA9IWD9qEYEj52w8NdsjRGVMlwgUymLgl398+GCZV16U9GRNJ15b6BVS9FRNJxbvsVCjoInMLuDd31Um8XJ9Jw6cgdgORnaMwKsL1fjcU8UhGymfmevBP0dsPFPbidalHbjlVzceu9mJDUcV8WO839QlmwRzRRu4r6rz/NiTRI3s4EK+zImp0zkv8OxcD5bvt/BiXSdicpm4b4obJvvROQL5Mxu4b6pHSFy7Mg7cWcmB79b4MH2rT8bgp06J7SYk5N3GufFkDSfWHrFkzBgcn2nbfFJel7IOPDLDg5PxtrQ3i8tAr8luIcVfto1AhdwGVuy3pL8c+7cbuxCT00DvGR5JHj9c7hUiWSangZcWeGQz5MAmLqnnydkeuH22zPNahUzs/9dGr0mqrodvcqJnZQe2n7Bx5wSVWdx+gwMPV3cma+/YfMzG8DVevNXIhd2nbHy20ovXG7hAzJ6Y5cG6wxbebeKSpO6R6R64TNXPlxZ60b+hUwg35xkToadrOzF0uU+SBCY3vJ/B5IiJDJ/PGVuV3eTHTizTwAd/eDFmg0+S5qdqOfH2bx7M3WFJ8vd4DackOPdO8WD/GRvVC5j4oJlLnrN7JnvApLxBUVOeMacB9F/skSSJ821s1wjBnOXzeSuVw8Dg5i4ZG/7M54PqOZOKnSdt9JnpQZ5MBj5o6kJMLkPmfl/ibAEDGrtQt7ApY/3AVNUnzu9bKjjw0Z9e5M1k4NYKDszbYWHrCUvmZCD5SdEPvmQKH3q0dejnt6dyoeZaY6rrS/8IGN6h2iqT/oc5bfUwZtPQkBrcJdsyDEjlPvd+8zzYdsIW1ZZkZkhzF6gEPzTdLaSHX/LP13GiU1kHFu220G++B1EOYM7tkaKonfEAncfG46wH+LCpCzULmRi2wouR63zIE21gyq3Kc0DSnCMKqJzXRLsx8aIG1yxoYmgLF07G2bh3qkeUUpITklL+/+gNPiEQJBS/do3AobPA8n2KnATHD+t8GLLCK4RmendV34TNPrz9m1eI0RetI8QCQTLLftLL/FwdpYDeP82Dvw9ZKJ7dwM+dIoSM9JjkFgLVsawD/xy1MLiZS5TJQLCtVMnrFjGlz0wS3vrNi6r5TAxt7sLKQxZeXujBHTc4JVkhcW8/RpHBL1q7cGM+E13GuYVUvdHQhWYlTCzZY2HQH17BmoT86ZpOrDtiSfsYP3WMQMEsBh6Z4ZZkiOVT5f6slUtwftpPsLuWc6BPdSdeW+wR4hRoG8uYemuEjBlJI8ktx37+LgsFMhuY0O1Cbwg3FHIVggkN72VQPV11yMaQ5k5EOwzUHxkvSVj/Birp+/Zvn5DYbBHArNsjE40Tifvriz14r7Hr/Pjwgmm3RpxfQWDS8ehMnvJiSCJIUt3iJ4Ud1duOMQ5Rju+e4ha1f3jbCLG4TNriw3O1nfhxg0+SQRJ7zutGxUypj/HsPA8W7LIkceJ8YnQa68aBMzZerOcUkvwhCfE/KqHoW9MpxDJpsL5ekz14ooZDnhkmGiTHT9dyisL/9WqfjNV4fx1vLPHKc8Tk4NdNPrxU1yljzZWMmwuYMr8mb/WhZHZD1P06IxSmd1dx4KFqTrm36zg3aD/hagvnP1dqmOwMax4hc5zzn+UF95cYrT9io3FxE+/GumRO3z7BLfh1r+AQEs3gM8ZnjQR8yi0Kly9XefHVap8o/JxjAaw4Z++70SErFwyWR5xvym/i01YumdN3TfbgnNfGV20iUCKbgafnefDHPiUCMIlqWFSd3tNzklsSHybJ90xRiReTv+uhvIu//VzMBWN9Jb8YWSR1r7BeSV/0tRqBy0FAE/fLQUlfc00RiN0eBp972dCWX1O6wyRvVCe/+dsnS+FDmrmwcLcFLo+TTFJZDBB3qsQDl3lRNJshiiu/YKkw8guYqiNV2Q4xjmSJO0kDr6ciP3ajD+8t9YqS+UNHRbxIJt9v4oLPAo7G2ciXybiAuDOROOO2haAHx+UQdyp5jUYpQtS7uhP/q6QI2YClSlnk3xfcGSnto93nuXlKNSSB7lY+MXkLEHeq+M1KODBnhw9lc5m47QaHKMIMWiQ2HLWxdK8lhInEkvF5K5ecrNH0h3gh0VQqSf4YAa8y76UayYQimLizPpIuriKwTCYVtIGsP2ph3WHl0SZxJ4FkskAMkxJ3JiDEl2Q/QNyzRVJddgo2TGCokjJZ4mrD8DU+lMtlYET75E3fry1SBLJ5CRN9bnbKCgnnUnLEneUH2hVIrNhvEncmbMfjbEkSSPCZGHGj6JGzwPRtCrsX6jglmQoQdyaLt1VwYPtJG/fe6BSyz6AS39A/1lwterS6Ipmf/OWVFQHGoh6RsioQTNx5H20nnOeM5Ig7bTC9Z6oVFxJakt5l+yz80jkChbIakjAwwSWR/6SlIrwBnzsTDa4+ccUjKXGP80FWaDI5cZ64B+onbs1/iheLUccY2m5coFVm0zFbkjvaaYgJf06OuJPYdynnkHtIxk/EJU/c6UUPYMXVAK78BIg72974B/X8BBIo9o0J5Mztlijyv3Zhcp2YuM/f6YPDNCQRYASIO/+fCc2CXT70b+jCwl0WZu3wCZGv7X8eUvqzL1C++Nu3h+ZNF397ydDKuFb91fVoBMKFgCbu4UJSlxM2BMTnfio0nzsVdyrvqTVI3rjcPnenT76Aqb7yS/i9xk48OsuTiLiPWufD0BVeIXejOyUQ97smu0WppoJHJS85xT24/ySobce4xb9M9ZHEJ7aYA01LJD4qLqniTktHcnE5xN2ybTT5QSm3AdWS/x9QG0nc594RgSinIcrmYzM9+OugJSroV21pH0ioOUDcadGgRYQqKoncvVWcYis6eJb+aQ+2nbRFiSYRafpjvBRA4k7i3W6Msn+818SF+kWSPyIvOeIeaAVVXaq7VFNfre/C8/M94o0mcX+2doJXPSlxJzEORDBxp81j0mafWCaoFn/e2oXv1/pExQ2sRiSHPVdOSNZ5LRMAkksS8OSIe/D9SYk7ySzjVDzw6iKP7CW4/0anJEMkjIzkiPsdNzjkWtbL+Ve/qClKfOwodU9Ateb/B1Rk/v+8OyJkRSlA3JuUMLHnlC12Fo4NIznizkSV1h0mDVw94UoH7TVckeD87DNLWYuYwA1vd/EdrkmJOxPGQAQUdyZgt/iTxo6/uCUxa1vGxCv11Fgx6ayQx5Rk++vVapUrOeJOTz/LIXH/bKVPxic5xZ3EnTYmBlcmmMAHiDttZc39Kx/0u3PeM0i+J2/xSaLJVYwjfuLOBIVJFpOEfrVdkngwgok7bU2/bvRJIkKrDJP3V+s7JRm+liH+9j2hCSy1orW//VqOma4rdSCgiXvqGAfdiiAESNpD9bmndrtMgLhXK2Dg1l+V35dq9F2VnXhohjsRcaePmwobFW9aYEi1SGBuGe+WjWm0JNA7eyniTojf+d0rhI/WAC6vf9X6Qo91OIk7/e+tR7uFtPSopOwkDBIvKqTcHBqw2QxeoTapLtmrjgZsUtwU/zIVWkZSqww910/MVp72sZ0jMPRPL2Zss2Qj6g8dIoRUBhN3WmX4M7GjH5leagZ/3nnKPq/aX4y4M/Fp8mO8qO4BH/GTczyi7lNZ7XeFxD1glSFp7jwuXhTvAbHKu839A+w3rTQBu9CW41SNIT+TuE3d6kPb0krp/2G9D59fxCoT/OFyMeLO5JHEnQnG5FsiZByonjMCKz9JrTIc06fmeBDtNPBTJ2W3avuzW3zeJJgkmsEkkwR19m3K6kXizvnHVQX6wLnJs8FIVd/FrDIbjtgg3sSZvm6OPe1OtLUEiCzn26RukZLMMLiCQL944AVEl0PcA/WTcDf7MV5WtzhvOX9JhDle3FDM+cOEmok1XyI10G8NCqdVhqsGLX9yy+cD907Q1sJ4aLpHfO1ctRvVIeK8VYbXcZ/GW424R8CQ1a5g4s5VpZ6TPHj4Joes8NAq07q0wpArf9cytE3mWqKt60pPCBjeIXX0cZDpaUTTSV9iNod+SsDmmNDexpdSUJIAPjHHizalTbQsaeLt32l7sPBJC5ecsvLgDOUTfrKGQywJXAa/b5ry637W0oWq+QxRpXvP9MqGz09aOEWtff8Pn9gN6Gmf0i3i/OkRwf0gKX5qjlo+b1OKqnHiE034YUBbw6crfbLJdUwn5eVOLr5dQ1+1smfM6B4hX/y/bKStR22u+7I1NzlCSOVHf/pQJZ+BwU3VRsJuv7pBm8JTNWjzMTFxsyVk9YcOLrFp9PZvFCRpJEZsQc/JHpC8yqa/Jk4s2G3h9cXe8+38YjVPYbFks+zQZi5ZjXgrsMm0rhOtSpl48zeFNdX31+s75cg8qpy0wzQqqhR4blZ9ZKbC6Ns2LtkMyyA2rX/2iJrJJIuqOwkjbR70TL8b60TWCHUd/dqD/lDWj/FdXDI+UoZ/7KlWk4CP66KI+j1TPUJohzR1iqWDP5PIc1Xg4WoOOYXl81U+vNXQAdMw0HGsW/7+TiMnYouZMg4cD47ZzO4RsikzabBdTMo+XK7aNaGrS1Z6GPTcv7DAK2M4qIlT2ZXmKgxuLe9A75scojyzXUxcOLYFMxvoNVVtxCSJfay6A1O3WnhnqbJ1fen3aPfiZs1/bTxU1SG48SSYjmM9Ymt6tpYTXcuZ0pcmPyrFnXUFLFVJ+7DmsC19eLOhU+bCx3/58H5jJ/45ZouVhnOrU1lTnpvj52x8uMIn7eCcoN3k3aVeTNhsoWp+A0Oaqt8Hos73brmGqvgTNzvEcvXAdLW35KeOLlG32W7iQIvSvTc6MGSFT1ZcmIAMa+6S+URizDnBZHpgY6ckQXdM9GDvGVs2ltPaxuAG6PGbLdlIO/UW9fzwuaNNqlIe9fzwdxzb4Wt9aFzMlH4zWe8w1iMrR1wN4ecI5xDHgqseXF3i/Uwwmo9WmL7VkIq6iS9W+WQuPVLNgUV7LPmPZVyPzamxO14P+ejf+SVe1W/KTvbTWf8yPSOgiXt6Ht003LdwfKjLpqXozakOBRIPEg4StM9b0hetyPLbjZxCFOiZpW2E6mf/Bk7cXMAQIkB/Om0gMTlNWeLm5jJ6wam6zd9pSQJwyq2OYSS5fbuh87zyGACBX9pdxnlwPN7G2M6KfAXHR3/55Jg6qqksp3QOnlzhFN92cPBYx2fn+4RE8C8kxSQlry32SaJB4ige/jYuIeg8ym78Zp8QOrbh4BlbTmZpV8aUJIYbc0noSEyOnlNWGmJAIkpiSjsE7SO8hko0Exz2NXskcEs5h1gZaBfoN98rhIvY9qpkYuo2C/8cVUcbvhfrlKTmk798Qt5pk2C5nWNMUTJZLkn8sD/VkZsMtvfBqg4hagxaU4gRVX5u8mW5JOn8uVOMKePx3VomUJb4yhlcAWCiQZIcGPvAcYjEiGSTm3iJHzfwcg8C+8Akg7iQDHJjJ+0UMTmZ1HhlRYaYUx2mqvzqYq+c3c0gXhz7wHGQgXH7+m8fxm60RBFnsG6SdLaLqxNv/OYVAk8c2A4SVOLB+u+t4sCkLZbYU3g38ecxprRmvP27T8rsWdGBXpUdYh35aYNP2swgYb29ggM9KpK023hsNo/itIUkM6H5tIVTkg4SagbnPdtPcp00eA83WHJcGJxreaMNSXpIoN9Z6pOEgAkU5y7VeT4nXFVhQsFraDMiYS+V3ZANqpxDjABx5z6DSnlN2VDN+vrWdJxP6qZvsyQZpBpPWw5PdeKzS+LLzZ+cd1zR4jyV04linZKEM3HlfObvSPj5PNFyw7aw7cSuTmETLy70yjPFMeAK0dBmTtmITsI9c7tPEkwSctrdHqmmTpiiys5EMzA27DfrfW+ZT+xDDOL8TWunJEhM9vl8sozMLuO6vJyJG1JDtcmIv73Eq6nu8103SCOQ0gho4p7SCOvyrwqBfgd7hOxzF7tM/pFXVX9qvYkb+Xg0YlaXIcTzauLL1T4hsyRt1zJIgujZJaHkWdQpsTLPOnj0Je0bJMOyMdGrztvmsZCBIHFmW0jcA1acy8WCZfKITlpDSGKp7Ea5DNngGM5g2f+6bVG/c0Yqcsr+kZhmi1T9C3eccqtELGuEIXVxdYFj9V8YBTAnvMSEwZWF026VILCs8+f8h7vBScpjjafjFeHm2F5JvQHi3qe6Q1Y6aLehPS3pPOWKA4945Jjwjxx/4kOcUjLYJ5J0ku6Urisl+8Gy5RjIY21CqqZPrqmp+tjfkDqnb9YI/AcCmrjr6ZEqERCf+8EeIbcttdplQu7YFRZABZDKcIMipizPU22lBUWHRkAjoBAIEPenazrOb07V2KQMAlTbw3IMZCpcUU0ZxHSpGoEEBAzvYO1x1xMidSIgdhlvrpAaN7+49kASwNWHbDw8U23kLJqVvngXciQ+7jsknPXNGoG0igBXB/4+bOOBGers/m7lTLH1JLWRpdX+pbZ2yzGQO18PqVmFndomExKA+uY0jYAm7ml6+NJ348UuczrEYyHzjUzVx0JeqxGkh3n4Wq+ctf1gNWfYbR3Xqh+6Ho1AuBEgcef+i5PqABbZ28HN1Rc7LjTc9We08oYeC90mI8dAFg7tRX0ZDXfd3/SDgOEdXFufKpN+xjNd9UTsMod6htynzWUeDbkMXYBGQCOgEdAIhI5Aj72Ph26TKTwkVR48EDo6ugSNwKUR0MT90hjpK64jAjFbPgq59vnFX9FHhoWMoi5AI6AR0AiEhoCyyfQPqZDCzqP6NJmQENQ3p3UEDO+HWnFP64OYntvfY1/o6kyXrEsxIF/6Ol0mPY+57ptGQCOQPhEYeqwNhh0P7TQZsckUGpI+AdK90ghcBgKauF8GSPqS64cAPe5hscuU1naZlBzFmTssfLzSwhv1HaiS18CrS3zYcsLG1y2diV5yk5Jt0GVrBDQCqRuBcAgxA/J9jy5Zl6XujurWaQRSEAFN3FMQXF10eBCI2Rq6XYYKTWp8GVN4ELr+pfy80cKg5T68WV+9rKjXNK+8zXJed1eKnDd+/XusW6AR0AhcCQLy0qV9j1/JLRdcKzaZ4vqlSyGBqG9O8who4p7mhzD9dyAcKo22y6TsPDkWB3y80idvZswbDXnzKN9oWq9wyr6UJmV7pUvXCGgEwoVAv0M8Jax2SMVpm0xI8Omb0wkChveDWvpUmXQymOm1G/yw73c4DKfLlOqd6iHi2xF5HF3SuNjvU6JDV9sGvuSJx03yA4VvKeUbHlMyWA+P8ksOL9bLfjAu9vfLbdu1xP5ibfqvNhADxpW8JfRy+369rrtUfwN9Zd8v1m+Wwb9dLHUU2P7j/svt+6Xm4eWWk56v2+vNjdhdoW1KJT4D8tImszQ9Q6X7phG4JAKauF8SIn1BakAgZtvHITcjtXzoL95r45NVFs56VZfurqjOjH5/uQ87TgKV8hh4sbaJtUdsfLfOwt4zQLlcwJbjQJ5o4M4bTNyc38CW4zbeX2HhwL+KoPSoYKBAZgNfr7Vw7ByQOxp4uKqJPadtDF+r2F2+TMBjN5mgQs42xPkUsbm7koE6BU0M+tOHnSchPvXna5nyYpoR6y3sC2pD3kysy8RN+Q1sOqbacOisasNdFQ1Uz2/ggxUWtp8EIh1AgyIGHrrRFDKfXJx2A4P/tPDXIVuIeMU8kNfJHzprY9NxdUflvMCrdRxSxvgtFsZttpE9QuGx+YRq792VTFH7/zxo45u1FnJH8RXxkL52ijHQqYyJXads9J1voXwuCK78eyYXEJMTWHuEdZhS1qydNmj/IekvnAXSjpgcwN2VTRTLamD6dhtfrbHgtQDi8X4jB7L7X2g1eauFr9eqvpTKAfSraSJ/pgT6uO2EjYErLOw/ozAjjvvOqFfZNy1moF1pEw5DrVp8v97GxmM2CmZRL9FqWMRE3xomIkxgzi4bI9dbsoeA13MMOscYuKWsiWnbLQxfZ8NnAUWyAu82cCBLhMLyl00WRm1Q7SuTA3iulok80Qnt28R5tfzSY3pnBRNDV/qw6pBK1uoUNHBXRRPD11lYus+WvlXKAzxV3YHH5/qQMwo451XtZNyQG9h8HOhQxkDPG9Rc+3qNJeOVPzPwz1EbrUqaeKCKiT8O2BixzsKu0zYaFzWlz+wjy6tZwEDfmx0okFmV++tmCz9vtOVnrgDxmtvKm2hV0hCclu638d1aCy4HEO8DTsSpNrQrxf5Y+OugLf2pVcDAPZVMmf9L9qrnh3PzlToOmdeTt1kYu8mWdyKwvZwjN+RW9wTaEvKHVjopQGwy+58IqTdikyn2Skhl6Js1AukBAU3c08MoZoA+UHEPdZlV7DJ5v08VaD0934dFe20hmpO7OPH5aktI9W/7bCzbb2NMeyfumeHFkXPAp80cQu52nLTRfbIPWVzAt60dQiA/W23h27UWckUB07o6pW/9f/dhyjYbzYsbslnU7QMa/qSyhPsqm7i/imLQT8zz4fd9NvJnAiZ2duLTVZaQvAW7bSFKo9s5cdd0r5DbL1uoTaebj9voMdUnJPXbVg4UzmLgo5UWvl+fuA0kzuxT2ZwGvm/juCTmW0/YuH+mT4jwqLYOebsriWu3iT6594sWDtyY1xDMiB2DuOWJAvov9WHqNhvtS5t4qbaJ4Wst7Dhl49W6DpyKB+6a5pXk5ptWivg/s8CHn9o5JXEhOWe5w5o6MHC5hZbFDTgdwMOzfELexnVUffxmjYXP/7ZQt5CBDxur/tw7wyfJFcng2w0ciC1qyD1dJ/iw94wieh/EJm8XIun/8m9LyOz0rk5sOGqj13TVrxGtHSiezRA8SKKHNVHj32m8F4fPAUMaK5J622SfkM9ZtzgRaQLNxnhxxgMMaeJA7YKGlMdy2We2o1ZB1b7O473Y/68akk+aOSTRShrJjSnnGedb8JgyqXholg8WIPOF7Tp6DmgzzitJD8uPyWmgywQvfm7vxKydliQFjKld1M8k6t3Lmegy0QuPBczq5pRkqs1Yr/ztyeombiln4n/TfJKsMoa3cqBIVgN3TPFKIkDi/2g18zyOJNazb3HCbQFtx3klKfq8uUPK7TrRJwnNlC5OZHYBLX7xyjMyratD5jrHlfNwZBsHimUzpA2tx6rn5+OmDtxcwJDnhs8PY2InpxB3zh8mRS1LGOhf79Jz/pIPRTq6oMe+J7AsLiakHtWK4mkyg0MqQ9+sEUgPCGjinh5GMQP0IVx2GSo2VG6ud/Rb6MP83UoV/KGtE7dN9uK9hg7kiAL4llMS9r4LfMjqAn7tqIgMl/47+slb/7oOtChh4Iu/LVEpg4n7G79bogYmR9wfvNEURZDRd74PVP8LZVHk+s4pXrzXyCF1UqkkuXtuoQ/ZIhU5iXBACA4JFsnZ2/UdaFzMEALMlQEq/CRjM3fa+HCFTwhP+VwGvmt9aRJDFZpElcTth7aKlFGF7jxBkaOvWjhQOa8is1Rmg8njmI2WqP5UPufc6hRVNluEIZgwHp3jw/IDthBUriIs2mPjjgqmqPw//mOhaj5DyPHKQzZyRAKjN1qS+JA8/9xetZ0JQ78FPiHB87s7hZQ+Mlu1l+2pmNvAly0dosSTvLHtJ+ITSHTS+RZIbALjxvaxnVxB4Ek8R+NsSR6oLHN+8PfrjtpYd8RGh9ImBq2wMHGrJQrvgIYOmRsPz/ZJvb0qmXj4RhO9Z/tkRYXJBZMuElfew74xUeIYBxKipO1jEkflPDCmXIH4IJkxZWLxIIm7nUDcA0SXGH3W3CFjNWqDJUkj1fB3/1DEnQkLVfkley04DAOv/e5DwcyqnaTnTLCYGFTIbUiS2GuaTzY8V8tnSLmMAFkuk8OQhO++GT6sOWLLihQTt7NehePxOEgSy5UAPhtMJkjMGbN32oj3KXWfKzL3cR76gJFtVXLMe1v5iXsg0Xl8nk/KKp3DkPnKmLTVwptLLdmMPfdWNUd0AOGyyYwsOFgfMKAnlEaAtkjvIO1x1zMhbSAQsz10u0yfHFPwWM6p173D/RYp4k5iViizIcTv6ZuVBYBBgvXWMkvU3h/aOOT3JEc9pvmEdD1S1cRdN5iKuAcU9y7q5jeWBhH3en7FfbRSDB+sEkTcFyjiTqJBiw2V5ydvSmgDCSgtHVS/f2zrENWSRLXnNB+2n7Tx+E0m7ihv4pPVCcR9UEMHXl9qoVkxA1+uoSXFwHetLoO4KqsHDgAAIABJREFUnwwi7m2CiLtfcSdxJ0ntPMGLg2eBxkUNsX8wSCpfWqII/pTODrF9kLwP+MOS9u48pUg0Sffi25znPc+D//ITdyruTRySmNA+0meeIvo1Chj4qImqg6S+z1xF1Cd0pOJtoPccn6j8XOGgv//FWiYmbLXRJcbEJ6t8knxRHaf6nSxx/9sSTKmE095DNb9vdYeQZc4NzhGuhnzXyinKfCCC28j7g//Gax6q4kDbUgYenesTe9ArS1T7aPGgtebOCgaG/GXhlBv4orlayUgan672E/coYFCsA6//nvyYCnGf7UO8F2hYxJDkifaT2btsIa6fNUtc/q9bgoh7l4R+MUlgnVy9YP+Dg/agZ242cdd0Rdxji6hkhfHtOrUKwFWomV2daDdeqfRU3APWJV7nMg28XNvEx6ssIfaychJ74bzkvCZxp42tQWFDyg30h+V80tQhicOdU33YdtKWa2iTYizcY+OZhWoeTurkQL4ge9QFAGegXww93gbDTrQNqcdikymqbTIhgahvTjcIaOKeboYy/XdE7DJnQjuVgChtLnn9N6kGiDuV1BdqOfDiYp+QdJJ3EoPpO2y8+hsVSODHtk4h1yTud0xVpJn2gdvKhYe4067zXE2HkF8q3WxD1bxGouRhdLsE4k7SQjL8bA0TXUlS/cSdqwK8r081U4goVfBg4k7yeCqeqrZxwYZCkqDzivtFiDuTmy4Tfdj/r436hQ0M8hOmAFYcW9osjsfZQpq5mmEaBt75wyf2I5K5Bd0vQdz9FiL6oEXZbaZIGfvz2DxloZjuJ5wk7vRf0zZBAkmiyDaSZN4/6/KIO+/5uIkDG47ZokRz9eP5mqYQx6cX+JAtQo0/58l54g6IZ3zZARsVchliG0kuSNx7VzUlsaHizdWEinkMPF7NFHJ6OcQ9eEzp/WYiFzymAeJO68nAhkya1L6Bh+f4roi4j9xgYdhKSxT38R2T709yxJ0rPZx/rHdSJyfa/qqIO1dXSLKDgyo+VwdWH/Yr5clYuALEnRabd+o75Pk76VarGcHEnckr31PApIzJGWPebhvPLVLXMYkIThzS/6dz8j2k2n7n/sdFdQ8lumRJPTbHUPqh79UIhAMBwzuopj5VJhxI6jJSHAGS9n6H/xdyPQPyjgC/CK5n9FtknbfKUMGluj5xK+0ZwIhWisg9Ns+STYgkMlkjIKSx3Xif+LbfaWCiURG/VWatrawyXRSBUIq73+Nez1Qe99GKUCjFXSmsfRdYfqsM8GsHx/n7uPz/TUu1WfCp+RYincDkTg5JHrjRr9MEn3ipBzY0RblUxF0prAMamKK8jtkUTNyVNWf0Rhsf/GnhjvKGqPXBoYi7Usi5wkCvPTfEdj6vuJuonMfAc4ssIUjcMDq2vUMSAG7g/GiV2oxKxZ24Eb/Pm5soksWQVYpdp5SyPbRxQr0f/mXhp39sSTaGNTFFcWcMWWnhhw3K+0/s2a+5u2y8uEQpu7O6qQsfmWPhwSqG1NFzuk82OQ5oaIK2DRJjpbibF1HcbfHMB49bh/E+WU3oXs5Am5IGHpqtNl9yrLnCwFGj7YXtnLbdxg//2PK7cR0cKJRFbRClp53zhNaYR+da6F3VENvQPTN84CbgoU3URln+rIi7+R+KuxrTd/1z7ZdNiriXy2VgRCuFoyLulrLKtFXee7HKjAsQ98Tl/7pFJSiM6V0c51cLOKYvLLZkxWNEa1PsNYxdpyH2oNYlDdw13RLFXanlqn61amKjTiEDg2PN83Oa82JKJ7V6wTK58ZkKOK1RYzerjbNj2nEvhUqIudmZ3nSOmVhlAh73rFBWmXEB4m5KUsAViKnbaTNT85A4sdz3lvv3Lfifxev5GZMa6qavvcf+J0NuysiCH4Iedx0aAY2AWGU0cdcTIe0gELv7jZDVm1pRm0C/5PUKKs/3zbSw/qiyqUzv6pDNk1QUyb4GNjJRJY+BZxZaskmUJ7U8UNnETxttUSVJaj5qYooaO2C5BZIhqsk/t3MIyX7tN0tOzqDV4426Jo7H27h9iiJLHcsYeK6GKWSm1wxLiBdVVZIonj5zzwxLSM2gRqZYU0jcSXpI9u+tZGLUP+pEHP6NpJR++DeXqUSBdp5ZXZXl5Nt1tlgYSLADav03axVZpSr9VQszkQeYSULvuYoADm9pigeZlgbixHi/kSm2BG5EvHuGIsXEgDYPEnXeT6X/tvIG3llmYe5uG583M4X4vfqbsqR80tQU0skguX3td0vUaCrIJO7Ek0HiSWJLj/9b9Uzx8b+8xJJTXAJJB+/vPsWHJ25SyQvrJE609FDxf3iOJcozVyW6xCjSHQgSbHrUmdwQq1FtHKLesg6WS0sH9ye8uNgSb33OSKBDaQNZIgyx7LxT38S/XsjmU+LB+dCsuCGrGcsPAu83NIUQ3zHFh2dqmLgpn4FXf7ew7QQ3aJqycZZJx1mPqou2mkTtsyGJ5KQkY8pTamhnCR5T9vnxeWrcRrZ2oGR2nvLDDcxqHr3nT+TYd857bsjl3GBwXpTIplCh3/7BWZbcyxUgtinaachm7X41DPGSB4g7k1hiRlsO5wITvLcbmGKh4XNEXI7HQ1ZMmERyXu8+DbxVXyWxHFsmSJzDLYqrTdDc9MsEhYkPsWFbv22pEgiOzZ1T1Twk9k2KKYLPuok/kwgmhU/OV8/rQ1VM9KqoDe7EiyfJLIsrG9JHrbLJvBxSGfpmjUB6QsDwvq+Je3oa0PTeF1Hdj4Suuo8scP0UnF8225ixI2Gh68a8QO8bTUzabmP8FqWYvtvAQN5oA1+ttbDiAHejKOWQ15IYkKiTcMzedWUjTjpRpxDkCD/6kANRLZ8qd+I2W5R/tmFAA0P84vSqrzioji5kG3gtEwm2gZaZubsT2lAkizoyb+YOpQAzqEb2KG9g60kbD82xZOPggPrmebsMSdvPmxLawutbleCmQcipIAy2u2cFAw4TQqS+XKPIFq9lO6iWtvUf98cNmV+ssbDykNpMSyWevm4eG8hy+LvpO23ZYBsI/v7WcsqjzSAB/GyNJUo966A/vlFhHrVoyP8v2GNj20nVLv4uzgvsPG0LSR6x3hbiF4jWJXhMZ8LPe87YmLUz8bixTJ5wUi6nstswWAY3sS7Zp3Agoe19o3Fejd5zBuLZZnLCO0plVyewkOjP2W1L26V95Qyc9dhCcJnoJG0fceOJRoG43DHtVNrAuC2Jx61NSWD6DpUYBcaNyQ4TFHrAt55MjDmTmkDCRAyHrbKw+rCaO+wHVwxoB2LcNUMp7ryep71wAylXLG4rZyRa1eAm3s/+tnE0Th2TWSk38GhVU/BlMCGjUr/vXzWfb84PsQ/RnpR0HrI/MzkPleAueAb6s+OUmmecK5wj7CP3dnQsrY6dzOghm1L3vBEyDLIvKceUkMvRBWgE0gsCmrinl5HMQP2I2fFJyL0Vz2SeESGXE+4CqFySsDn54hj/lz9JDD3EJK3Xgg+kVBuooPeZZ4ldhSsKoQbbyf8udj48MSN2oeAWqCOUMlK6nyTJRJNtTA9xsXELEHdaxPrXUZ0lWb7Y6S2XwoX1MELF7VLzMD2MydX0gQJLqHuSqLaPKjA4VZwEdjUY6Hs0AimBgCbuKYGqLjNFEehxIPTlVzZwc4lHUrSduvDECLz1h4Wa+Q2xgejQCFwJAkzAaJXZeNyWvR204OhIvQiES20XW2OB62drTL0I65ZlZAQ0cc/Io59G+x4uu4xegr22E4DecZ5sos+3vra4p4fa6PWn757eddpj+lQ10aqEoedSKh3ccH1GX09LYyqFVjdLIwDDO7CGPlVGT4Q0h0Ds3jdD3qQqqnvxh9Nc33WDNQIZDYG9Z4DT7oSvKlpkSma78FjRjIZLauyvHAF58MmQP59lU2rhl1JjF3WbNALXFQFN3K8r/Lryq0Vg3Jk66Hc09E2qA3LzaMjfr7YZ+j6NgEZAI6ARCEIgXJ/NfbJP1ptS9czSCCSDgCbuelqkWQRidn4actu1qhMyhLoAjYBGQCMgCFBtp6ASjiMgR+X/UG9K1fNKI6CJu54D6QkBfkFQ3Qk1tOoeKoL6/oshwOMGz/kgRxfyX57tziMfdWgE0iMC4VLbuQrKz2UdGgGNwIUIGN73tMddT4y0iQBVnR6HQn8rX63ITRiZ/8O0CYJudapEgG5svgTr163AwbM2eLZ8vA94sJIBnuuuQyOQHhHocfBJLIsP7YVLxGVkPr5nY1N6hEj3SSMQMgKauIcMoS7geiKgvyiuJ/q67oshMHaLjQ9W2sgeAWRxqf/4Fs+e5fXLefSsSZ8IaCElfY6r7lXqQ8DwvnezPlUm9Y2LbtFlIjDuX25Svesyr774ZUp1/yDkcnQBGoFD54B7Z9noU9VA5dxAlBOIcgDR/reyaoQ0AukRgR4HnwqT2v6BVtvT4wTRfQobApq4hw1KXdD1QiAtfWF4LOBEfGKkeLY5PdD/etXvSfROu4EtJ9Tv+Pr0XJFA2ZyQ1727LeWVDgSNF/z9SXficvNEqbev8vz0zSeAU/6/8xzsiiSUDlUPbRzJxcXKpYrM4/iSC75Fkq+av1TkjgL2nFHXHo8DquZV7dx+SrWrch515nsg+LetJyHneLtMgPfH5LiQDFOFOBEHeIPkCJZzzqusKoGgAs431PL3gcjkVG/RJCaB4FtZA2/GDPyO+PEajiUjKR4/bgLOeoCmRVV/3D519niJbEDe6ISyWT/HmESf12ePBIplBQplTrjmv/DkvGDfkuLNfmR2Ja6H+AVH1gjgjFu9WZbB8Yxk3z0JVxHnwBiwjZuOqznE8ktmV23Vpp9LzfSM8Xeltj8VcmflsIBCL4Zcji5AI5CeEdDEPT2PbgbpW1pS3eO8wMd/2xi/DeDGxV43GLi9rCLz/f+whcy+XtvAuytsNCgENCliYPpOGxO3Q9TbQQ0MuW/IahtTtivi1L+OgZvzAcM32Bi9SZGweyuqckm4Hp1nS/l9bzIwb4+N3w9Ayn6jjoG3lttYcwSoXQCYtB3ga+IbFgbOeoG1R4DRbQx8u97G+K3qxUlPVTPQqAiQM4hUB08z3s++DV1lC+FtXQKolNvApuM2JmxTV3YoBTxe1ZBrWCcJcJU8ioAePAvwVfTV8gIfN1a08J/jwDOLbJAn96tuYMUhGxO2AjXyAwMbGInII7Fh/178zZZyq+cD3q5rYO1RoO8iRVPL51QYk7Q/udCWZIAJzvDmhpDw53+zseGYItsv1zSEpA9aaUuyVCk3MDTWwJhNwFfrbNxWDugeYyRKMh5bYKN+IQNfrbXRpCjQoLCBAStswXZAfaXCM2ilmbRNJS3dyhgYssrGsXjgueoGmhVT17APHNOR/9gyV5bst7HykPobMexcGoIr72Xfu8UAXcsYKJIlYVSYOIz4B/hug7rmiWoGGhcB3v/TxqJ9alz71zZQPhfw/BJbkrw80cArtQzclBdYeRjot9hGgczAQ5XVuJ1wA2/VMQRfHRqBcIknA3J/hy6Z9fG8ekZpBP4LAcM7QFtl9BRJ+wjE7n8r5Bd+EIWR+T4AbTMpGSSnPWbaol7eWQ547EZDCNqj8220KWGgWVESLRsPV1bEddtJ4MF5iviNbWMIoZy3B3jhd1vUzzmd1XUkm71m2/L3L5oYKJoF+HytjW/WA11LA89WN/DnIeCR+TaKZgW+aGzgkzU2OpYykNUF3DPHxr8e4Oumhijat8+wMbWDIcTt2SU2Ih3AXH9d/4UPifDt021Rbz9uZAgxPXAW6DhZEefBDQ3UKaCShPq/2KL6tiwGvFLTwJ+HgccXqN8Na2SgZn7giYUq2bitLPBkVUW420+2hVDfV9HA/RUvbM1t021Ru3uWBx6tou6JHafqf6CSgXtvUPf0XWxj8T6gQCZgQjtD+v/YQluIPtvItjJm7AReWWaL3eW9egZ+3GSjVn4Dt8Zc+CZYji1JPvs/qb3C9tM1NoZvUAnJZ40NzN2jEgRiynqZCM3aDbyy1BYle0QzA5F+a83O04rkD2loYMoOleAxWHa+aJX0sb+s76NGhtSRNDadAB6cq5Kp0a0N6S+TQSZuXFWY2M6QVZ0Xl9qYs1slbwPrqb73WWBj+SHglRoG2pQABq+ywVWFirmAb5ppzT0lPyvSQtkinBwL3a4oantBrbanhTHXbby+CGjifn3x17WHCYG09uXxxh82Ju9QpG92J0PU5Ltn2/i5lXqNOwkW/2VM3QG8sdxG2RyK9JE8zifxuwhxJ+kmcafqSjvG8oPATfmA/f8C7/1pY8UhoHAWdc3G40DVPMDhcwnE/dtmBm7IBYzeDHQuBSFtV0Pcz5BIxhpSPpOVDn7iTgJKhZ9RZ4wik0/fZOCWMkphbjhW/e6uCsDDlQzUH6uSlhduNtCxlLrvqUU2luzn2zOBH1slVt35dyYdTHiSI+482eUeP3F/ZomNhXsVcR/f1sDTS2z8dUitONQtCHzYQA0CqfKrS23M2KWsS3ffoJKGpLSV7WbdO04lkPRg4s/rF3czRMEftxUypt+3UKWsPwb0nm9LkjG1oyLSDPbjo79tfNDAkLnwup+4T25viPWGxJ11MhG8HOL+c2sD+TOpFZY3L0LcGxVWCQoV+nq/qEShbzVDLFZjNqu5y1jU1biobSpMj7YuJhUjIOe2H7srLN72Abm02p6Kh1o3LRUhoIl7KhoM3ZTQEIjZ/VloBfjvvhZfICTR3afb4rsmQeLPR+Ns9K6SQAV3nQZ+2WJj1RHlge5e1hAiTYU0QNxJIqn6Mmg1mb5T+b8DxJ0kkOroHwcV8S+axcD7K+3zxJ0+eAaJZkBxDxD3AJgkyCTubBlXCEgkd59R9pb7KyryGBwBxf1KiDvtIbR9MFpNUPaVdiWAPjcaaDlBEUfaOajMM0heSWLpBx/T2hBMgiNA3JmAUIEm8WciwrgYcW9bQvn9mcTM3JWYuPM+Wk6YXNFr374k8GKNC9VmtpSrDVT7A+SX9y7YqzBkUGEfttrG7N0qafq8iSqHFpWH5tkgbsFjwN9/s97GO3X/m7iTwLcopuxTtBeVzg7cc4Mh/wYr7ldC3OmNbz3RliSS+BTLmtBn7qtgIqU197B87KTJQtKaYJImQdaN1ggkQUATdz0l0g0CQ0+2w7BT7cLSn81FHwpLOf9VyNOLlceYhHXpAeC1mspWwg2p32+w5bzv4lkVkbxvji12E/q1mxa5fMU9YDMhgSUZ/PsIcP/cqyPuAasMN8e2HG+LKl2/EDCofmLqFipxbzxOlc0kgTYXKr5Usl+qYQhhZjyz2MbCfRB8aP1ISh6vVHHnvoAmRYDXahngaggtKcGKO+vkqgEtS/yX7eG1rYtfOMJPLrLx237IvoOPY1XLmAi8vFQlP/O7GmJ9oTedL2Ma0TzB6kQbE/tOGwy9/rmjga0ngOm7bLEJXY7izoTq4Xk2Vh9hogb80sa4auIesDNxDwA97cQoEPwbEyYmn9xLkT/64puWU/xh0hVccwSott95+KmwWBSvhVhyzQHSFWoEUggBw/tudX0cZAqBq4u99gjE7n8be33+3X8hVN8n22Q8lm1SCCVc+laSwzeWq5NRuBlwZHOI5/mvw8DD8yHWkaerKRX47jlK6e4eAzxVFZi3lx53dcLHnE6qrg3H6XH3K+6NIVaZ5hPUSSDcEPl5YwjZfe43iFXiy8bqX8aO01TcIR7vb5oq/3IgRHH/TbVtbidlG+k0RfnWxefcNHFfhbjPgCjHHzVSqrJYZaao64Y0UJthGXV+USS4TxWgRzmVpPA6/u6zxkC1PMCjC5Rd567ywCOVlXrefoo6haZbGeCZahdizfq3BTzuldXpMbG/quserATcU0H9/zNLFCY8hWV0SzUOHBMh7gVolVHXUUHvsxDodxOw8QQ3pgI5o+jhB0plS1z/HNl/APG2T22vyCz3GXy+Tp2Ew3EWIr9MjR+v4RxgEtfvN3XyTP9awIPzgQcrqnGkms75MHUnVxtUfZPbqWvF4z5Deeo/aqhWGPougXj32S/OD6r2D85TuP7cSo27eNxXKPI9sa06uejFpQDbL6sFdVU9veao/RMk7W/WVlYhrrhwdYf7C55YpDYEc2/GW7UvHAv9m/SJgKjtx3uF3LnCDnrbXwi5HF2ARiCjIKCJe0YZ6QzSz3B9mRCu+QVeADdMpVSQpHaZpiwYJGoBGwiPdbx3jlJjH62iSBfJGgnzgDrqFBJudPx6vfLBkwjSsz5pBzDwL0UGX6sJNCwEfLUeGP6PImw35gGOnAP2/atOUSERJlmm3rtoP/3OSj0lOe5QUp0cQ8/5D5u4uVLVT+JGYj54FZDJpRKLVn77CnFiPfTQP7VYHcn4fHWgTXGIAk3yz3iokqqbbQ8Qd6rEr9RQhPn7jUCDgsC7fuLI8kgoeYTj4AbA7/uBwasVCf6isUooAsE27j4N3DVb+dRJJl+tCXCDZ4+Z6qp6BYHXa6q+3TcX2PuvItfj26ijKF9YqlZASJiHNlRHb5Lgst8kvSyX40OVuVwOWniAElkTzxL2lQkP+xpbWCUItDK9XEONC9vZd7Haf8BVBJ4A1H+5Oh7yvht4Eg3Qc5Yi7vS+05NfJDPw6Vo1HoyB9YD6BSEbep9cpPpDXCvkBAauVAlfz3LA/8pDvPkcX47PCzer9v68RW2I5TgQe5L5oatVAsiVDCZYBTMD03aq8mjX4skyZbKrJPL1WiohZNLAxIYn0Hwam1JPiy43NSFAtT32wNthaVKXTL9jQK7hYSlLF6IRyAgIaOKeEUY5g/UxXKr7tfhCobq78gjwc0ulfAaC5HrtMUX2eMY7T4qJya7IKskXSX8gSMKpliY9z5sbLrk59bcDwJaTiqyRIJNQUlmnjYJHKnIDYtKz5anU0sNMdTu4LtbJ+kj2mCCQTAcHy6ISHxxUsUl6af0IBEliMHGn5YRe7GiHSkJICANlk+TuPKUUdJZNcs2+0f4TfNY7y+a1TE7Y7kCwfvY3+Mx29o3Y8PeBYJ95dnkwFhwTXsd+MXgf/zf4rHfewzqCg+WuOapWMthvEt6SWdVmWuLHYJLEazjWVMvzRqmz0bkXgdfQ1kSvOhOIWgUUceYJP2wPg+f918l/Id78m2kqnNhey1JJxpUGkxnul+B823xSqe6cYzzJhsdicj6xneuOcQ+FWkVh0qAj/SPQ71gvjDtbJ+SOarU9ZAh1ARkQAU3cM+Cgp/cuh1N1H5l3UNiPhyTvIgGilYIq+b4zPBIyvY9K8v0LKO7PVVcn2OjQCGgEUjcC4VTbB+Qcrs9tT93DrVuXChEwvO9oj3sqHBfdpBAR4DJuOLzuPNN9ZJ5BIbYm8e1UWJ9eAvDtlVSQ36mt1OOMFlTF641TvX62mjprXodGQCOQuhHocaRvWI5/FLW9gPa2p+7R1q1LjQho4p4aR0W3KWQEuIwbjo1TbAiJezhfysSj+V5cpqwb3UoDvcqH3N00VwBJ+xfr1UZIBm07VNwbFUpzXdEN1ghkGATC+bkqansm/ZbUDDN5dEfDhoDhfecmfapM2ODUBaUmBJQyVC4sTdpc+IGwlMNC+MCRuPLfiCTnj4etkjRQUACDQFPpeeeJJTo0AhqB1IcAVzDvPPx0WFYyldr+fOrrpG6RRiANIKCJexoYJN3Eq0Ng3Nm6YVPdu2T6DVSIdGgENAIagYyIwNBT7THsdPuwdH1knvfDuooZlkbpQjQCaQQBw/u2VtzTyFjpZl4FAqK6u8OjusuXTYT/LL6raIu+RSOgEdAIpEUEqLbHHnwnLE0XtT2/VtvDAqYuJEMioIl7hhz2jNPpZe6y6HHk6bB0uFbExrBvVA1Lw3QhGgGNgEYghRAgaed+IS2ApBDAuliNwBUioIn7FQKmL097CIRTdR+Qgxuq/G8SSntQ6BZrBDQCGoErQkAshydCf0MqKxXLYQ5tObyiAdAXawSSIKCJu54S6R6BcC7zEiwu83K5V4dGQCOgEUjPCITzs5OfmaPyvK8/O9PzhNF9uyYIGN63qulTZa4J1LqS64nA0NPtMexMh7A0QSwzud8PS1m6EI2ARkAjkFoR6HH06bBZZPpkmYjHsk5KrV3V7dIIpBkENHFPM0OlGxoqArGH3g3LUWZsB4k7CbwOjYBGQCOQHhEYd44WmbvD0jXZkJrvubCUpQvRCGR0BDRxz+gzIAP1n5urqCCFK/hFpC0z4UJTl6MR0AikFgTEInPo3bA1Z0COb9ElWu8NChuguqAMjYAm7hl6+DNe58O59KstMxlv/ugeawQyAgL6czIjjLLuY1pFwPC+qT3uaXXwdLuvHAFRkg6HUUnKrpWkKx8FfYdGQCOQWhEQi8zJ8FlkRuUaqFcmU+tg63alSQQ0cU+Tw6YbHQoCQ8+Eb6Mq2zEyl/a7hzIe+l6NgEYgdSAQbmFDNqRm0RtSU8fo6lakFwQM75tV9aky6WU0dT8uG4Eex54J22kJYpnJNfCy69YXagQ0AhqB1IaAvGjp5D1h+1ws7DiC+Xn1htTUNs66PWkfAU3c0/4Y6h5cBQKyUfXYM1dxZ/K3KGVpYtjK0wVpBDQCGoFricDQMx3CdmSuWokcqE/eupYDqOvKMAgY3je04p5hRlt3NBEC/U7djXHn6oUNlZE59RdV2MDUBWkENALXDAERMo6HT8joEr0EA7J9e83aryvSCGQkBDRxz0ijrft6AQKxR3i2e56wICNLw3n00nBYwNSFaAQ0AtcEgf+3dybdUR1XHK+nGQQmTkw2eJWRIcPOWjB+gthuOSu0SuJhI9nGBjE4dpyT2BHJStpkwiuxsxr8DQB7A3sgH8BsghMMZtDwJOXcap5oFIRa71XVq+H3zvGBY/pV3fu7t6V/33frtrTIHL51lJ+DTmizCQSqE0C4V2fICgETMF1p0v3uz9LvHnBKYDoEkiGg+9rvmOtrF3A8eUwmfXC0JgII95rAs60/BOQRsQh4U9eyW+l3AAAQDUlEQVToIP3upliyDgQgYI+A7mu/9wtjG9AiYwwlC0FgTQJZ/vufM1WGBEmewKH/TBh7VKyrTt86zcGs5LMKABDwl4B+2vj1MWMG6lbB74wbW4+FIACBJxNAuJMZEFBKV9xN/hITqPJLTH6ZcUEAAhDwiYCc65FihcmLYoVJmqwFgbUJINzJDgg8JDB5Tx4bv2iMx1Cv9LufNrYeC0EAAhCoSkBEu+5rXzDXHtgYkCkyn1Q1jfshAIEOCCDcO4DES9IhMHLrmNFfaIj3dHIHTyEQAgHTBQpaZEKIOjbGRCDLP6THPaaA4ks1AvoR8n/NPkIe3fyZGhvky5mqRYa7IQCBqgS0aL9v7qmiiPaJrZ8oKVBwQQACbggg3N1wZpeACDRn96rxb35l1GLd/8kvN6NMWQwCEOicgI2faxQlOufPKyFgigDC3RRJ1omKgBxUNdkDKnAQ71GlCM5AIBgCNp4k6r72rfS1B5MEGBoNgSz/8GeMg4wmnDhikkBLvO80tqTuBf22ufFrxgxjIQhAIFoCItoP3z5mdNwtP8uiTRccC4BAlv8O4R5AnDCxBgJScR+5bXYu8VDvv9T0NibN1BBOtoRAcgT0BJm7MkHGYAGiS/raz9D6l1w24bAvBBDuvkQCO7wkMHn/RaOHucRJxLuXocYoCERFQET7zNxe4z+/dF/75s+iYoUzEAiJAMI9pGhhay0ERm6bbZkRJxr90h96phZ/2BQCEIifgI2iAz+34s8bPPSfAMLd/xhhoQcEbIj3iS1nlBzw4oIABCBgkoAN0b6jizM6JmPEWhAoSyDLP6DHvSw87kuHwI2l59ShW+Z707V470e8p5NJeAoBuwSac3vV+N1fG91ERPvZbaeV/MkFAQjUSyDLP/gpU2XqjQG7B0JADniN3DF7WFVcn35mQve9c0EAAhCoQqA5t8+4aBd7WgWGL6qYxr0QgIAhAgh3QyBZJg0C+hH0g5eMO4t4N46UBSGQFIHWU8E/G/d5dNN5DqMap8qCEChPAOFenh13JkpAqu4mx6sVGBHviSYUbkOgIgFbol2q7FJt54IABPwhgHD3JxZYEhABxHtAwcJUCERMwJZo14dRnz0aMTlcg0CYBLL8fXrcwwwdVtdJQP+y/Nr8Y2nxaXorPe91xpa9IRAKAVs/h/Rh1GcmOIwaSiJgZ1IEEO5JhRtnTRKw9UsT8W4ySqwFgTgJyM+fw3fGlfxp8hLRPjEo34zKgXmTXFkLAqYIZPn7P2GqjCmarJMcAT1p5pvjVvye3vonfnlaIcuiEAibQKto8BfjTohoH9t0ngkyxsmyIATMEUC4m2PJSokS0CPY7v3GiveIdytYWRQCwRKwJdoFiJ4gs+l8sGwwHAIpEMjy31JxTyHQ+GiXgAj35vw+K5to8d7DY2srcFkUAgER0KL9tvlKuxbtA4j2gFIBUxMmgHBPOPi4bpaAtMxczneaXfThaoh3K1hZFALBELAp2ht9X6iJwX8GwwJDIZAyAYR7ytHHd+MEEO/GkbIgBJInIE/zbLXjIdqTTy8ABEYA4R5YwDDXfwI2xbtUxeQXLRcEIJAGgckHL6mpWfPf1iz09Kz2be+mARIvIRAJgSx/bw9TZSIJJm74Q2Dk7glrbTOjA+fU2AAHyPyJNpZAwA6ByVkR7S9bWVyL9mfesbI2i0IAAvYIINztsWXlhAlIP+r4/VetiXc5rDq95eOECeM6BOIlID8/Zub3WRXtZ7d8zBcsxZtCeBYxAYR7xMHFtXoJIN7r5c/uEAiRgPzcmJx92dqUKv2tqIj2EFMDmyGgCSDcSQQIWCRgW7zzuNti8FgaAo4J6G9DvXvC+LehFm4g2h0HlO0gYIFAlp+ix90CV5aEwAoBLd4f2Gub0V9RvukfzHon5yAQMAEt2u9ZFu2DtMcEnCKYDoGHFXeEO6kAAesEbIt3cUDEOxNnrIeSDSBgnIA+hDpn5xCqGKsr7Yh243FjQQjUQSDLT+1mqkwd5NkzOQKPxPsua743+j7XAp4LAhDwn0DrEOp+B6L9Iw6i+p8OWAiBjggg3DvCxIsgYIaAC/E+1HNdTQ8yccZMxFgFAnYI6EOoc3IIdb+dDVYq7Yh2a4BZGAI1EMjyk1Tca+DOlgkTWBHvi/Yq77rvfeDv9L0nnGe47i8B3c9+/6S1Q6jiuW6P2Yxo9zcLsAwC5Qgg3Mtx4y4IVCYwcu+EumxRvIuBo/3n1Fj/ucq2sgAEIGCGgFTZbfazI9rNxIlVIOArAYS7r5HBriQIuBDvjV763pNIJpz0moDuZ1+w289eiPYLW454zQLjIACB8gQQ7uXZcScEjBBwId5pnTESKhaBQCkCLlpjxDA+pJcKDzdBICgCWX6CHvegIoaxURIYn31VNRfsHVIroI320ToTZQLhlLcEdGvMvL1Rj7y3vQ09hkHACoEsP7GLcZBW0LIoBDZGQIT7+OxrG7upxKuHuq+r6c0flbiTWyAAgU4JrLTGzDc6vaX060b7mpxlKU2PGyEQFgGEe1jxwtrICchh1ZH7J617udI6033d+l5sAIHUCOjWmAenrE6NEabyPm70XEK0p5Zg+Js0AYR70uHHeR8JuBLv4juVOh8zAJtCJeCyys6H71CzBLshUI1Alh+nVaYaQu6GgHkCKxW75efML75qxR3Zw5nvVN+ts2aDeAm4fs+e3fRHvg013nTCMwisSQDhTnJAwFMC+oua5l6zPuu9cF9X3/uY+e5pOmCWpwR0lT3fr6Yc9LILAvmgfWHwbU9pYBYEIGCbAMLdNmHWh0BFApPzMpXC/gG3QhTob1yl+l4xatyeAgGXVXbhyYfrFLIKHyHwdAJZfnwnU2XIEgh4TkBPnJl73ZmVLYHQdLYfG0EgJAKtKvsBhx+ob+oZ7bwnQ8oSbIWAHQJZPo5wt4OWVSFgloA+tDp7yuyiT1ltR3ZTNXoQC86As1EQBJr5fjU531A3lrc7sVfeh7qfPfvKyX5sAgEI+E0A4e53fLAOAo8RuLEsfe+vO+t7l80RDiQhBJTivUcWQAACPhBAuPsQBWyAwAYJSMVvasFN33th2mgv7TMbDBMvj4CACPaZhQO83yKIJS5AIAYCCPcYoogPSRJw3TpTVN9pn0ky3ZJzuhDs0hrjqi2G91hyaYbDENgwgSw/Ro/7hqlxAwQ8IbDy+H5pl1OLpH1moo/pM06hs5kzAnW+r84O0M/uLNBsBIEACWT5sR8zVSbAwGEyBNoJTC5I68ywcyhDXdfVRP/fdB88FwRCJyCVdXkvNfMDzl0Z7Z1RY71McnIOng0hEBgBhHtgAcNcCKxFQLfOzL1XCyARHcM9nyPga6HPplUJiGDXX6JUw4df+dArgr3Rc6mqG9wPAQgkQADhnkCQcTEdAiJA9NQZx60zBWGqhunkWgye1inYhR9PrGLIInyAgFsCWX6UVhm3yNkNAvYJNBcPqPF5d1/YtNqj0R4e+9uPMjuUJbAi2HP37WVis/6OhO5LtMaUDSD3QSBhAgj3hIOP63ET0NX3+fqq70IXAR93joXmXd2CvRDtZ/vlACrnQkLLH+yFgA8EEO4+RAEbIGCRgD64WlNlsXBLBDw98BaDzNJPJeCLYKfKTqJCAAJVCWT50R8xVaYqRe6HgOcEHlXfd9dq6VDXNTXRxxSaWoOQ0OatKTHDSlrH6rz0tw/3/4Eqe51BYG8IREIgy99FuEcSS9yAwLoEJvPh2qvvYqSepNEzo/t8uSBgkoCIdTmcLWL98lK9H1RXetl7Zky6yFoQgEDCBBDuCQcf19MkoKvvC9L7Xq+oKQS8bh9A2KSZjAa91u0wiwe0YHf5TadruVDkNb3sBoPMUhCAgEK4kwQQSJSAVCXHF97wQuRICHQffPcl2gkSzceybut2mLz+dpjCfqrsZSPJfRCAQCcEEO6dUOI1EIiYgC/tMwifiJPMsGs+tcOQt4aDy3IQgMBTCSDcSRAIQEBX3X1pn2kPh1Th5UCrfFENV9oECrEuLV51HzZdHQnaYtLOTbyHgEsCWf7OD5kq45I4e0HAYwIiisZzf9pnHqtmdl2klcbj3LFl2krv+tJBb9q62vNyouev+sMlFwQgAAEXBBDuLiizBwQCI6DbZxZf8dJq3UOMiPcyNqaMKsT6leXdXhyiXu1XkYMcqjYVcdaBAAQ6JYBw75QUr4NAYgQK8eSrgJdwIOLjSUrfxXp7viHY48k7PIFAaAQQ7qFFDHsh4JhACAK+XVRJPzytC46TpMR2kldfLm9XzaXW+EYfxpOu5YZ8QJScGuueYepRiVhzCwQgYI5Alh+hx90cTlaCQLwE9Ni9xWHVXDrovZMitJ5XN9ULXdfUcBcjJn0JmBbouv1lVxB5JNykLQvB7ksGYQcEIIBwJwcgAIENEQhJwBeOFS01QxnV+A0Fu+KL24V68feKSzq7XQR7o+sST2+cEWcjCECgEwII904o8RoIQOD/COgRkvkbuoIa2lUIebFbqqlcZgiELNQLAgh2M7nAKhCAgB0CWX7kB4yDtMOWVSGQBIFWBf6VYFofnhSU9taaoUzmxjPeb73kLXrUb6jtqrl4MMgPcO0+tgT7RWK/XuD5dwhAoFYCWf42wr3WCLA5BCIhoA+xLh1UU0t+jpHcKOYVMZ9dU89nN/WhRBH1KV5FJV0Ok8qIxi/Vdu9mqpeJSxFTLdgTjW0ZbtwDAQjURwDhXh97doZAlARiE/Crg1SIvR3qZlSCXlfQHwryov0ptL70Tt9QulUqu6iGuy4yJaZTaLwOAhDwggDC3YswYAQE4iNQCPjmsn/feGmLdlGllz9F2MtVVOtlyo38f9eXxEEuEeVytbe4tIt113bVsV8h2Me6P61je/aEAAQgUJkAwr0yQhaAAATWIyAVXBkjGcIoyfV8MfHv7QL+SYK+EP3r7SX95cVVCPTVIn29NVL4d+E91vWp7mHnggAEIBAygSx/ix73kAOI7RAIiYCuwi/H0wcfEvvUbJUPP9K3Tv96apHHXwjETSDL3/o+U2XijjHeQcBLApNLMonmkGqvGntpKEYFRUAEe6Prgq6wc0EAAhCIjQDCPbaI4g8EAiPwqAr/y8Asx1xfCBRiXY/yZDqML2HBDghAwAIBhLsFqCwJAQiUIyC98PLf1BIivhzBdO4qWmGGsqv0rqcTdjyFQPIEsvxNWmWSzwIAQMAzAtI+IzPhr6g9wX+xj2dogzanGMHZyC7ocY5cEIAABFIjgHBPLeL4C4HACCDiAwuYYXMR64aBshwEIBA0AYR70OHDeAikRaAQ8TfUd5XMh+eKk8BjbTBU1uMMMl5BAAKlCGT5m99jqkwpdNwEAQjUTaDVE79HTS3TE193LKru3xLrV5W0wXDAtCpN7ocABGIlkOVjCPdYg4tfEEiJgK7GLx9SV0TMqz0puR6kr7oFRv1bvSCTYNRVxHqQUcRoCEDANQGEu2vi7AcBCDghgJB3grnjTRDqHaPihRCAAATWJPA/Hr0f+vlrxG8AAAAASUVORK5CYII=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628650" y="908721"/>
            <a:ext cx="7886700" cy="526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особенности породы котов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-кун.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601" y="1772816"/>
            <a:ext cx="802375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0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119814" cy="68761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640960" cy="2736304"/>
          </a:xfrm>
        </p:spPr>
        <p:txBody>
          <a:bodyPr>
            <a:normAutofit/>
          </a:bodyPr>
          <a:lstStyle/>
          <a:p>
            <a:pPr algn="just">
              <a:buFont typeface="+mj-lt"/>
              <a:buAutoNum type="arabicPeriod"/>
            </a:pP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информацию о породе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-кун, представленную в интернете и литературе.</a:t>
            </a:r>
          </a:p>
          <a:p>
            <a:pPr algn="just">
              <a:buFont typeface="+mj-lt"/>
              <a:buAutoNum type="arabicPeriod"/>
            </a:pP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и систематизировать полученную информацию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Исследовать особенности характера кошек породы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-кун и их взаимоотношений с человеком.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Дать рекомендации владельцам котов данной породы.</a:t>
            </a:r>
          </a:p>
          <a:p>
            <a:pPr algn="just">
              <a:buFont typeface="+mj-lt"/>
              <a:buAutoNum type="arabicPeriod"/>
            </a:pPr>
            <a:endParaRPr lang="ru-RU" sz="24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Мейн кун: еще немного о нём - Сaramelca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29000"/>
            <a:ext cx="6120765" cy="33569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44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-1"/>
            <a:ext cx="7886700" cy="804243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620688"/>
            <a:ext cx="8856984" cy="4784998"/>
          </a:xfrm>
        </p:spPr>
        <p:txBody>
          <a:bodyPr>
            <a:noAutofit/>
          </a:bodyPr>
          <a:lstStyle/>
          <a:p>
            <a:pPr marL="0" indent="-185738" algn="just">
              <a:spcBef>
                <a:spcPts val="0"/>
              </a:spcBef>
              <a:buNone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 или опровергнуть сложившиеся утверждения о породе мейн-кун, касающиеся их характера и особенностей взаимоотношений с человеком, а именно:</a:t>
            </a:r>
          </a:p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Мейн-куны очень коммуникабельны</a:t>
            </a:r>
          </a:p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Мейн-куны необычайно разговорчивы</a:t>
            </a:r>
          </a:p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Мейн-куны совершенно равнодушны к посторонним людям</a:t>
            </a:r>
          </a:p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Мейн- куны хорошо поддаются дрессировке</a:t>
            </a:r>
          </a:p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Мейн-куны интеллектуалы среди котов</a:t>
            </a:r>
          </a:p>
          <a:p>
            <a:pPr algn="just"/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Мейн куны –прекрасные няни и очень любят детей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5157192"/>
            <a:ext cx="2736304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1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407846" cy="908721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endParaRPr lang="ru-RU" sz="3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784976" cy="5412259"/>
          </a:xfrm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</a:p>
          <a:p>
            <a:pPr lvl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анализ собранного материала</a:t>
            </a:r>
          </a:p>
          <a:p>
            <a:pPr lvl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обобщение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нкетирование</a:t>
            </a:r>
          </a:p>
          <a:p>
            <a:pPr lvl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интервьюирование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8806" y="2636912"/>
            <a:ext cx="489654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3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332657"/>
            <a:ext cx="8496943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b="1" i="0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</a:t>
            </a:r>
          </a:p>
          <a:p>
            <a:pPr marL="0" indent="0" algn="just">
              <a:buNone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коты породы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мейн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-кун.</a:t>
            </a:r>
          </a:p>
          <a:p>
            <a:pPr marL="0" indent="0" algn="just">
              <a:buNone/>
            </a:pP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000" b="1" i="0" dirty="0" smtClean="0"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</a:p>
          <a:p>
            <a:pPr marL="0" indent="0" algn="just">
              <a:buNone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породы мейн-кун.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996953"/>
            <a:ext cx="60388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5127"/>
            <a:ext cx="8568952" cy="687609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Times New Roman, serif"/>
                <a:ea typeface="+mn-ea"/>
                <a:cs typeface="+mn-cs"/>
              </a:rPr>
              <a:t>ПРАКТИЧЕСКОЕ ЗНАЧЕНИЕ:</a:t>
            </a:r>
            <a:r>
              <a:rPr lang="ru-RU" sz="4000" dirty="0">
                <a:solidFill>
                  <a:srgbClr val="000066"/>
                </a:solidFill>
                <a:latin typeface="Times New Roman, serif"/>
                <a:ea typeface="+mn-ea"/>
                <a:cs typeface="+mn-cs"/>
              </a:rPr>
              <a:t> </a:t>
            </a:r>
            <a:endParaRPr lang="ru-RU" sz="5400" dirty="0">
              <a:solidFill>
                <a:srgbClr val="00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7"/>
            <a:ext cx="8568952" cy="396044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анная научно-исследовательская работа может быть полезной хозяевам котов породы мейн-кун или людям, которые собираются обзавестись домашним питомцем этой породы.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021" r="4040"/>
          <a:stretch/>
        </p:blipFill>
        <p:spPr>
          <a:xfrm>
            <a:off x="1043608" y="2708920"/>
            <a:ext cx="6912768" cy="382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8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24936" cy="1008113"/>
          </a:xfrm>
        </p:spPr>
        <p:txBody>
          <a:bodyPr>
            <a:noAutofit/>
          </a:bodyPr>
          <a:lstStyle/>
          <a:p>
            <a:r>
              <a:rPr lang="ru-RU" sz="3000" b="1" cap="all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происхождения породы</a:t>
            </a:r>
            <a:endParaRPr lang="ru-RU" sz="3000" b="1" cap="all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3"/>
            <a:ext cx="5614436" cy="5472607"/>
          </a:xfrm>
        </p:spPr>
        <p:txBody>
          <a:bodyPr>
            <a:normAutofit/>
          </a:bodyPr>
          <a:lstStyle/>
          <a:p>
            <a:pPr marL="0" indent="534988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Отечество этих котов – северо-запад США, штат Мэн, благодаря которому порода приобрела свое название. </a:t>
            </a:r>
          </a:p>
          <a:p>
            <a:pPr marL="0" lvl="0" indent="534988" algn="just">
              <a:buNone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Внушительные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размеры и густая длинная шерсть – природная необходимость для выживания в условиях суровых северных зим. Так и сформировались отличительные характеристики красавцев мейн-кунов. </a:t>
            </a:r>
          </a:p>
          <a:p>
            <a:pPr marL="0" indent="534988" algn="just">
              <a:buNone/>
            </a:pP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1016615"/>
            <a:ext cx="2810500" cy="580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1271</TotalTime>
  <Words>1416</Words>
  <Application>Microsoft Office PowerPoint</Application>
  <PresentationFormat>Экран (4:3)</PresentationFormat>
  <Paragraphs>82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Times New Roman, serif</vt:lpstr>
      <vt:lpstr>Тема Office</vt:lpstr>
      <vt:lpstr>Исследовательская работа «Особенности характера кошки породы мейн-кун и ее взаимоотношений с человеком»   </vt:lpstr>
      <vt:lpstr>АКТУАЛЬНОСТЬ</vt:lpstr>
      <vt:lpstr>ЦЕЛЬ РАБОТЫ:</vt:lpstr>
      <vt:lpstr>ЗАДАЧИ:</vt:lpstr>
      <vt:lpstr>ГИПОТЕЗА:</vt:lpstr>
      <vt:lpstr>МЕТОДЫ ИССЛЕДОВАНИЯ:</vt:lpstr>
      <vt:lpstr>Презентация PowerPoint</vt:lpstr>
      <vt:lpstr>ПРАКТИЧЕСКОЕ ЗНАЧЕНИЕ: </vt:lpstr>
      <vt:lpstr>История происхождения породы</vt:lpstr>
      <vt:lpstr>ОТЛИЧИТЕЛЬНЫЕ ОСОБЕННОСТИ ПОРОДЫ МЕЙН-КУН </vt:lpstr>
      <vt:lpstr>ОТЛИЧИТЕЛЬНЫЕ ОСОБЕННОСТИ ПОРОДЫ МЕЙН-КУН </vt:lpstr>
      <vt:lpstr>ПОДТВЕРЖДЕНИЕ ГИПОТЕЗЫ</vt:lpstr>
      <vt:lpstr>Презентация PowerPoint</vt:lpstr>
      <vt:lpstr>Презентация PowerPoint</vt:lpstr>
      <vt:lpstr>Презентация PowerPoint</vt:lpstr>
      <vt:lpstr>ПОДТВЕРЖДЕНИЕ ГИПОТЕЗЫ О ХАРАКТЕРЕ МЕЙН-КУНА И ОСОБЕННОСТЯХ ЕГО ВЗАИМООТНОШЕНИЯ С ЧЕЛОВЕКОМ</vt:lpstr>
      <vt:lpstr>Презентация PowerPoint</vt:lpstr>
      <vt:lpstr>Презентация PowerPoint</vt:lpstr>
      <vt:lpstr>Презентация PowerPoint</vt:lpstr>
      <vt:lpstr>Презентация PowerPoint</vt:lpstr>
      <vt:lpstr>6) Самое популярное утверждение, что мейн-куны - прекрасные няни и очень любят детей. Наблюдению за этой особенностью мы посвятили 2 года, с момента рождения моего младшего брата. И вот что нами было отмечено. С появлением новорожденного в доме, он сразу стал для Буси объектом повышенного интереса. Буся всегда была поблизости, но соблюдала дистанцию, издалека обнюхивала, наблюдала за ним на расстоянии, словно привыкая к новому члену семьи. Постепенно она стала подходить все ближе, могла полизать малышу голову, словно котенку. Сейчас она терпеливо переносит все его шалости, дает себя погладить, играет с ним. А если какие-то действия с его стороны ей не нравятся, предпочитает уйти. Но уже через пару минут снова будет готова к играм. Мейн-куны незлобивы и очень отходчивы. Еще одна интересная особенность в поведении, появившаяся сравнительно недавно, - Буся</vt:lpstr>
      <vt:lpstr>Презентация PowerPoint</vt:lpstr>
      <vt:lpstr>Презентация PowerPoint</vt:lpstr>
      <vt:lpstr>ЗАКЛЮЧЕНИЕ</vt:lpstr>
      <vt:lpstr>Спасибо  за 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114</cp:revision>
  <cp:lastPrinted>2020-03-16T09:25:49Z</cp:lastPrinted>
  <dcterms:created xsi:type="dcterms:W3CDTF">2020-03-11T17:19:39Z</dcterms:created>
  <dcterms:modified xsi:type="dcterms:W3CDTF">2021-02-28T14:10:14Z</dcterms:modified>
</cp:coreProperties>
</file>