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7" r:id="rId4"/>
    <p:sldId id="262" r:id="rId5"/>
    <p:sldId id="258" r:id="rId6"/>
    <p:sldId id="259" r:id="rId7"/>
    <p:sldId id="260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D1C59-3D6E-4DD9-B4F6-5278C9897A18}" type="datetimeFigureOut">
              <a:rPr lang="ru-RU" smtClean="0"/>
              <a:t>12.04.2011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E0769-A9FF-47B2-9022-8CAEB50C10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072C7-F709-46F1-832D-9C73D8895F84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5E384-ABC3-4F28-8C4D-D94D3C807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олхонская\Мои документы\Мои рисунки\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564" cy="6858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428728" y="500042"/>
            <a:ext cx="64294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Уголовная </a:t>
            </a:r>
            <a:r>
              <a:rPr lang="ru-RU" sz="4800" dirty="0">
                <a:solidFill>
                  <a:schemeClr val="bg1"/>
                </a:solidFill>
              </a:rPr>
              <a:t>ответственность </a:t>
            </a:r>
            <a:r>
              <a:rPr lang="ru-RU" sz="4800" dirty="0" smtClean="0">
                <a:solidFill>
                  <a:schemeClr val="bg1"/>
                </a:solidFill>
              </a:rPr>
              <a:t>несовершеннолетних 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Статья 87. Уголовного кодекса Российской Федерации</a:t>
            </a:r>
            <a:endParaRPr lang="ru-RU" sz="4800" dirty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олхонская\Мои документы\Мои рисунки\30162d44656aecef8e18cce984e07fc7_small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-1" y="6531"/>
            <a:ext cx="9152725" cy="68514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1428736"/>
            <a:ext cx="739761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</a:p>
          <a:p>
            <a:pPr algn="ctr"/>
            <a:r>
              <a:rPr lang="ru-RU" sz="6000" dirty="0" smtClean="0"/>
              <a:t>Прежде чем что-то сделать – подумайте об ответственности!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Уголовная ответственность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928802"/>
            <a:ext cx="3008313" cy="4197361"/>
          </a:xfrm>
        </p:spPr>
        <p:txBody>
          <a:bodyPr/>
          <a:lstStyle/>
          <a:p>
            <a:pPr algn="just"/>
            <a:r>
              <a:rPr lang="ru-RU" sz="1800" dirty="0"/>
              <a:t>один из видов юридической ответственности, основным содержанием которого выступают меры, применяемые государственными органами к лицу в связи с совершением им преступления Уголовная ответственность</a:t>
            </a:r>
          </a:p>
          <a:p>
            <a:endParaRPr lang="ru-RU" dirty="0"/>
          </a:p>
        </p:txBody>
      </p:sp>
      <p:pic>
        <p:nvPicPr>
          <p:cNvPr id="8194" name="Picture 2" descr="C:\Documents and Settings\Волхонская\Мои документы\Мои рисунки\1260048004_ugolovnyjj-kodek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65116" y="428604"/>
            <a:ext cx="4164535" cy="6184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84182"/>
          </a:xfrm>
        </p:spPr>
        <p:txBody>
          <a:bodyPr/>
          <a:lstStyle/>
          <a:p>
            <a:r>
              <a:rPr lang="ru-RU" dirty="0" smtClean="0"/>
              <a:t>Несовершеннолетние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000108"/>
            <a:ext cx="3008313" cy="5126055"/>
          </a:xfrm>
        </p:spPr>
        <p:txBody>
          <a:bodyPr/>
          <a:lstStyle/>
          <a:p>
            <a:pPr algn="just"/>
            <a:r>
              <a:rPr lang="ru-RU" sz="1600" dirty="0"/>
              <a:t>1. Несовершеннолетними признаются лица, которым ко времени совершения преступления исполнилось четырнадцать, но не исполнилось восемнадцати лет.</a:t>
            </a:r>
          </a:p>
          <a:p>
            <a:pPr algn="just"/>
            <a:r>
              <a:rPr lang="ru-RU" sz="1600" dirty="0"/>
              <a:t> </a:t>
            </a:r>
          </a:p>
          <a:p>
            <a:pPr algn="just"/>
            <a:r>
              <a:rPr lang="ru-RU" sz="1600" dirty="0"/>
              <a:t>2. К несовершеннолетним, совершившим преступления, могут быть применены принудительные меры воспитательного воздействия либо им может быть назначено наказание, а при освобождении от наказания судом они могут быть также помещены в специальное учебно-воспитательное учреждение закрытого типа органа управления образованием.</a:t>
            </a:r>
          </a:p>
          <a:p>
            <a:endParaRPr lang="ru-RU" dirty="0"/>
          </a:p>
        </p:txBody>
      </p:sp>
      <p:pic>
        <p:nvPicPr>
          <p:cNvPr id="2050" name="Picture 2" descr="C:\Documents and Settings\Волхонская\Мои документы\Мои рисунки\default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04357" y="642918"/>
            <a:ext cx="5368191" cy="5715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875" y="0"/>
            <a:ext cx="9192876" cy="686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Статья 88. Виды наказаний, назначаемых несовершеннолетним</a:t>
            </a:r>
            <a:br>
              <a:rPr lang="ru-RU" dirty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00" dirty="0"/>
              <a:t>а) штраф;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б) лишение права заниматься определенной деятельностью;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в) обязательные работы;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г) исправительные </a:t>
            </a:r>
            <a:r>
              <a:rPr lang="ru-RU" sz="1600" dirty="0" smtClean="0"/>
              <a:t>работы (до одного года);</a:t>
            </a:r>
            <a:endParaRPr lang="ru-RU" sz="1600" dirty="0"/>
          </a:p>
          <a:p>
            <a:r>
              <a:rPr lang="ru-RU" sz="1600" dirty="0"/>
              <a:t> </a:t>
            </a:r>
          </a:p>
          <a:p>
            <a:r>
              <a:rPr lang="ru-RU" sz="1600" dirty="0" err="1"/>
              <a:t>д</a:t>
            </a:r>
            <a:r>
              <a:rPr lang="ru-RU" sz="1600" dirty="0"/>
              <a:t>) ограничение </a:t>
            </a:r>
            <a:r>
              <a:rPr lang="ru-RU" sz="1600" dirty="0" smtClean="0"/>
              <a:t>свободы (от двух </a:t>
            </a:r>
            <a:r>
              <a:rPr lang="ru-RU" sz="1600" dirty="0"/>
              <a:t>месяцев до двух </a:t>
            </a:r>
            <a:r>
              <a:rPr lang="ru-RU" sz="1600" dirty="0" smtClean="0"/>
              <a:t>лет);</a:t>
            </a:r>
            <a:endParaRPr lang="ru-RU" sz="1600" dirty="0"/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е) лишение свободы на определенный </a:t>
            </a:r>
            <a:r>
              <a:rPr lang="ru-RU" sz="1600" dirty="0" smtClean="0"/>
              <a:t>срок </a:t>
            </a:r>
          </a:p>
          <a:p>
            <a:r>
              <a:rPr lang="ru-RU" sz="1600" dirty="0" smtClean="0"/>
              <a:t>(не более 6 лет).</a:t>
            </a:r>
            <a:endParaRPr lang="ru-RU" sz="1600" dirty="0"/>
          </a:p>
          <a:p>
            <a:endParaRPr lang="ru-RU" dirty="0"/>
          </a:p>
        </p:txBody>
      </p:sp>
      <p:pic>
        <p:nvPicPr>
          <p:cNvPr id="3074" name="Picture 2" descr="C:\Documents and Settings\Волхонская\Мои документы\Мои рисунки\5a7c5ccd9d1a879c2195935c4497edb3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642918"/>
            <a:ext cx="5715040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3008313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dirty="0" smtClean="0"/>
              <a:t>Статья </a:t>
            </a:r>
            <a:r>
              <a:rPr lang="ru-RU" sz="2200" dirty="0"/>
              <a:t>90. Применение принудительных мер воспитательного воздействия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2500306"/>
            <a:ext cx="3008313" cy="3625857"/>
          </a:xfrm>
        </p:spPr>
        <p:txBody>
          <a:bodyPr>
            <a:normAutofit/>
          </a:bodyPr>
          <a:lstStyle/>
          <a:p>
            <a:pPr marL="342900" indent="-342900" algn="just">
              <a:buAutoNum type="arabicPeriod"/>
            </a:pPr>
            <a:r>
              <a:rPr lang="ru-RU" sz="1600" dirty="0" smtClean="0"/>
              <a:t>Несовершеннолетний</a:t>
            </a:r>
            <a:r>
              <a:rPr lang="ru-RU" sz="1600" dirty="0"/>
              <a:t>, совершивший преступление небольшой или средней тяжести, может быть освобожден от уголовной ответственности, если будет признано, что его исправление может </a:t>
            </a:r>
            <a:r>
              <a:rPr lang="ru-RU" sz="1600" dirty="0" smtClean="0"/>
              <a:t>быть  </a:t>
            </a:r>
            <a:r>
              <a:rPr lang="ru-RU" sz="1600" dirty="0"/>
              <a:t>достигнуто путем применения принудительных мер воспитательного воздействия.</a:t>
            </a:r>
          </a:p>
          <a:p>
            <a:endParaRPr lang="ru-RU" dirty="0"/>
          </a:p>
        </p:txBody>
      </p:sp>
      <p:pic>
        <p:nvPicPr>
          <p:cNvPr id="4098" name="Picture 2" descr="C:\Documents and Settings\Волхонская\Мои документы\Мои рисунки\1583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57167"/>
            <a:ext cx="5357850" cy="58463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3008313" cy="1857388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2</a:t>
            </a:r>
            <a:r>
              <a:rPr lang="ru-RU" sz="1800" dirty="0"/>
              <a:t>. Несовершеннолетнему могут быть назначены следующие принудительные меры воспитательного воздействия: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785926"/>
            <a:ext cx="3008313" cy="4340237"/>
          </a:xfrm>
        </p:spPr>
        <p:txBody>
          <a:bodyPr>
            <a:normAutofit/>
          </a:bodyPr>
          <a:lstStyle/>
          <a:p>
            <a:pPr algn="just"/>
            <a:r>
              <a:rPr lang="ru-RU" sz="1600" dirty="0"/>
              <a:t>а) предупреждение;</a:t>
            </a:r>
          </a:p>
          <a:p>
            <a:pPr algn="just"/>
            <a:r>
              <a:rPr lang="ru-RU" sz="1600" dirty="0"/>
              <a:t> </a:t>
            </a:r>
          </a:p>
          <a:p>
            <a:pPr algn="just"/>
            <a:r>
              <a:rPr lang="ru-RU" sz="1600" dirty="0"/>
              <a:t>б) передача под надзор родителей или лиц, их заменяющих, либо специализированного государственного органа;</a:t>
            </a:r>
          </a:p>
          <a:p>
            <a:pPr algn="just"/>
            <a:r>
              <a:rPr lang="ru-RU" sz="1600" dirty="0"/>
              <a:t> </a:t>
            </a:r>
          </a:p>
          <a:p>
            <a:pPr algn="just"/>
            <a:r>
              <a:rPr lang="ru-RU" sz="1600" dirty="0"/>
              <a:t>в) возложение обязанности загладить причиненный вред;</a:t>
            </a:r>
          </a:p>
          <a:p>
            <a:pPr algn="just"/>
            <a:r>
              <a:rPr lang="ru-RU" sz="1600" dirty="0"/>
              <a:t> </a:t>
            </a:r>
          </a:p>
          <a:p>
            <a:pPr algn="just"/>
            <a:r>
              <a:rPr lang="ru-RU" sz="1600" dirty="0"/>
              <a:t>г) ограничение досуга и установление особых требований к поведению несовершеннолетнего.</a:t>
            </a:r>
          </a:p>
          <a:p>
            <a:endParaRPr lang="ru-RU" dirty="0"/>
          </a:p>
        </p:txBody>
      </p:sp>
      <p:pic>
        <p:nvPicPr>
          <p:cNvPr id="5122" name="Picture 2" descr="C:\Documents and Settings\Волхонская\Мои документы\Мои рисунки\45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1344" y="500042"/>
            <a:ext cx="4757728" cy="5786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-48154" y="1"/>
            <a:ext cx="9192154" cy="689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6"/>
          <p:cNvSpPr txBox="1">
            <a:spLocks/>
          </p:cNvSpPr>
          <p:nvPr/>
        </p:nvSpPr>
        <p:spPr>
          <a:xfrm>
            <a:off x="457200" y="273050"/>
            <a:ext cx="7829576" cy="798496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Статья 92. Освобождение от наказания несовершеннолетних</a:t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Текст 8"/>
          <p:cNvSpPr txBox="1">
            <a:spLocks/>
          </p:cNvSpPr>
          <p:nvPr/>
        </p:nvSpPr>
        <p:spPr>
          <a:xfrm>
            <a:off x="457200" y="857232"/>
            <a:ext cx="7972452" cy="557216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Несовершеннолетний, осужденный за совершение преступления небольшой или средней тяжести, может быть освобожден судом от наказания с применением принудительных мер воспитательного </a:t>
            </a: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воздействия</a:t>
            </a:r>
            <a:r>
              <a:rPr lang="ru-RU" sz="7200" dirty="0" smtClean="0"/>
              <a:t>.</a:t>
            </a:r>
            <a:endParaRPr kumimoji="0" lang="ru-RU" sz="7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Несовершеннолетний, осужденный к лишению свободы за совершение преступления средней тяжести, а также тяжкого преступления, может быть освобожден судом от наказания и помещен в специальное учебно-воспитательное учреждение закрытого типа органа управления образованием. Помещение в специальное учебно-воспитательное учреждение закрытого типа применяется как принудительная мера воспитательного воздействия в целях исправления несовершеннолетнего, нуждающегося в особых условиях воспитания, обучения и требующего специального педагогического подхода. Несовершеннолетний может быть помещен в указанное учреждение до достижения им возраста восемнадцати лет, но не более чем на три года.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Пребывание несовершеннолетнего в специальном учебно-воспитательном учреждении закрытого типа прекращается до истечения срока, установленного судом, если судом будет признано, что несовершеннолетний не нуждается более в применении данной меры, либо если у него выявлено заболевание, препятствующее его содержанию и обучению </a:t>
            </a: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указанном </a:t>
            </a: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учреждении.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олхонская\Мои документы\Мои рисунки\scalesj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214291"/>
            <a:ext cx="8286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ru-RU" dirty="0" smtClean="0"/>
              <a:t>4</a:t>
            </a:r>
            <a:r>
              <a:rPr lang="ru-RU" dirty="0" smtClean="0"/>
              <a:t>. Суд вправе восстановить срок пребывания несовершеннолетнего в специальном учебно-воспитательном учреждении закрытого типа, пропущенный в результате уклонения его от пребывания в указанном учреждении, а также продлить срок пребывания несовершеннолетнего в специальном учебно-воспитательном учреждении закрытого типа по истечении срока, установленного судом, в случае, если судом будет признано, что несовершеннолетний нуждается в дальнейшем применении данной меры. При этом общий срок пребывания несовершеннолетнего в указанном учреждении не может превышать трех лет. В случае необходимости завершения освоения несовершеннолетним соответствующих образовательных программ или завершения профессиональной подготовки продление срока пребывания его в специальном учебно-воспитательном учреждении закрытого типа допускается только по ходатайству несовершеннолетнего.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dirty="0" smtClean="0"/>
              <a:t> 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dirty="0" smtClean="0"/>
              <a:t> 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259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Уголовная ответственность </vt:lpstr>
      <vt:lpstr>Несовершеннолетние</vt:lpstr>
      <vt:lpstr>Слайд 4</vt:lpstr>
      <vt:lpstr>Статья 88. Виды наказаний, назначаемых несовершеннолетним </vt:lpstr>
      <vt:lpstr>  Статья 90. Применение принудительных мер воспитательного воздействия </vt:lpstr>
      <vt:lpstr>        2. Несовершеннолетнему могут быть назначены следующие принудительные меры воспитательного воздействия: </vt:lpstr>
      <vt:lpstr>Слайд 8</vt:lpstr>
      <vt:lpstr>Слайд 9</vt:lpstr>
      <vt:lpstr>Слайд 10</vt:lpstr>
    </vt:vector>
  </TitlesOfParts>
  <Company>Школа 26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Волхонская</dc:creator>
  <cp:lastModifiedBy>Волхонская</cp:lastModifiedBy>
  <cp:revision>13</cp:revision>
  <dcterms:created xsi:type="dcterms:W3CDTF">2011-04-09T02:30:17Z</dcterms:created>
  <dcterms:modified xsi:type="dcterms:W3CDTF">2011-04-12T03:31:43Z</dcterms:modified>
</cp:coreProperties>
</file>