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73" r:id="rId2"/>
    <p:sldId id="256" r:id="rId3"/>
    <p:sldId id="286" r:id="rId4"/>
    <p:sldId id="288" r:id="rId5"/>
    <p:sldId id="289" r:id="rId6"/>
    <p:sldId id="290" r:id="rId7"/>
    <p:sldId id="291" r:id="rId8"/>
    <p:sldId id="292" r:id="rId9"/>
    <p:sldId id="293" r:id="rId10"/>
    <p:sldId id="294" r:id="rId11"/>
    <p:sldId id="295" r:id="rId12"/>
    <p:sldId id="284" r:id="rId13"/>
    <p:sldId id="264" r:id="rId14"/>
    <p:sldId id="267"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864" y="-58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1B96DB-B860-47FE-A467-E1D1A09F4BE3}" type="datetimeFigureOut">
              <a:rPr lang="ru-RU" smtClean="0"/>
              <a:t>29.01.2024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5D6EED-666B-4831-94A5-5BA7219409EF}" type="slidenum">
              <a:rPr lang="ru-RU" smtClean="0"/>
              <a:t>‹#›</a:t>
            </a:fld>
            <a:endParaRPr lang="ru-RU"/>
          </a:p>
        </p:txBody>
      </p:sp>
    </p:spTree>
    <p:extLst>
      <p:ext uri="{BB962C8B-B14F-4D97-AF65-F5344CB8AC3E}">
        <p14:creationId xmlns:p14="http://schemas.microsoft.com/office/powerpoint/2010/main" val="42694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1B96DB-B860-47FE-A467-E1D1A09F4BE3}" type="datetimeFigureOut">
              <a:rPr lang="ru-RU" smtClean="0"/>
              <a:t>29.01.2024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5D6EED-666B-4831-94A5-5BA7219409EF}" type="slidenum">
              <a:rPr lang="ru-RU" smtClean="0"/>
              <a:t>‹#›</a:t>
            </a:fld>
            <a:endParaRPr lang="ru-RU"/>
          </a:p>
        </p:txBody>
      </p:sp>
    </p:spTree>
    <p:extLst>
      <p:ext uri="{BB962C8B-B14F-4D97-AF65-F5344CB8AC3E}">
        <p14:creationId xmlns:p14="http://schemas.microsoft.com/office/powerpoint/2010/main" val="338842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1B96DB-B860-47FE-A467-E1D1A09F4BE3}" type="datetimeFigureOut">
              <a:rPr lang="ru-RU" smtClean="0"/>
              <a:t>29.01.2024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5D6EED-666B-4831-94A5-5BA7219409EF}" type="slidenum">
              <a:rPr lang="ru-RU" smtClean="0"/>
              <a:t>‹#›</a:t>
            </a:fld>
            <a:endParaRPr lang="ru-RU"/>
          </a:p>
        </p:txBody>
      </p:sp>
    </p:spTree>
    <p:extLst>
      <p:ext uri="{BB962C8B-B14F-4D97-AF65-F5344CB8AC3E}">
        <p14:creationId xmlns:p14="http://schemas.microsoft.com/office/powerpoint/2010/main" val="4030213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1B96DB-B860-47FE-A467-E1D1A09F4BE3}" type="datetimeFigureOut">
              <a:rPr lang="ru-RU" smtClean="0"/>
              <a:t>29.01.2024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5D6EED-666B-4831-94A5-5BA7219409EF}" type="slidenum">
              <a:rPr lang="ru-RU" smtClean="0"/>
              <a:t>‹#›</a:t>
            </a:fld>
            <a:endParaRPr lang="ru-RU"/>
          </a:p>
        </p:txBody>
      </p:sp>
    </p:spTree>
    <p:extLst>
      <p:ext uri="{BB962C8B-B14F-4D97-AF65-F5344CB8AC3E}">
        <p14:creationId xmlns:p14="http://schemas.microsoft.com/office/powerpoint/2010/main" val="3145919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1B96DB-B860-47FE-A467-E1D1A09F4BE3}" type="datetimeFigureOut">
              <a:rPr lang="ru-RU" smtClean="0"/>
              <a:t>29.01.2024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5D6EED-666B-4831-94A5-5BA7219409EF}" type="slidenum">
              <a:rPr lang="ru-RU" smtClean="0"/>
              <a:t>‹#›</a:t>
            </a:fld>
            <a:endParaRPr lang="ru-RU"/>
          </a:p>
        </p:txBody>
      </p:sp>
    </p:spTree>
    <p:extLst>
      <p:ext uri="{BB962C8B-B14F-4D97-AF65-F5344CB8AC3E}">
        <p14:creationId xmlns:p14="http://schemas.microsoft.com/office/powerpoint/2010/main" val="3215469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1B96DB-B860-47FE-A467-E1D1A09F4BE3}" type="datetimeFigureOut">
              <a:rPr lang="ru-RU" smtClean="0"/>
              <a:t>29.01.2024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75D6EED-666B-4831-94A5-5BA7219409EF}" type="slidenum">
              <a:rPr lang="ru-RU" smtClean="0"/>
              <a:t>‹#›</a:t>
            </a:fld>
            <a:endParaRPr lang="ru-RU"/>
          </a:p>
        </p:txBody>
      </p:sp>
    </p:spTree>
    <p:extLst>
      <p:ext uri="{BB962C8B-B14F-4D97-AF65-F5344CB8AC3E}">
        <p14:creationId xmlns:p14="http://schemas.microsoft.com/office/powerpoint/2010/main" val="3400700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1B96DB-B860-47FE-A467-E1D1A09F4BE3}" type="datetimeFigureOut">
              <a:rPr lang="ru-RU" smtClean="0"/>
              <a:t>29.01.2024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75D6EED-666B-4831-94A5-5BA7219409EF}" type="slidenum">
              <a:rPr lang="ru-RU" smtClean="0"/>
              <a:t>‹#›</a:t>
            </a:fld>
            <a:endParaRPr lang="ru-RU"/>
          </a:p>
        </p:txBody>
      </p:sp>
    </p:spTree>
    <p:extLst>
      <p:ext uri="{BB962C8B-B14F-4D97-AF65-F5344CB8AC3E}">
        <p14:creationId xmlns:p14="http://schemas.microsoft.com/office/powerpoint/2010/main" val="776598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1B96DB-B860-47FE-A467-E1D1A09F4BE3}" type="datetimeFigureOut">
              <a:rPr lang="ru-RU" smtClean="0"/>
              <a:t>29.01.2024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75D6EED-666B-4831-94A5-5BA7219409EF}" type="slidenum">
              <a:rPr lang="ru-RU" smtClean="0"/>
              <a:t>‹#›</a:t>
            </a:fld>
            <a:endParaRPr lang="ru-RU"/>
          </a:p>
        </p:txBody>
      </p:sp>
    </p:spTree>
    <p:extLst>
      <p:ext uri="{BB962C8B-B14F-4D97-AF65-F5344CB8AC3E}">
        <p14:creationId xmlns:p14="http://schemas.microsoft.com/office/powerpoint/2010/main" val="357432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1B96DB-B860-47FE-A467-E1D1A09F4BE3}" type="datetimeFigureOut">
              <a:rPr lang="ru-RU" smtClean="0"/>
              <a:t>29.01.2024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75D6EED-666B-4831-94A5-5BA7219409EF}" type="slidenum">
              <a:rPr lang="ru-RU" smtClean="0"/>
              <a:t>‹#›</a:t>
            </a:fld>
            <a:endParaRPr lang="ru-RU"/>
          </a:p>
        </p:txBody>
      </p:sp>
    </p:spTree>
    <p:extLst>
      <p:ext uri="{BB962C8B-B14F-4D97-AF65-F5344CB8AC3E}">
        <p14:creationId xmlns:p14="http://schemas.microsoft.com/office/powerpoint/2010/main" val="941922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1B96DB-B860-47FE-A467-E1D1A09F4BE3}" type="datetimeFigureOut">
              <a:rPr lang="ru-RU" smtClean="0"/>
              <a:t>29.01.2024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75D6EED-666B-4831-94A5-5BA7219409EF}" type="slidenum">
              <a:rPr lang="ru-RU" smtClean="0"/>
              <a:t>‹#›</a:t>
            </a:fld>
            <a:endParaRPr lang="ru-RU"/>
          </a:p>
        </p:txBody>
      </p:sp>
    </p:spTree>
    <p:extLst>
      <p:ext uri="{BB962C8B-B14F-4D97-AF65-F5344CB8AC3E}">
        <p14:creationId xmlns:p14="http://schemas.microsoft.com/office/powerpoint/2010/main" val="3679850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1B96DB-B860-47FE-A467-E1D1A09F4BE3}" type="datetimeFigureOut">
              <a:rPr lang="ru-RU" smtClean="0"/>
              <a:t>29.01.2024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75D6EED-666B-4831-94A5-5BA7219409EF}" type="slidenum">
              <a:rPr lang="ru-RU" smtClean="0"/>
              <a:t>‹#›</a:t>
            </a:fld>
            <a:endParaRPr lang="ru-RU"/>
          </a:p>
        </p:txBody>
      </p:sp>
    </p:spTree>
    <p:extLst>
      <p:ext uri="{BB962C8B-B14F-4D97-AF65-F5344CB8AC3E}">
        <p14:creationId xmlns:p14="http://schemas.microsoft.com/office/powerpoint/2010/main" val="2907630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1B96DB-B860-47FE-A467-E1D1A09F4BE3}" type="datetimeFigureOut">
              <a:rPr lang="ru-RU" smtClean="0"/>
              <a:t>29.01.2024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5D6EED-666B-4831-94A5-5BA7219409EF}" type="slidenum">
              <a:rPr lang="ru-RU" smtClean="0"/>
              <a:t>‹#›</a:t>
            </a:fld>
            <a:endParaRPr lang="ru-RU"/>
          </a:p>
        </p:txBody>
      </p:sp>
    </p:spTree>
    <p:extLst>
      <p:ext uri="{BB962C8B-B14F-4D97-AF65-F5344CB8AC3E}">
        <p14:creationId xmlns:p14="http://schemas.microsoft.com/office/powerpoint/2010/main" val="331893534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1080;&#1074;&#1072;&#1085;&#1086;&#1074;-&#1072;&#1084;.&#1088;&#1092;/technology_kaz_06/technology_kaz_06_03_01.html" TargetMode="External"/><Relationship Id="rId2" Type="http://schemas.openxmlformats.org/officeDocument/2006/relationships/hyperlink" Target="https://celes.club/pictures/uploads/posts/2023-06/1686650829_celes-club-p-aiti-risunki-risunok-instagram-73.pn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3.wdp"/><Relationship Id="rId7" Type="http://schemas.microsoft.com/office/2007/relationships/hdphoto" Target="../media/hdphoto5.wdp"/><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5.jpeg"/><Relationship Id="rId5" Type="http://schemas.microsoft.com/office/2007/relationships/hdphoto" Target="../media/hdphoto4.wdp"/><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microsoft.com/office/2007/relationships/hdphoto" Target="../media/hdphoto6.wdp"/><Relationship Id="rId7" Type="http://schemas.microsoft.com/office/2007/relationships/hdphoto" Target="../media/hdphoto8.wdp"/><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8.jpeg"/><Relationship Id="rId5" Type="http://schemas.microsoft.com/office/2007/relationships/hdphoto" Target="../media/hdphoto7.wdp"/><Relationship Id="rId4" Type="http://schemas.openxmlformats.org/officeDocument/2006/relationships/image" Target="../media/image7.jpeg"/><Relationship Id="rId9" Type="http://schemas.microsoft.com/office/2007/relationships/hdphoto" Target="../media/hdphoto9.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5" name="Рисунок 4"/>
          <p:cNvPicPr>
            <a:picLocks noChangeAspect="1"/>
          </p:cNvPicPr>
          <p:nvPr/>
        </p:nvPicPr>
        <p:blipFill>
          <a:blip r:embed="rId2" cstate="email">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tretch>
            <a:fillRect/>
          </a:stretch>
        </p:blipFill>
        <p:spPr>
          <a:xfrm>
            <a:off x="755576" y="55165"/>
            <a:ext cx="7632848" cy="6747670"/>
          </a:xfrm>
          <a:prstGeom prst="rect">
            <a:avLst/>
          </a:prstGeom>
        </p:spPr>
      </p:pic>
    </p:spTree>
    <p:extLst>
      <p:ext uri="{BB962C8B-B14F-4D97-AF65-F5344CB8AC3E}">
        <p14:creationId xmlns:p14="http://schemas.microsoft.com/office/powerpoint/2010/main" val="1372113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9273" y="1052736"/>
            <a:ext cx="8229600" cy="5040560"/>
          </a:xfrm>
        </p:spPr>
        <p:txBody>
          <a:bodyPr>
            <a:noAutofit/>
          </a:bodyPr>
          <a:lstStyle/>
          <a:p>
            <a:pPr algn="l"/>
            <a:r>
              <a:rPr lang="ru-RU" sz="2100" dirty="0" smtClean="0"/>
              <a:t>	Например</a:t>
            </a:r>
            <a:r>
              <a:rPr lang="ru-RU" sz="2100" dirty="0"/>
              <a:t>, в технологии приготовления мясных котлет задана последовательность операций: </a:t>
            </a:r>
            <a:r>
              <a:rPr lang="ru-RU" sz="2100" dirty="0" smtClean="0"/>
              <a:t/>
            </a:r>
            <a:br>
              <a:rPr lang="ru-RU" sz="2100" dirty="0" smtClean="0"/>
            </a:br>
            <a:r>
              <a:rPr lang="ru-RU" sz="2100" dirty="0" smtClean="0"/>
              <a:t>1 </a:t>
            </a:r>
            <a:r>
              <a:rPr lang="ru-RU" sz="2100" dirty="0"/>
              <a:t>— приготовить фарш; </a:t>
            </a:r>
            <a:r>
              <a:rPr lang="ru-RU" sz="2100" dirty="0" smtClean="0"/>
              <a:t/>
            </a:r>
            <a:br>
              <a:rPr lang="ru-RU" sz="2100" dirty="0" smtClean="0"/>
            </a:br>
            <a:r>
              <a:rPr lang="ru-RU" sz="2100" dirty="0" smtClean="0"/>
              <a:t>2 </a:t>
            </a:r>
            <a:r>
              <a:rPr lang="ru-RU" sz="2100" dirty="0"/>
              <a:t>— смешать его с рубленым луком и сырым яйцом; </a:t>
            </a:r>
            <a:r>
              <a:rPr lang="ru-RU" sz="2100" dirty="0" smtClean="0"/>
              <a:t/>
            </a:r>
            <a:br>
              <a:rPr lang="ru-RU" sz="2100" dirty="0" smtClean="0"/>
            </a:br>
            <a:r>
              <a:rPr lang="ru-RU" sz="2100" dirty="0" smtClean="0"/>
              <a:t>3 </a:t>
            </a:r>
            <a:r>
              <a:rPr lang="ru-RU" sz="2100" dirty="0"/>
              <a:t>— сформовать котлеты; </a:t>
            </a:r>
            <a:r>
              <a:rPr lang="ru-RU" sz="2100" dirty="0" smtClean="0"/>
              <a:t/>
            </a:r>
            <a:br>
              <a:rPr lang="ru-RU" sz="2100" dirty="0" smtClean="0"/>
            </a:br>
            <a:r>
              <a:rPr lang="ru-RU" sz="2100" dirty="0" smtClean="0"/>
              <a:t>4 </a:t>
            </a:r>
            <a:r>
              <a:rPr lang="ru-RU" sz="2100" dirty="0"/>
              <a:t>— обжарить котлеты; </a:t>
            </a:r>
            <a:r>
              <a:rPr lang="ru-RU" sz="2100" dirty="0" smtClean="0"/>
              <a:t/>
            </a:r>
            <a:br>
              <a:rPr lang="ru-RU" sz="2100" dirty="0" smtClean="0"/>
            </a:br>
            <a:r>
              <a:rPr lang="ru-RU" sz="2100" dirty="0" smtClean="0"/>
              <a:t>5 </a:t>
            </a:r>
            <a:r>
              <a:rPr lang="ru-RU" sz="2100" dirty="0"/>
              <a:t>— подать котлеты на стол. </a:t>
            </a:r>
            <a:r>
              <a:rPr lang="ru-RU" sz="2100" dirty="0" smtClean="0"/>
              <a:t/>
            </a:r>
            <a:br>
              <a:rPr lang="ru-RU" sz="2100" dirty="0" smtClean="0"/>
            </a:br>
            <a:r>
              <a:rPr lang="ru-RU" sz="2100" dirty="0"/>
              <a:t>	</a:t>
            </a:r>
            <a:r>
              <a:rPr lang="ru-RU" sz="2100" dirty="0" smtClean="0"/>
              <a:t>Если </a:t>
            </a:r>
            <a:r>
              <a:rPr lang="ru-RU" sz="2100" dirty="0"/>
              <a:t>изменить порядок действий, то получится что-то непохожее на привычную котлету. Например, операция 4 становится первой (обжариваются мясо и лук); операция 1, приготовление фарша, — второй (мясо проворачивается через мясорубку); операция 2 — третьей (смешиваются фарш, жареный лук и сырое яйцо); затем формуются котлеты (операция 4) и блюдо подаётся на стол (операция 5). </a:t>
            </a:r>
            <a:r>
              <a:rPr lang="ru-RU" sz="2100" dirty="0" smtClean="0"/>
              <a:t/>
            </a:r>
            <a:br>
              <a:rPr lang="ru-RU" sz="2100" dirty="0" smtClean="0"/>
            </a:br>
            <a:r>
              <a:rPr lang="ru-RU" sz="2100" b="1" i="1" dirty="0" smtClean="0"/>
              <a:t>Получается </a:t>
            </a:r>
            <a:r>
              <a:rPr lang="ru-RU" sz="2100" b="1" i="1" dirty="0"/>
              <a:t>странное блюдо, совсем не похожее на котлеты!</a:t>
            </a:r>
            <a:endParaRPr lang="ru-RU" sz="2100" b="1" i="1" dirty="0"/>
          </a:p>
        </p:txBody>
      </p:sp>
      <p:sp>
        <p:nvSpPr>
          <p:cNvPr id="5" name="Объект 2"/>
          <p:cNvSpPr txBox="1">
            <a:spLocks/>
          </p:cNvSpPr>
          <p:nvPr/>
        </p:nvSpPr>
        <p:spPr>
          <a:xfrm>
            <a:off x="395536" y="1052736"/>
            <a:ext cx="8280920" cy="108012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ru-RU" dirty="0">
              <a:latin typeface="Times New Roman,serif"/>
            </a:endParaRPr>
          </a:p>
        </p:txBody>
      </p:sp>
      <p:sp>
        <p:nvSpPr>
          <p:cNvPr id="4" name="Заголовок 1"/>
          <p:cNvSpPr txBox="1">
            <a:spLocks/>
          </p:cNvSpPr>
          <p:nvPr/>
        </p:nvSpPr>
        <p:spPr>
          <a:xfrm>
            <a:off x="619944" y="1524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3200" b="1" dirty="0" smtClean="0"/>
              <a:t>Признаки технологии</a:t>
            </a:r>
            <a:endParaRPr lang="ru-RU" sz="3200" b="1" dirty="0"/>
          </a:p>
        </p:txBody>
      </p:sp>
    </p:spTree>
    <p:extLst>
      <p:ext uri="{BB962C8B-B14F-4D97-AF65-F5344CB8AC3E}">
        <p14:creationId xmlns:p14="http://schemas.microsoft.com/office/powerpoint/2010/main" val="676667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9273" y="1052736"/>
            <a:ext cx="8229600" cy="1656184"/>
          </a:xfrm>
        </p:spPr>
        <p:txBody>
          <a:bodyPr>
            <a:noAutofit/>
          </a:bodyPr>
          <a:lstStyle/>
          <a:p>
            <a:pPr algn="just"/>
            <a:r>
              <a:rPr lang="ru-RU" sz="2400" b="1" dirty="0"/>
              <a:t>Технология</a:t>
            </a:r>
            <a:r>
              <a:rPr lang="ru-RU" sz="2400" dirty="0"/>
              <a:t> — это строго упорядоченный или построенный по алгоритму комплекс операций, организационных мер и методов воздействия на вещество, энергию, информацию, объекты живой природы или социальной среды.</a:t>
            </a:r>
            <a:endParaRPr lang="ru-RU" sz="2400" dirty="0"/>
          </a:p>
        </p:txBody>
      </p:sp>
      <p:sp>
        <p:nvSpPr>
          <p:cNvPr id="5" name="Объект 2"/>
          <p:cNvSpPr txBox="1">
            <a:spLocks/>
          </p:cNvSpPr>
          <p:nvPr/>
        </p:nvSpPr>
        <p:spPr>
          <a:xfrm>
            <a:off x="395536" y="1052736"/>
            <a:ext cx="8280920" cy="29523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ru-RU" dirty="0">
              <a:latin typeface="Times New Roman,serif"/>
            </a:endParaRPr>
          </a:p>
        </p:txBody>
      </p:sp>
      <p:sp>
        <p:nvSpPr>
          <p:cNvPr id="4" name="Заголовок 1"/>
          <p:cNvSpPr txBox="1">
            <a:spLocks/>
          </p:cNvSpPr>
          <p:nvPr/>
        </p:nvSpPr>
        <p:spPr>
          <a:xfrm>
            <a:off x="619944" y="1524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3200" b="1" smtClean="0"/>
              <a:t>Признаки технологии</a:t>
            </a:r>
            <a:endParaRPr lang="ru-RU" sz="3200" b="1" dirty="0"/>
          </a:p>
        </p:txBody>
      </p:sp>
      <p:pic>
        <p:nvPicPr>
          <p:cNvPr id="3" name="Рисунок 2"/>
          <p:cNvPicPr>
            <a:picLocks noChangeAspect="1"/>
          </p:cNvPicPr>
          <p:nvPr/>
        </p:nvPicPr>
        <p:blipFill>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tretch>
            <a:fillRect/>
          </a:stretch>
        </p:blipFill>
        <p:spPr>
          <a:xfrm>
            <a:off x="1475656" y="2657855"/>
            <a:ext cx="6264696" cy="3735635"/>
          </a:xfrm>
          <a:prstGeom prst="rect">
            <a:avLst/>
          </a:prstGeom>
        </p:spPr>
      </p:pic>
    </p:spTree>
    <p:extLst>
      <p:ext uri="{BB962C8B-B14F-4D97-AF65-F5344CB8AC3E}">
        <p14:creationId xmlns:p14="http://schemas.microsoft.com/office/powerpoint/2010/main" val="2020783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395536" y="1340768"/>
            <a:ext cx="8274511" cy="2232248"/>
          </a:xfrm>
          <a:prstGeom prst="rect">
            <a:avLst/>
          </a:prstGeom>
        </p:spPr>
      </p:pic>
      <p:sp>
        <p:nvSpPr>
          <p:cNvPr id="3" name="Заголовок 1"/>
          <p:cNvSpPr txBox="1">
            <a:spLocks/>
          </p:cNvSpPr>
          <p:nvPr/>
        </p:nvSpPr>
        <p:spPr>
          <a:xfrm>
            <a:off x="619944" y="1524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3200" b="1" dirty="0" smtClean="0"/>
              <a:t>Проверьте себя. Подумайте.</a:t>
            </a:r>
            <a:endParaRPr lang="ru-RU" sz="3200" b="1" dirty="0"/>
          </a:p>
        </p:txBody>
      </p:sp>
    </p:spTree>
    <p:extLst>
      <p:ext uri="{BB962C8B-B14F-4D97-AF65-F5344CB8AC3E}">
        <p14:creationId xmlns:p14="http://schemas.microsoft.com/office/powerpoint/2010/main" val="2582474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Домашнее задание</a:t>
            </a:r>
            <a:endParaRPr lang="ru-RU" sz="3200" dirty="0"/>
          </a:p>
        </p:txBody>
      </p:sp>
      <p:sp>
        <p:nvSpPr>
          <p:cNvPr id="5" name="Прямоугольник 4"/>
          <p:cNvSpPr/>
          <p:nvPr/>
        </p:nvSpPr>
        <p:spPr>
          <a:xfrm>
            <a:off x="611560" y="1556792"/>
            <a:ext cx="7992888" cy="2062103"/>
          </a:xfrm>
          <a:prstGeom prst="rect">
            <a:avLst/>
          </a:prstGeom>
        </p:spPr>
        <p:txBody>
          <a:bodyPr wrap="square">
            <a:spAutoFit/>
          </a:bodyPr>
          <a:lstStyle/>
          <a:p>
            <a:r>
              <a:rPr lang="ru-RU" sz="3200" dirty="0"/>
              <a:t>§3.1, стр. </a:t>
            </a:r>
            <a:r>
              <a:rPr lang="ru-RU" sz="3200" dirty="0" smtClean="0"/>
              <a:t>45 </a:t>
            </a:r>
            <a:r>
              <a:rPr lang="ru-RU" sz="3200" dirty="0"/>
              <a:t>(вопросы "Проверьте </a:t>
            </a:r>
            <a:r>
              <a:rPr lang="ru-RU" sz="3200" dirty="0" smtClean="0"/>
              <a:t>себя</a:t>
            </a:r>
            <a:r>
              <a:rPr lang="en-US" sz="3200" dirty="0" smtClean="0"/>
              <a:t>“</a:t>
            </a:r>
            <a:r>
              <a:rPr lang="ru-RU" sz="3200" dirty="0"/>
              <a:t>, "</a:t>
            </a:r>
            <a:r>
              <a:rPr lang="ru-RU" sz="3200" dirty="0" smtClean="0"/>
              <a:t>Подумайте</a:t>
            </a:r>
            <a:r>
              <a:rPr lang="en-US" sz="3200" dirty="0" smtClean="0"/>
              <a:t>"</a:t>
            </a:r>
            <a:r>
              <a:rPr lang="ru-RU" sz="3200" dirty="0" smtClean="0"/>
              <a:t>), </a:t>
            </a:r>
            <a:endParaRPr lang="ru-RU" sz="3200" dirty="0" smtClean="0"/>
          </a:p>
          <a:p>
            <a:r>
              <a:rPr lang="ru-RU" sz="3200" dirty="0" smtClean="0"/>
              <a:t>стр</a:t>
            </a:r>
            <a:r>
              <a:rPr lang="ru-RU" sz="3200" dirty="0"/>
              <a:t>. 28 </a:t>
            </a:r>
            <a:r>
              <a:rPr lang="ru-RU" sz="3200" dirty="0" smtClean="0"/>
              <a:t>«</a:t>
            </a:r>
            <a:r>
              <a:rPr lang="ru-RU" sz="3200" dirty="0" smtClean="0"/>
              <a:t>Практическое</a:t>
            </a:r>
            <a:r>
              <a:rPr lang="ru-RU" sz="3200" dirty="0" smtClean="0"/>
              <a:t> задание №1" </a:t>
            </a:r>
            <a:r>
              <a:rPr lang="ru-RU" sz="3200" dirty="0"/>
              <a:t>(письменно в тетради).</a:t>
            </a:r>
          </a:p>
        </p:txBody>
      </p:sp>
      <p:pic>
        <p:nvPicPr>
          <p:cNvPr id="6" name="Рисунок 5"/>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611559" y="3630439"/>
            <a:ext cx="8212341" cy="1598761"/>
          </a:xfrm>
          <a:prstGeom prst="rect">
            <a:avLst/>
          </a:prstGeom>
        </p:spPr>
      </p:pic>
    </p:spTree>
    <p:extLst>
      <p:ext uri="{BB962C8B-B14F-4D97-AF65-F5344CB8AC3E}">
        <p14:creationId xmlns:p14="http://schemas.microsoft.com/office/powerpoint/2010/main" val="470288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Ссылки </a:t>
            </a:r>
            <a:r>
              <a:rPr lang="ru-RU" sz="3200" dirty="0"/>
              <a:t>на использованные </a:t>
            </a:r>
            <a:r>
              <a:rPr lang="ru-RU" sz="3200" dirty="0" smtClean="0"/>
              <a:t>ресурсы </a:t>
            </a:r>
            <a:r>
              <a:rPr lang="ru-RU" sz="3200" dirty="0"/>
              <a:t/>
            </a:r>
            <a:br>
              <a:rPr lang="ru-RU" sz="3200" dirty="0"/>
            </a:br>
            <a:r>
              <a:rPr lang="ru-RU" sz="3200" dirty="0"/>
              <a:t>(URL-адреса</a:t>
            </a:r>
            <a:r>
              <a:rPr lang="ru-RU" sz="3200" dirty="0" smtClean="0"/>
              <a:t>)</a:t>
            </a:r>
            <a:endParaRPr lang="ru-RU" sz="3200" dirty="0"/>
          </a:p>
        </p:txBody>
      </p:sp>
      <p:sp>
        <p:nvSpPr>
          <p:cNvPr id="3" name="Объект 2"/>
          <p:cNvSpPr>
            <a:spLocks noGrp="1"/>
          </p:cNvSpPr>
          <p:nvPr>
            <p:ph idx="1"/>
          </p:nvPr>
        </p:nvSpPr>
        <p:spPr/>
        <p:txBody>
          <a:bodyPr>
            <a:normAutofit/>
          </a:bodyPr>
          <a:lstStyle/>
          <a:p>
            <a:r>
              <a:rPr lang="en-US" dirty="0">
                <a:hlinkClick r:id="rId2"/>
              </a:rPr>
              <a:t>https://</a:t>
            </a:r>
            <a:r>
              <a:rPr lang="en-US" dirty="0" smtClean="0">
                <a:hlinkClick r:id="rId2"/>
              </a:rPr>
              <a:t>celes.club/pictures/uploads/posts/2023-06/1686650829_celes-club-p-aiti-risunki-risunok-instagram-73.png</a:t>
            </a:r>
            <a:endParaRPr lang="ru-RU" dirty="0" smtClean="0"/>
          </a:p>
          <a:p>
            <a:r>
              <a:rPr lang="en-US" dirty="0">
                <a:hlinkClick r:id="rId3"/>
              </a:rPr>
              <a:t>https://</a:t>
            </a:r>
            <a:r>
              <a:rPr lang="ru-RU" dirty="0" err="1">
                <a:hlinkClick r:id="rId3"/>
              </a:rPr>
              <a:t>иванов-ам.рф</a:t>
            </a:r>
            <a:r>
              <a:rPr lang="ru-RU" dirty="0">
                <a:hlinkClick r:id="rId3"/>
              </a:rPr>
              <a:t>/</a:t>
            </a:r>
            <a:r>
              <a:rPr lang="en-US" dirty="0" smtClean="0">
                <a:hlinkClick r:id="rId3"/>
              </a:rPr>
              <a:t>technology_kaz_06/technology_kaz_06_03_01.html</a:t>
            </a:r>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p:txBody>
      </p:sp>
    </p:spTree>
    <p:extLst>
      <p:ext uri="{BB962C8B-B14F-4D97-AF65-F5344CB8AC3E}">
        <p14:creationId xmlns:p14="http://schemas.microsoft.com/office/powerpoint/2010/main" val="1111131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404664"/>
            <a:ext cx="7772400" cy="1470025"/>
          </a:xfrm>
        </p:spPr>
        <p:txBody>
          <a:bodyPr>
            <a:noAutofit/>
          </a:bodyPr>
          <a:lstStyle/>
          <a:p>
            <a:r>
              <a:rPr lang="ru-RU" dirty="0">
                <a:latin typeface="Comic Sans MS" panose="030F0702030302020204" pitchFamily="66" charset="0"/>
              </a:rPr>
              <a:t>Основные признаки технологии</a:t>
            </a:r>
          </a:p>
        </p:txBody>
      </p:sp>
      <p:sp>
        <p:nvSpPr>
          <p:cNvPr id="3" name="Подзаголовок 2"/>
          <p:cNvSpPr>
            <a:spLocks noGrp="1"/>
          </p:cNvSpPr>
          <p:nvPr>
            <p:ph type="subTitle" idx="1"/>
          </p:nvPr>
        </p:nvSpPr>
        <p:spPr>
          <a:xfrm>
            <a:off x="5128692" y="5373216"/>
            <a:ext cx="3776464" cy="985664"/>
          </a:xfrm>
        </p:spPr>
        <p:txBody>
          <a:bodyPr>
            <a:normAutofit fontScale="62500" lnSpcReduction="20000"/>
          </a:bodyPr>
          <a:lstStyle/>
          <a:p>
            <a:pPr algn="r"/>
            <a:r>
              <a:rPr lang="ru-RU" dirty="0" smtClean="0"/>
              <a:t>Автор: </a:t>
            </a:r>
            <a:r>
              <a:rPr lang="ru-RU" dirty="0" err="1" smtClean="0"/>
              <a:t>Аглушевич</a:t>
            </a:r>
            <a:r>
              <a:rPr lang="ru-RU" dirty="0" smtClean="0"/>
              <a:t> С.П. </a:t>
            </a:r>
          </a:p>
          <a:p>
            <a:pPr algn="r"/>
            <a:r>
              <a:rPr lang="ru-RU" dirty="0" smtClean="0"/>
              <a:t>учитель технологии </a:t>
            </a:r>
          </a:p>
          <a:p>
            <a:pPr algn="r"/>
            <a:r>
              <a:rPr lang="ru-RU" dirty="0"/>
              <a:t>МБОУ «СОШ № 5 г. Кировска»</a:t>
            </a:r>
          </a:p>
        </p:txBody>
      </p:sp>
      <p:pic>
        <p:nvPicPr>
          <p:cNvPr id="5" name="Рисунок 4"/>
          <p:cNvPicPr>
            <a:picLocks noChangeAspect="1"/>
          </p:cNvPicPr>
          <p:nvPr/>
        </p:nvPicPr>
        <p:blipFill>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tretch>
            <a:fillRect/>
          </a:stretch>
        </p:blipFill>
        <p:spPr>
          <a:xfrm>
            <a:off x="395536" y="2132856"/>
            <a:ext cx="5779169" cy="3102562"/>
          </a:xfrm>
          <a:prstGeom prst="rect">
            <a:avLst/>
          </a:prstGeom>
        </p:spPr>
      </p:pic>
    </p:spTree>
    <p:extLst>
      <p:ext uri="{BB962C8B-B14F-4D97-AF65-F5344CB8AC3E}">
        <p14:creationId xmlns:p14="http://schemas.microsoft.com/office/powerpoint/2010/main" val="3325643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rmAutofit/>
          </a:bodyPr>
          <a:lstStyle/>
          <a:p>
            <a:pPr algn="l"/>
            <a:r>
              <a:rPr lang="ru-RU" sz="3200" b="1" dirty="0" smtClean="0"/>
              <a:t>Подумайте</a:t>
            </a:r>
            <a:endParaRPr lang="ru-RU" sz="3200" b="1" dirty="0"/>
          </a:p>
        </p:txBody>
      </p:sp>
      <p:sp>
        <p:nvSpPr>
          <p:cNvPr id="5" name="Объект 2"/>
          <p:cNvSpPr txBox="1">
            <a:spLocks/>
          </p:cNvSpPr>
          <p:nvPr/>
        </p:nvSpPr>
        <p:spPr>
          <a:xfrm>
            <a:off x="395536" y="1052736"/>
            <a:ext cx="8280920" cy="30243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ru-RU" dirty="0" smtClean="0">
                <a:latin typeface="Times New Roman,serif"/>
              </a:rPr>
              <a:t>Почему на заводе можно выпустить два практически неотличимых друг от друга болта, а вот приготовленные вами бутерброды сильно отличаются друг от друга.</a:t>
            </a:r>
            <a:endParaRPr lang="ru-RU" dirty="0"/>
          </a:p>
        </p:txBody>
      </p:sp>
      <p:pic>
        <p:nvPicPr>
          <p:cNvPr id="3" name="Рисунок 2"/>
          <p:cNvPicPr>
            <a:picLocks noChangeAspect="1"/>
          </p:cNvPicPr>
          <p:nvPr/>
        </p:nvPicPr>
        <p:blipFill>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tretch>
            <a:fillRect/>
          </a:stretch>
        </p:blipFill>
        <p:spPr>
          <a:xfrm>
            <a:off x="1691680" y="3140968"/>
            <a:ext cx="2291747" cy="1375048"/>
          </a:xfrm>
          <a:prstGeom prst="rect">
            <a:avLst/>
          </a:prstGeom>
        </p:spPr>
      </p:pic>
      <p:pic>
        <p:nvPicPr>
          <p:cNvPr id="1026" name="Picture 2"/>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a:stretch>
            <a:fillRect/>
          </a:stretch>
        </p:blipFill>
        <p:spPr bwMode="auto">
          <a:xfrm>
            <a:off x="1697427" y="4725144"/>
            <a:ext cx="2286000"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Рисунок 3"/>
          <p:cNvPicPr>
            <a:picLocks noChangeAspect="1"/>
          </p:cNvPicPr>
          <p:nvPr/>
        </p:nvPicPr>
        <p:blipFill>
          <a:blip r:embed="rId6" cstate="screen">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a:ext>
            </a:extLst>
          </a:blip>
          <a:stretch>
            <a:fillRect/>
          </a:stretch>
        </p:blipFill>
        <p:spPr>
          <a:xfrm>
            <a:off x="4139952" y="3140968"/>
            <a:ext cx="4320480" cy="2991932"/>
          </a:xfrm>
          <a:prstGeom prst="rect">
            <a:avLst/>
          </a:prstGeom>
        </p:spPr>
      </p:pic>
    </p:spTree>
    <p:extLst>
      <p:ext uri="{BB962C8B-B14F-4D97-AF65-F5344CB8AC3E}">
        <p14:creationId xmlns:p14="http://schemas.microsoft.com/office/powerpoint/2010/main" val="428633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9273" y="1052736"/>
            <a:ext cx="8229600" cy="2967728"/>
          </a:xfrm>
        </p:spPr>
        <p:txBody>
          <a:bodyPr>
            <a:noAutofit/>
          </a:bodyPr>
          <a:lstStyle/>
          <a:p>
            <a:pPr algn="just"/>
            <a:r>
              <a:rPr lang="ru-RU" sz="2400" dirty="0"/>
              <a:t>— </a:t>
            </a:r>
            <a:r>
              <a:rPr lang="ru-RU" sz="2400" b="1" dirty="0"/>
              <a:t>выбор предметов труда</a:t>
            </a:r>
            <a:r>
              <a:rPr lang="ru-RU" sz="2400" dirty="0"/>
              <a:t>. Предметами труда при технологическом производстве являются материалы, энергия, информация, объекты живой природы и социальной среды. Этот перечень охватывает все составляющие живой и неживой природы и искусственной материальной среды (</a:t>
            </a:r>
            <a:r>
              <a:rPr lang="ru-RU" sz="2400" dirty="0" err="1"/>
              <a:t>техносферы</a:t>
            </a:r>
            <a:r>
              <a:rPr lang="ru-RU" sz="2400" dirty="0"/>
              <a:t>), которые используются для производства потребительских благ;</a:t>
            </a:r>
            <a:endParaRPr lang="ru-RU" sz="2400" dirty="0"/>
          </a:p>
        </p:txBody>
      </p:sp>
      <p:sp>
        <p:nvSpPr>
          <p:cNvPr id="5" name="Объект 2"/>
          <p:cNvSpPr txBox="1">
            <a:spLocks/>
          </p:cNvSpPr>
          <p:nvPr/>
        </p:nvSpPr>
        <p:spPr>
          <a:xfrm>
            <a:off x="395536" y="1052736"/>
            <a:ext cx="8280920" cy="108012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ru-RU" dirty="0">
              <a:latin typeface="Times New Roman,serif"/>
            </a:endParaRPr>
          </a:p>
        </p:txBody>
      </p:sp>
      <p:sp>
        <p:nvSpPr>
          <p:cNvPr id="4" name="Заголовок 1"/>
          <p:cNvSpPr txBox="1">
            <a:spLocks/>
          </p:cNvSpPr>
          <p:nvPr/>
        </p:nvSpPr>
        <p:spPr>
          <a:xfrm>
            <a:off x="619944" y="1524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3200" b="1" smtClean="0"/>
              <a:t>Признаки технологии</a:t>
            </a:r>
            <a:endParaRPr lang="ru-RU" sz="3200" b="1" dirty="0"/>
          </a:p>
        </p:txBody>
      </p:sp>
    </p:spTree>
    <p:extLst>
      <p:ext uri="{BB962C8B-B14F-4D97-AF65-F5344CB8AC3E}">
        <p14:creationId xmlns:p14="http://schemas.microsoft.com/office/powerpoint/2010/main" val="1424973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9273" y="1052736"/>
            <a:ext cx="8229600" cy="2520280"/>
          </a:xfrm>
        </p:spPr>
        <p:txBody>
          <a:bodyPr>
            <a:noAutofit/>
          </a:bodyPr>
          <a:lstStyle/>
          <a:p>
            <a:pPr algn="just"/>
            <a:r>
              <a:rPr lang="ru-RU" sz="2400" dirty="0"/>
              <a:t>— </a:t>
            </a:r>
            <a:r>
              <a:rPr lang="ru-RU" sz="2400" b="1" dirty="0"/>
              <a:t>функциональность</a:t>
            </a:r>
            <a:r>
              <a:rPr lang="ru-RU" sz="2400" dirty="0"/>
              <a:t>, т. е. соответствие своему назначению. В технологии объединены методы и средства воздействия на выбранный предмет труда. Методы получения или преобразования выбранного предмета труда во многом зависят от средств труда. Например, существуют разные средства труда (тепловые источники), используемые для приготовления пищи (</a:t>
            </a:r>
            <a:r>
              <a:rPr lang="ru-RU" sz="2400" dirty="0" smtClean="0"/>
              <a:t>рис. 1</a:t>
            </a:r>
            <a:r>
              <a:rPr lang="ru-RU" sz="2400" dirty="0"/>
              <a:t>);</a:t>
            </a:r>
            <a:endParaRPr lang="ru-RU" sz="2400" dirty="0"/>
          </a:p>
        </p:txBody>
      </p:sp>
      <p:sp>
        <p:nvSpPr>
          <p:cNvPr id="5" name="Объект 2"/>
          <p:cNvSpPr txBox="1">
            <a:spLocks/>
          </p:cNvSpPr>
          <p:nvPr/>
        </p:nvSpPr>
        <p:spPr>
          <a:xfrm>
            <a:off x="395536" y="1052736"/>
            <a:ext cx="8280920" cy="108012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ru-RU" dirty="0">
              <a:latin typeface="Times New Roman,serif"/>
            </a:endParaRPr>
          </a:p>
        </p:txBody>
      </p:sp>
      <p:sp>
        <p:nvSpPr>
          <p:cNvPr id="4" name="Заголовок 1"/>
          <p:cNvSpPr txBox="1">
            <a:spLocks/>
          </p:cNvSpPr>
          <p:nvPr/>
        </p:nvSpPr>
        <p:spPr>
          <a:xfrm>
            <a:off x="619944" y="1524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3200" b="1" smtClean="0"/>
              <a:t>Признаки технологии</a:t>
            </a:r>
            <a:endParaRPr lang="ru-RU" sz="3200" b="1" dirty="0"/>
          </a:p>
        </p:txBody>
      </p:sp>
      <p:pic>
        <p:nvPicPr>
          <p:cNvPr id="3" name="Рисунок 2"/>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1763688" y="5597323"/>
            <a:ext cx="5095875" cy="409575"/>
          </a:xfrm>
          <a:prstGeom prst="rect">
            <a:avLst/>
          </a:prstGeom>
        </p:spPr>
      </p:pic>
      <p:pic>
        <p:nvPicPr>
          <p:cNvPr id="6" name="Рисунок 5"/>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619944" y="3707859"/>
            <a:ext cx="2621285" cy="1917809"/>
          </a:xfrm>
          <a:prstGeom prst="rect">
            <a:avLst/>
          </a:prstGeom>
        </p:spPr>
      </p:pic>
      <p:pic>
        <p:nvPicPr>
          <p:cNvPr id="7" name="Рисунок 6"/>
          <p:cNvPicPr>
            <a:picLocks noChangeAspect="1"/>
          </p:cNvPicPr>
          <p:nvPr/>
        </p:nvPicPr>
        <p:blipFill>
          <a:blip r:embed="rId6">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tretch>
            <a:fillRect/>
          </a:stretch>
        </p:blipFill>
        <p:spPr>
          <a:xfrm>
            <a:off x="6184367" y="3756886"/>
            <a:ext cx="2488781" cy="1830458"/>
          </a:xfrm>
          <a:prstGeom prst="rect">
            <a:avLst/>
          </a:prstGeom>
        </p:spPr>
      </p:pic>
      <p:pic>
        <p:nvPicPr>
          <p:cNvPr id="8" name="Рисунок 7"/>
          <p:cNvPicPr>
            <a:picLocks noChangeAspect="1"/>
          </p:cNvPicPr>
          <p:nvPr/>
        </p:nvPicPr>
        <p:blipFill>
          <a:blip r:embed="rId8">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tretch>
            <a:fillRect/>
          </a:stretch>
        </p:blipFill>
        <p:spPr>
          <a:xfrm>
            <a:off x="3469229" y="3749424"/>
            <a:ext cx="2531030" cy="1878121"/>
          </a:xfrm>
          <a:prstGeom prst="rect">
            <a:avLst/>
          </a:prstGeom>
        </p:spPr>
      </p:pic>
      <p:sp>
        <p:nvSpPr>
          <p:cNvPr id="9" name="Прямоугольник 8"/>
          <p:cNvSpPr/>
          <p:nvPr/>
        </p:nvSpPr>
        <p:spPr>
          <a:xfrm>
            <a:off x="2915816" y="5627545"/>
            <a:ext cx="108012" cy="177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997734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9273" y="1052736"/>
            <a:ext cx="8229600" cy="3456384"/>
          </a:xfrm>
        </p:spPr>
        <p:txBody>
          <a:bodyPr>
            <a:noAutofit/>
          </a:bodyPr>
          <a:lstStyle/>
          <a:p>
            <a:pPr algn="just"/>
            <a:r>
              <a:rPr lang="ru-RU" sz="2400" dirty="0"/>
              <a:t>— </a:t>
            </a:r>
            <a:r>
              <a:rPr lang="ru-RU" sz="2400" b="1" dirty="0"/>
              <a:t>научность</a:t>
            </a:r>
            <a:r>
              <a:rPr lang="ru-RU" sz="2400" dirty="0"/>
              <a:t> (при разработке технологии должны быть учтены научные достижения). Технология зависит от знаний, которыми обладает общество, от квалификации работников, от наличествующей инфраструктуры: техники, зданий, дорог, средств связи, энергетического обеспечения и другого. Если, например, работники предприятия хорошо умеют резать металл только электрическим лобзиком, то в этом производстве не удастся применить технологию резания с помощью лазера;</a:t>
            </a:r>
            <a:endParaRPr lang="ru-RU" sz="2400" dirty="0"/>
          </a:p>
        </p:txBody>
      </p:sp>
      <p:sp>
        <p:nvSpPr>
          <p:cNvPr id="5" name="Объект 2"/>
          <p:cNvSpPr txBox="1">
            <a:spLocks/>
          </p:cNvSpPr>
          <p:nvPr/>
        </p:nvSpPr>
        <p:spPr>
          <a:xfrm>
            <a:off x="395536" y="1052736"/>
            <a:ext cx="8280920" cy="108012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ru-RU" dirty="0">
              <a:latin typeface="Times New Roman,serif"/>
            </a:endParaRPr>
          </a:p>
        </p:txBody>
      </p:sp>
      <p:sp>
        <p:nvSpPr>
          <p:cNvPr id="4" name="Заголовок 1"/>
          <p:cNvSpPr txBox="1">
            <a:spLocks/>
          </p:cNvSpPr>
          <p:nvPr/>
        </p:nvSpPr>
        <p:spPr>
          <a:xfrm>
            <a:off x="619944" y="1524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3200" b="1" smtClean="0"/>
              <a:t>Признаки технологии</a:t>
            </a:r>
            <a:endParaRPr lang="ru-RU" sz="3200" b="1" dirty="0"/>
          </a:p>
        </p:txBody>
      </p:sp>
    </p:spTree>
    <p:extLst>
      <p:ext uri="{BB962C8B-B14F-4D97-AF65-F5344CB8AC3E}">
        <p14:creationId xmlns:p14="http://schemas.microsoft.com/office/powerpoint/2010/main" val="2490766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9273" y="1052736"/>
            <a:ext cx="8229600" cy="4896544"/>
          </a:xfrm>
        </p:spPr>
        <p:txBody>
          <a:bodyPr>
            <a:noAutofit/>
          </a:bodyPr>
          <a:lstStyle/>
          <a:p>
            <a:pPr algn="just"/>
            <a:r>
              <a:rPr lang="ru-RU" sz="2400" dirty="0"/>
              <a:t>— при осуществлении выполнения технологического процесса для поддержки производства необходима материально-техническая база — </a:t>
            </a:r>
            <a:r>
              <a:rPr lang="ru-RU" sz="2400" b="1" dirty="0"/>
              <a:t>инфраструктура производства</a:t>
            </a:r>
            <a:r>
              <a:rPr lang="ru-RU" sz="2400" dirty="0"/>
              <a:t>. Инфраструктурой производства называют комплекс взаимосвязанных производственных и социальных объектов. Они не включены в производство, но обеспечивают необходимую базу для функционирования производственной системы. Это здания, подъездные пути, мосты, средства связи, источники и линии передачи энергии и т. п. Без инфраструктуры функционирование современных технологий невозможно. Например, для работы сотовой связи необходимо разместить на данной территории сеть ретрансляционных передающих станций.</a:t>
            </a:r>
            <a:endParaRPr lang="ru-RU" sz="2400" dirty="0"/>
          </a:p>
        </p:txBody>
      </p:sp>
      <p:sp>
        <p:nvSpPr>
          <p:cNvPr id="5" name="Объект 2"/>
          <p:cNvSpPr txBox="1">
            <a:spLocks/>
          </p:cNvSpPr>
          <p:nvPr/>
        </p:nvSpPr>
        <p:spPr>
          <a:xfrm>
            <a:off x="395536" y="1052736"/>
            <a:ext cx="8280920" cy="108012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ru-RU" dirty="0">
              <a:latin typeface="Times New Roman,serif"/>
            </a:endParaRPr>
          </a:p>
        </p:txBody>
      </p:sp>
      <p:sp>
        <p:nvSpPr>
          <p:cNvPr id="4" name="Заголовок 1"/>
          <p:cNvSpPr txBox="1">
            <a:spLocks/>
          </p:cNvSpPr>
          <p:nvPr/>
        </p:nvSpPr>
        <p:spPr>
          <a:xfrm>
            <a:off x="619944" y="1524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3200" b="1" smtClean="0"/>
              <a:t>Признаки технологии</a:t>
            </a:r>
            <a:endParaRPr lang="ru-RU" sz="3200" b="1" dirty="0"/>
          </a:p>
        </p:txBody>
      </p:sp>
    </p:spTree>
    <p:extLst>
      <p:ext uri="{BB962C8B-B14F-4D97-AF65-F5344CB8AC3E}">
        <p14:creationId xmlns:p14="http://schemas.microsoft.com/office/powerpoint/2010/main" val="3192739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9273" y="1052736"/>
            <a:ext cx="8229600" cy="3168352"/>
          </a:xfrm>
        </p:spPr>
        <p:txBody>
          <a:bodyPr>
            <a:noAutofit/>
          </a:bodyPr>
          <a:lstStyle/>
          <a:p>
            <a:pPr algn="just"/>
            <a:r>
              <a:rPr lang="ru-RU" sz="2400" dirty="0"/>
              <a:t>— </a:t>
            </a:r>
            <a:r>
              <a:rPr lang="ru-RU" sz="2400" b="1" dirty="0"/>
              <a:t>результат работы должен соответствовать техническому заданию</a:t>
            </a:r>
            <a:r>
              <a:rPr lang="ru-RU" sz="2400" dirty="0"/>
              <a:t>. Предназначением любой технологии является удовлетворение какой-либо потребности человека. Поэтому в технологии чётко (качественно и количественно) задаётся желаемый конечный результат или продукт труда: материальный объект; вид и количество энергии или работы; информация; нематериальная услуга; выполненное обязательство;</a:t>
            </a:r>
            <a:endParaRPr lang="ru-RU" sz="2400" dirty="0"/>
          </a:p>
        </p:txBody>
      </p:sp>
      <p:sp>
        <p:nvSpPr>
          <p:cNvPr id="5" name="Объект 2"/>
          <p:cNvSpPr txBox="1">
            <a:spLocks/>
          </p:cNvSpPr>
          <p:nvPr/>
        </p:nvSpPr>
        <p:spPr>
          <a:xfrm>
            <a:off x="395536" y="1052736"/>
            <a:ext cx="8280920" cy="108012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ru-RU" dirty="0">
              <a:latin typeface="Times New Roman,serif"/>
            </a:endParaRPr>
          </a:p>
        </p:txBody>
      </p:sp>
      <p:sp>
        <p:nvSpPr>
          <p:cNvPr id="4" name="Заголовок 1"/>
          <p:cNvSpPr txBox="1">
            <a:spLocks/>
          </p:cNvSpPr>
          <p:nvPr/>
        </p:nvSpPr>
        <p:spPr>
          <a:xfrm>
            <a:off x="619944" y="1524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3200" b="1" smtClean="0"/>
              <a:t>Признаки технологии</a:t>
            </a:r>
            <a:endParaRPr lang="ru-RU" sz="3200" b="1" dirty="0"/>
          </a:p>
        </p:txBody>
      </p:sp>
    </p:spTree>
    <p:extLst>
      <p:ext uri="{BB962C8B-B14F-4D97-AF65-F5344CB8AC3E}">
        <p14:creationId xmlns:p14="http://schemas.microsoft.com/office/powerpoint/2010/main" val="981747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9273" y="1052736"/>
            <a:ext cx="8229600" cy="3240360"/>
          </a:xfrm>
        </p:spPr>
        <p:txBody>
          <a:bodyPr>
            <a:noAutofit/>
          </a:bodyPr>
          <a:lstStyle/>
          <a:p>
            <a:pPr algn="just"/>
            <a:r>
              <a:rPr lang="ru-RU" sz="2400" dirty="0"/>
              <a:t>— </a:t>
            </a:r>
            <a:r>
              <a:rPr lang="ru-RU" sz="2400" b="1" dirty="0"/>
              <a:t>особенности структуры технологии</a:t>
            </a:r>
            <a:r>
              <a:rPr lang="ru-RU" sz="2400" dirty="0"/>
              <a:t>. Последовательность операций в технологии всегда чётко задана, не может быть изменена; она представляет собой алгоритм, или точный, неизменный порядок действий. Это означает, что в технологически заданном процессе нельзя изменять порядок выполнения операций. Если это сделать, то может ничего не получиться или получиться совершенно другой продукт труда.</a:t>
            </a:r>
            <a:endParaRPr lang="ru-RU" sz="2400" dirty="0"/>
          </a:p>
        </p:txBody>
      </p:sp>
      <p:sp>
        <p:nvSpPr>
          <p:cNvPr id="5" name="Объект 2"/>
          <p:cNvSpPr txBox="1">
            <a:spLocks/>
          </p:cNvSpPr>
          <p:nvPr/>
        </p:nvSpPr>
        <p:spPr>
          <a:xfrm>
            <a:off x="395536" y="1052736"/>
            <a:ext cx="8280920" cy="108012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ru-RU" dirty="0">
              <a:latin typeface="Times New Roman,serif"/>
            </a:endParaRPr>
          </a:p>
        </p:txBody>
      </p:sp>
      <p:sp>
        <p:nvSpPr>
          <p:cNvPr id="4" name="Заголовок 1"/>
          <p:cNvSpPr txBox="1">
            <a:spLocks/>
          </p:cNvSpPr>
          <p:nvPr/>
        </p:nvSpPr>
        <p:spPr>
          <a:xfrm>
            <a:off x="619944" y="1524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3200" b="1" smtClean="0"/>
              <a:t>Признаки технологии</a:t>
            </a:r>
            <a:endParaRPr lang="ru-RU" sz="3200" b="1" dirty="0"/>
          </a:p>
        </p:txBody>
      </p:sp>
    </p:spTree>
    <p:extLst>
      <p:ext uri="{BB962C8B-B14F-4D97-AF65-F5344CB8AC3E}">
        <p14:creationId xmlns:p14="http://schemas.microsoft.com/office/powerpoint/2010/main" val="1925764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706</TotalTime>
  <Words>510</Words>
  <Application>Microsoft Office PowerPoint</Application>
  <PresentationFormat>Экран (4:3)</PresentationFormat>
  <Paragraphs>34</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Основные признаки технологии</vt:lpstr>
      <vt:lpstr>Подумайте</vt:lpstr>
      <vt:lpstr>— выбор предметов труда. Предметами труда при технологическом производстве являются материалы, энергия, информация, объекты живой природы и социальной среды. Этот перечень охватывает все составляющие живой и неживой природы и искусственной материальной среды (техносферы), которые используются для производства потребительских благ;</vt:lpstr>
      <vt:lpstr>— функциональность, т. е. соответствие своему назначению. В технологии объединены методы и средства воздействия на выбранный предмет труда. Методы получения или преобразования выбранного предмета труда во многом зависят от средств труда. Например, существуют разные средства труда (тепловые источники), используемые для приготовления пищи (рис. 1);</vt:lpstr>
      <vt:lpstr>— научность (при разработке технологии должны быть учтены научные достижения). Технология зависит от знаний, которыми обладает общество, от квалификации работников, от наличествующей инфраструктуры: техники, зданий, дорог, средств связи, энергетического обеспечения и другого. Если, например, работники предприятия хорошо умеют резать металл только электрическим лобзиком, то в этом производстве не удастся применить технологию резания с помощью лазера;</vt:lpstr>
      <vt:lpstr>— при осуществлении выполнения технологического процесса для поддержки производства необходима материально-техническая база — инфраструктура производства. Инфраструктурой производства называют комплекс взаимосвязанных производственных и социальных объектов. Они не включены в производство, но обеспечивают необходимую базу для функционирования производственной системы. Это здания, подъездные пути, мосты, средства связи, источники и линии передачи энергии и т. п. Без инфраструктуры функционирование современных технологий невозможно. Например, для работы сотовой связи необходимо разместить на данной территории сеть ретрансляционных передающих станций.</vt:lpstr>
      <vt:lpstr>— результат работы должен соответствовать техническому заданию. Предназначением любой технологии является удовлетворение какой-либо потребности человека. Поэтому в технологии чётко (качественно и количественно) задаётся желаемый конечный результат или продукт труда: материальный объект; вид и количество энергии или работы; информация; нематериальная услуга; выполненное обязательство;</vt:lpstr>
      <vt:lpstr>— особенности структуры технологии. Последовательность операций в технологии всегда чётко задана, не может быть изменена; она представляет собой алгоритм, или точный, неизменный порядок действий. Это означает, что в технологически заданном процессе нельзя изменять порядок выполнения операций. Если это сделать, то может ничего не получиться или получиться совершенно другой продукт труда.</vt:lpstr>
      <vt:lpstr> Например, в технологии приготовления мясных котлет задана последовательность операций:  1 — приготовить фарш;  2 — смешать его с рубленым луком и сырым яйцом;  3 — сформовать котлеты;  4 — обжарить котлеты;  5 — подать котлеты на стол.   Если изменить порядок действий, то получится что-то непохожее на привычную котлету. Например, операция 4 становится первой (обжариваются мясо и лук); операция 1, приготовление фарша, — второй (мясо проворачивается через мясорубку); операция 2 — третьей (смешиваются фарш, жареный лук и сырое яйцо); затем формуются котлеты (операция 4) и блюдо подаётся на стол (операция 5).  Получается странное блюдо, совсем не похожее на котлеты!</vt:lpstr>
      <vt:lpstr>Технология — это строго упорядоченный или построенный по алгоритму комплекс операций, организационных мер и методов воздействия на вещество, энергию, информацию, объекты живой природы или социальной среды.</vt:lpstr>
      <vt:lpstr>Презентация PowerPoint</vt:lpstr>
      <vt:lpstr>Домашнее задание</vt:lpstr>
      <vt:lpstr>Ссылки на использованные ресурсы  (URL-адреса)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Выпиливание лобзиком</dc:title>
  <dc:creator>admin</dc:creator>
  <cp:lastModifiedBy>admin</cp:lastModifiedBy>
  <cp:revision>96</cp:revision>
  <dcterms:created xsi:type="dcterms:W3CDTF">2016-11-28T09:53:34Z</dcterms:created>
  <dcterms:modified xsi:type="dcterms:W3CDTF">2024-01-29T09:02:22Z</dcterms:modified>
</cp:coreProperties>
</file>