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8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4150" y="1520826"/>
            <a:ext cx="4927600" cy="2671763"/>
          </a:xfrm>
          <a:effectLst>
            <a:outerShdw blurRad="50800" dist="38100" sx="96000" sy="96000" algn="l" rotWithShape="0">
              <a:prstClr val="black">
                <a:alpha val="97000"/>
              </a:prstClr>
            </a:outerShdw>
          </a:effectLst>
        </p:spPr>
        <p:txBody>
          <a:bodyPr anchor="b"/>
          <a:lstStyle>
            <a:lvl1pPr algn="ctr">
              <a:defRPr sz="6000" b="1" cap="none" spc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53000"/>
                    </a:schemeClr>
                  </a:glow>
                  <a:outerShdw dist="22860" dir="16080000" sx="101000" sy="101000" algn="tl" rotWithShape="0">
                    <a:schemeClr val="tx1">
                      <a:alpha val="68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63735" y="5065714"/>
            <a:ext cx="5829300" cy="1655762"/>
          </a:xfrm>
        </p:spPr>
        <p:txBody>
          <a:bodyPr/>
          <a:lstStyle>
            <a:lvl1pPr marL="0" indent="0" algn="ctr">
              <a:buNone/>
              <a:defRPr sz="24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127000">
                    <a:schemeClr val="bg1">
                      <a:alpha val="24000"/>
                    </a:schemeClr>
                  </a:glo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32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5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10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0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90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11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92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524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0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87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7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EA2-E1B3-40CF-99DC-020312789E9B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6B163-8467-47B5-BECE-0963EBB6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3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36.jpe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10" Type="http://schemas.openxmlformats.org/officeDocument/2006/relationships/image" Target="../media/image43.jpg"/><Relationship Id="rId4" Type="http://schemas.openxmlformats.org/officeDocument/2006/relationships/image" Target="../media/image37.jpg"/><Relationship Id="rId9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90900" y="349518"/>
            <a:ext cx="5753100" cy="2533382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«Дети  и  война…».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2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177800"/>
            <a:ext cx="8121650" cy="6464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Война поставила ребёнка на одну ступень со взрослыми, и дети не только выживали сами, но и растили своих братьев и сестёр, помогали своим семьям, своему колхозу, помогали своей стране выжить. Работали дети наравне со взрослыми от зари до зари: и коров доили, и сеяли, и сено косили. </a:t>
            </a:r>
          </a:p>
          <a:p>
            <a:pPr marL="0" indent="0">
              <a:buNone/>
            </a:pPr>
            <a:r>
              <a:rPr lang="ru-RU" dirty="0"/>
              <a:t>      Собирая колоски на полях или лекарственные растения в тайге, шефствуя над ранеными фронтовиках в госпиталях или над семьями погибших воинов, будучи связными в партизанских отрядах или пастушьим кнутом подгоняя коров к грузовым вагонам, идущим на фронт, они чувствовали себя маленькими солдатами Советской армии, которая борется с фашизмом.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58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203200"/>
            <a:ext cx="8261350" cy="642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Поэтому эти дети, маленькие и незащищенные сумели выстоять наравне со взрослыми. Не просто выжить, но и снести все невзгоды и тяжести, выпавшие на долю их поколения.</a:t>
            </a:r>
          </a:p>
          <a:p>
            <a:pPr marL="0" indent="0">
              <a:buNone/>
            </a:pPr>
            <a:r>
              <a:rPr lang="ru-RU" dirty="0"/>
              <a:t> Девочки шили кисеты для фронтовиков, собирали в тайге орехи, грибы, ягоды, ходили в госпиталь, помогали медицинским работникам ухаживать за ранеными, устраивали концерты и  писали письма. Да, те самые письма, которые с нетерпением, со слезами, с надеждой ждали матери, жены, сестры, дочери и все родные. Эти маленькие, тревожные, военные  треугольники… </a:t>
            </a:r>
          </a:p>
        </p:txBody>
      </p:sp>
    </p:spTree>
    <p:extLst>
      <p:ext uri="{BB962C8B-B14F-4D97-AF65-F5344CB8AC3E}">
        <p14:creationId xmlns:p14="http://schemas.microsoft.com/office/powerpoint/2010/main" val="2667369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64000" cy="27051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269" y="-34034"/>
            <a:ext cx="5102731" cy="34494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48" y="2590800"/>
            <a:ext cx="4047067" cy="3035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600" y="3384476"/>
            <a:ext cx="5365750" cy="347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37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48000" cy="2286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5982232" cy="37422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3012304" cy="22741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96" y="4572000"/>
            <a:ext cx="3048000" cy="2028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699" y="3724460"/>
            <a:ext cx="4175421" cy="3133539"/>
          </a:xfrm>
          <a:prstGeom prst="rect">
            <a:avLst/>
          </a:prstGeom>
        </p:spPr>
      </p:pic>
      <p:pic>
        <p:nvPicPr>
          <p:cNvPr id="1026" name="Picture 2" descr="https://avatars.mds.yandex.net/get-zen_doc/1585195/pub_5e2ae0db11691d00b1ba35ea_5e2ae1a532335400b12dfe74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05" y="3724460"/>
            <a:ext cx="2125993" cy="308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389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250" y="225425"/>
            <a:ext cx="78867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Стоит мальчишка лет пяти.</a:t>
            </a:r>
          </a:p>
          <a:p>
            <a:pPr marL="0" indent="0">
              <a:buNone/>
            </a:pPr>
            <a:r>
              <a:rPr lang="ru-RU" dirty="0"/>
              <a:t>В глазах расширенных истома,</a:t>
            </a:r>
          </a:p>
          <a:p>
            <a:pPr marL="0" indent="0">
              <a:buNone/>
            </a:pPr>
            <a:r>
              <a:rPr lang="ru-RU" dirty="0"/>
              <a:t>И щёки белые, как мел.</a:t>
            </a:r>
          </a:p>
          <a:p>
            <a:pPr marL="0" indent="0">
              <a:buNone/>
            </a:pPr>
            <a:r>
              <a:rPr lang="ru-RU" dirty="0"/>
              <a:t>-Где твоя мама, мальчик?</a:t>
            </a:r>
          </a:p>
          <a:p>
            <a:pPr marL="0" indent="0">
              <a:buNone/>
            </a:pPr>
            <a:r>
              <a:rPr lang="ru-RU" dirty="0"/>
              <a:t>- Дома.</a:t>
            </a:r>
          </a:p>
          <a:p>
            <a:pPr marL="0" indent="0">
              <a:buNone/>
            </a:pPr>
            <a:r>
              <a:rPr lang="ru-RU" dirty="0"/>
              <a:t>- А где твой дом, сынок?</a:t>
            </a:r>
          </a:p>
          <a:p>
            <a:pPr marL="0" indent="0">
              <a:buNone/>
            </a:pPr>
            <a:r>
              <a:rPr lang="ru-RU" dirty="0"/>
              <a:t>-Сгорел.</a:t>
            </a:r>
          </a:p>
          <a:p>
            <a:pPr marL="0" indent="0">
              <a:buNone/>
            </a:pPr>
            <a:r>
              <a:rPr lang="ru-RU" dirty="0"/>
              <a:t>Он сел. Его снежком заносит.</a:t>
            </a:r>
          </a:p>
          <a:p>
            <a:pPr marL="0" indent="0">
              <a:buNone/>
            </a:pPr>
            <a:r>
              <a:rPr lang="ru-RU" dirty="0"/>
              <a:t>В его глазах мутится свет.</a:t>
            </a:r>
          </a:p>
          <a:p>
            <a:pPr marL="0" indent="0">
              <a:buNone/>
            </a:pPr>
            <a:r>
              <a:rPr lang="ru-RU" dirty="0"/>
              <a:t>Он даже хлеба не попросит.</a:t>
            </a:r>
          </a:p>
          <a:p>
            <a:pPr marL="0" indent="0">
              <a:buNone/>
            </a:pPr>
            <a:r>
              <a:rPr lang="ru-RU" dirty="0"/>
              <a:t>Он тоже знает: Хлеба нет.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23890" r="7500" b="3148"/>
          <a:stretch/>
        </p:blipFill>
        <p:spPr>
          <a:xfrm>
            <a:off x="4751992" y="225424"/>
            <a:ext cx="4438988" cy="2886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" t="23004" r="4101" b="4529"/>
          <a:stretch/>
        </p:blipFill>
        <p:spPr>
          <a:xfrm>
            <a:off x="4313603" y="3911600"/>
            <a:ext cx="4830397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52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0"/>
            <a:ext cx="6654800" cy="286067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Всему миру известен дневник одиннадцатилетней ленинградской школьницы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Тани Савичевой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она делала краткие записи о том, как у нее на глазах умирали ближайшие родственники.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7" b="12206"/>
          <a:stretch/>
        </p:blipFill>
        <p:spPr>
          <a:xfrm>
            <a:off x="228601" y="2860674"/>
            <a:ext cx="50292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8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3" t="3037" r="9168" b="7482"/>
          <a:stretch/>
        </p:blipFill>
        <p:spPr>
          <a:xfrm>
            <a:off x="0" y="0"/>
            <a:ext cx="3568700" cy="26415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710" y="0"/>
            <a:ext cx="3962400" cy="2623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5112"/>
            <a:ext cx="3200400" cy="20679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634" y="2641538"/>
            <a:ext cx="3989580" cy="20878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031" y="-33773"/>
            <a:ext cx="2573183" cy="26576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063"/>
            <a:ext cx="3390900" cy="22352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0" y="4607367"/>
            <a:ext cx="3465320" cy="23066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55" y="2640007"/>
            <a:ext cx="2419350" cy="19673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1" y="4643062"/>
            <a:ext cx="2552700" cy="221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73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81070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070" y="-4242"/>
            <a:ext cx="3036570" cy="43555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703" y="0"/>
            <a:ext cx="2611297" cy="34247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4351338"/>
            <a:ext cx="2538392" cy="25066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92" y="4078615"/>
            <a:ext cx="2088556" cy="27793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48" y="3913330"/>
            <a:ext cx="2256452" cy="29446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703" y="3229937"/>
            <a:ext cx="2611297" cy="367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84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ЖЕЛАЮ ВАМ,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МИРА,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добра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счастливое      детство!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374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350" y="212725"/>
            <a:ext cx="869315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Цель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ru-RU" sz="2000" b="1" dirty="0">
                <a:solidFill>
                  <a:schemeClr val="bg1"/>
                </a:solidFill>
              </a:rPr>
              <a:t> </a:t>
            </a:r>
            <a:r>
              <a:rPr lang="ru-RU" sz="2000" dirty="0">
                <a:solidFill>
                  <a:schemeClr val="bg1"/>
                </a:solidFill>
              </a:rPr>
              <a:t>воспитание патриотических чувств у обучающихся на  ярких примерах героизма и жизни своих сверстников в годы войны, формирование гордости и сопричастности к истории нашей Родины, развитие художественно-эстетического вкуса. </a:t>
            </a: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0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Задачи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данного внеклассного мероприятия являются: </a:t>
            </a:r>
          </a:p>
          <a:p>
            <a:r>
              <a:rPr lang="ru-RU" sz="2000" dirty="0">
                <a:solidFill>
                  <a:schemeClr val="bg1"/>
                </a:solidFill>
              </a:rPr>
              <a:t>1. развитие у обучающихся чувства патриотизма и уважения к памяти защитников Отечества;</a:t>
            </a:r>
          </a:p>
          <a:p>
            <a:r>
              <a:rPr lang="ru-RU" sz="2000" dirty="0">
                <a:solidFill>
                  <a:schemeClr val="bg1"/>
                </a:solidFill>
              </a:rPr>
              <a:t>2. развитие творческих способностей обучающихся, усовершенствование умения и навыка поиска нужной информации.</a:t>
            </a:r>
          </a:p>
          <a:p>
            <a:r>
              <a:rPr lang="ru-RU" sz="2000" dirty="0">
                <a:solidFill>
                  <a:schemeClr val="bg1"/>
                </a:solidFill>
              </a:rPr>
              <a:t>3.    Воспитание уважительного отношения к ветеранам Великой Отечественной войны, чувства гордости за своих земляков.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0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50" y="212725"/>
            <a:ext cx="5695950" cy="2124075"/>
          </a:xfrm>
        </p:spPr>
        <p:txBody>
          <a:bodyPr/>
          <a:lstStyle/>
          <a:p>
            <a:r>
              <a:rPr lang="ru-RU" b="1" dirty="0"/>
              <a:t>Наше детство убила война!</a:t>
            </a:r>
            <a:endParaRPr lang="ru-RU" dirty="0"/>
          </a:p>
          <a:p>
            <a:r>
              <a:rPr lang="ru-RU" b="1" dirty="0"/>
              <a:t>Всюду были голод, разруха,</a:t>
            </a:r>
            <a:endParaRPr lang="ru-RU" dirty="0"/>
          </a:p>
          <a:p>
            <a:r>
              <a:rPr lang="ru-RU" b="1" dirty="0"/>
              <a:t>Но у нас не сломила она</a:t>
            </a:r>
            <a:endParaRPr lang="ru-RU" dirty="0"/>
          </a:p>
          <a:p>
            <a:r>
              <a:rPr lang="ru-RU" b="1" dirty="0"/>
              <a:t>Чувство гордости, силу духа!</a:t>
            </a:r>
            <a:endParaRPr lang="ru-RU" dirty="0"/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244" y="212725"/>
            <a:ext cx="3143956" cy="1768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1" y="2336800"/>
            <a:ext cx="3091210" cy="2362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0" y="3060701"/>
            <a:ext cx="31797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9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2235" cy="3429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97964"/>
            <a:ext cx="4423041" cy="2960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35" y="0"/>
            <a:ext cx="4631765" cy="2960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217" y="3429000"/>
            <a:ext cx="477078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6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50" y="225425"/>
            <a:ext cx="7886700" cy="4351338"/>
          </a:xfrm>
        </p:spPr>
        <p:txBody>
          <a:bodyPr/>
          <a:lstStyle/>
          <a:p>
            <a:r>
              <a:rPr lang="ru-RU" dirty="0"/>
              <a:t>В воскресенье 22 июня 1941 года утреннюю тишину разорвали взрывы бомб и снарядов. Началась Великая Отечественная война…                               </a:t>
            </a:r>
          </a:p>
          <a:p>
            <a:r>
              <a:rPr lang="ru-RU" dirty="0"/>
              <a:t> И встала страна огромная на смертный бой. Повзрослели мальчишки и девчонки. Многие дети, подростки уходили вместе  на фронт прямо со школьной скамьи, с выпускных балов.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1700"/>
            <a:ext cx="3750741" cy="3416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3060700"/>
            <a:ext cx="25400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1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550" y="27622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Его я узнал не из книжки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Жестокое слово – война!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Прожекторов яростной вспышкой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К нам в детство ворвалась она,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Смертельными тоннами стали,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Сиреной тревоги ночной,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В те дни мы в войну не играли,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Мы просто дышали войной.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72" y="3810000"/>
            <a:ext cx="3994727" cy="263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74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650" y="250824"/>
            <a:ext cx="7886700" cy="63912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Война не пощадила никого, она обрушилась на детей также, как на взрослых, - взрывами, голодом, холодом. Дальше – вой сирен, бомбежки, убежища, сожженные, разоренные дома, потеря близких.                                         </a:t>
            </a:r>
          </a:p>
          <a:p>
            <a:pPr marL="0" indent="0">
              <a:buNone/>
            </a:pPr>
            <a:r>
              <a:rPr lang="ru-RU" dirty="0"/>
              <a:t>В жестокой слепоте своей она соединила несоединимое: </a:t>
            </a:r>
            <a:r>
              <a:rPr lang="ru-RU" b="1" dirty="0"/>
              <a:t>дети и кровь,</a:t>
            </a:r>
            <a:r>
              <a:rPr lang="ru-RU" dirty="0"/>
              <a:t> </a:t>
            </a:r>
            <a:r>
              <a:rPr lang="ru-RU" b="1" dirty="0"/>
              <a:t>смерть…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Но в это страшное время дети были не только жертвами, они становились воинами, храбро шли защищать свою Родину, своих матерей, братьев и сестёр.</a:t>
            </a:r>
          </a:p>
          <a:p>
            <a:pPr marL="0" indent="0">
              <a:buNone/>
            </a:pPr>
            <a:r>
              <a:rPr lang="ru-RU" dirty="0"/>
              <a:t>Война искалечила тысячи детских судеб. И почти каждый мальчишка в то тяжёлое время мечтал попасть на фронт,  стараясь  ни в чем не уступать взрослым, часто даже рискуя жизнью.</a:t>
            </a:r>
          </a:p>
          <a:p>
            <a:pPr marL="0" indent="0">
              <a:buNone/>
            </a:pPr>
            <a:r>
              <a:rPr lang="ru-RU" dirty="0"/>
              <a:t>Дети, которые еще так недавно были ласковы, беспечны, простодушны, доверчивы, становились втянутыми по горло в войну и пылали недетскою ненавистью к бесчеловечным врагам. </a:t>
            </a:r>
          </a:p>
        </p:txBody>
      </p:sp>
    </p:spTree>
    <p:extLst>
      <p:ext uri="{BB962C8B-B14F-4D97-AF65-F5344CB8AC3E}">
        <p14:creationId xmlns:p14="http://schemas.microsoft.com/office/powerpoint/2010/main" val="484170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850" y="250824"/>
            <a:ext cx="7886700" cy="6378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Ах, война, что ты сделала, подлая,</a:t>
            </a:r>
          </a:p>
          <a:p>
            <a:pPr marL="0" indent="0">
              <a:buNone/>
            </a:pPr>
            <a:r>
              <a:rPr lang="ru-RU" dirty="0"/>
              <a:t>Стали тихими наши дворы,</a:t>
            </a:r>
          </a:p>
          <a:p>
            <a:pPr marL="0" indent="0">
              <a:buNone/>
            </a:pPr>
            <a:r>
              <a:rPr lang="ru-RU" dirty="0"/>
              <a:t>Наши мальчики головы подняли,</a:t>
            </a:r>
          </a:p>
          <a:p>
            <a:pPr marL="0" indent="0">
              <a:buNone/>
            </a:pPr>
            <a:r>
              <a:rPr lang="ru-RU" dirty="0"/>
              <a:t>Повзрослели они до поры.</a:t>
            </a:r>
          </a:p>
          <a:p>
            <a:pPr marL="0" indent="0">
              <a:buNone/>
            </a:pPr>
            <a:r>
              <a:rPr lang="ru-RU" dirty="0"/>
              <a:t>На пороге едва помаячили</a:t>
            </a:r>
          </a:p>
          <a:p>
            <a:pPr marL="0" indent="0">
              <a:buNone/>
            </a:pPr>
            <a:r>
              <a:rPr lang="ru-RU" dirty="0"/>
              <a:t>И ушли за солдатом солдат.</a:t>
            </a:r>
          </a:p>
          <a:p>
            <a:pPr marL="0" indent="0">
              <a:buNone/>
            </a:pPr>
            <a:r>
              <a:rPr lang="ru-RU" dirty="0"/>
              <a:t>До свидания, мальчики! Мальчики,</a:t>
            </a:r>
          </a:p>
          <a:p>
            <a:pPr marL="0" indent="0">
              <a:buNone/>
            </a:pPr>
            <a:r>
              <a:rPr lang="ru-RU" dirty="0"/>
              <a:t>Постарайтесь вернуться   назад!</a:t>
            </a:r>
          </a:p>
          <a:p>
            <a:pPr marL="0" indent="0">
              <a:buNone/>
            </a:pPr>
            <a:r>
              <a:rPr lang="ru-RU" dirty="0"/>
              <a:t>Нет, не прячьтесь вы, будьте высокими,</a:t>
            </a:r>
          </a:p>
          <a:p>
            <a:pPr marL="0" indent="0">
              <a:buNone/>
            </a:pPr>
            <a:r>
              <a:rPr lang="ru-RU" dirty="0"/>
              <a:t>Не жалейте ни пуль, ни гранат,</a:t>
            </a:r>
          </a:p>
          <a:p>
            <a:pPr marL="0" indent="0">
              <a:buNone/>
            </a:pPr>
            <a:r>
              <a:rPr lang="ru-RU" dirty="0"/>
              <a:t>И себя не щадите, но все-таки</a:t>
            </a:r>
          </a:p>
          <a:p>
            <a:pPr marL="0" indent="0">
              <a:buNone/>
            </a:pPr>
            <a:r>
              <a:rPr lang="ru-RU" dirty="0"/>
              <a:t>Постарайтесь вернуться назад!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1" y="0"/>
            <a:ext cx="2946400" cy="440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38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700790" cy="24257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0" y="0"/>
            <a:ext cx="2415540" cy="35522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33" y="0"/>
            <a:ext cx="3139225" cy="228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25700"/>
            <a:ext cx="3797300" cy="23953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791" y="2193925"/>
            <a:ext cx="3423909" cy="45252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33" y="4668564"/>
            <a:ext cx="3916568" cy="22030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758" y="3552265"/>
            <a:ext cx="2019300" cy="18053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377" y="5029227"/>
            <a:ext cx="2076898" cy="184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58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</TotalTime>
  <Words>655</Words>
  <Application>Microsoft Office PowerPoint</Application>
  <PresentationFormat>Экран (4:3)</PresentationFormat>
  <Paragraphs>59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Arial Narrow</vt:lpstr>
      <vt:lpstr>Times New Roman</vt:lpstr>
      <vt:lpstr>Office Theme</vt:lpstr>
      <vt:lpstr>«Дети  и  война…».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Всему миру известен дневник одиннадцатилетней ленинградской школьницы Тани Савичевой, в котором она делала краткие записи о том, как у нее на глазах умирали ближайшие родственники.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pptforschool.ru</dc:creator>
  <cp:lastModifiedBy>Пользователь Windows</cp:lastModifiedBy>
  <cp:revision>16</cp:revision>
  <dcterms:created xsi:type="dcterms:W3CDTF">2018-04-28T16:26:06Z</dcterms:created>
  <dcterms:modified xsi:type="dcterms:W3CDTF">2024-01-29T09:11:38Z</dcterms:modified>
</cp:coreProperties>
</file>