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2" r:id="rId3"/>
    <p:sldId id="263" r:id="rId4"/>
    <p:sldId id="257" r:id="rId5"/>
    <p:sldId id="304" r:id="rId6"/>
    <p:sldId id="273" r:id="rId7"/>
    <p:sldId id="295" r:id="rId8"/>
    <p:sldId id="270" r:id="rId9"/>
    <p:sldId id="269" r:id="rId10"/>
    <p:sldId id="298" r:id="rId11"/>
    <p:sldId id="300" r:id="rId12"/>
    <p:sldId id="275" r:id="rId13"/>
    <p:sldId id="303" r:id="rId14"/>
    <p:sldId id="288" r:id="rId15"/>
    <p:sldId id="276" r:id="rId16"/>
    <p:sldId id="280" r:id="rId17"/>
    <p:sldId id="302" r:id="rId18"/>
    <p:sldId id="305" r:id="rId19"/>
    <p:sldId id="290" r:id="rId20"/>
    <p:sldId id="30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54E2E2"/>
    <a:srgbClr val="146227"/>
    <a:srgbClr val="66FFFF"/>
    <a:srgbClr val="E4A2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376" y="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9FE842-CA50-4201-829D-1238AD048C56}" type="doc">
      <dgm:prSet loTypeId="urn:microsoft.com/office/officeart/2005/8/layout/cycle4#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5EA7974-DAB9-4B1B-A402-DA855FAAA307}">
      <dgm:prSet phldrT="[Текст]"/>
      <dgm:sp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8900000" scaled="0"/>
        </a:gradFill>
      </dgm:spPr>
      <dgm:t>
        <a:bodyPr/>
        <a:lstStyle/>
        <a:p>
          <a:r>
            <a:rPr lang="ru-RU" dirty="0">
              <a:solidFill>
                <a:schemeClr val="tx1"/>
              </a:solidFill>
            </a:rPr>
            <a:t>Особенности роста питания и размножения</a:t>
          </a:r>
          <a:endParaRPr lang="ru-RU" dirty="0"/>
        </a:p>
      </dgm:t>
    </dgm:pt>
    <dgm:pt modelId="{FD73F55E-0D63-4E8A-8A59-F1F4953CDD28}" type="parTrans" cxnId="{6A50CEA7-4EFA-489C-93D0-C2C8090E50D1}">
      <dgm:prSet/>
      <dgm:spPr/>
      <dgm:t>
        <a:bodyPr/>
        <a:lstStyle/>
        <a:p>
          <a:endParaRPr lang="ru-RU"/>
        </a:p>
      </dgm:t>
    </dgm:pt>
    <dgm:pt modelId="{12BB01BE-30C8-41BB-8BAC-4B0D9196E660}" type="sibTrans" cxnId="{6A50CEA7-4EFA-489C-93D0-C2C8090E50D1}">
      <dgm:prSet/>
      <dgm:spPr/>
      <dgm:t>
        <a:bodyPr/>
        <a:lstStyle/>
        <a:p>
          <a:endParaRPr lang="ru-RU"/>
        </a:p>
      </dgm:t>
    </dgm:pt>
    <dgm:pt modelId="{88AD45FF-2693-436D-94DC-E8FB895A13DA}">
      <dgm:prSet phldrT="[Текст]"/>
      <dgm:spPr>
        <a:solidFill>
          <a:srgbClr val="00B050">
            <a:alpha val="50000"/>
          </a:srgbClr>
        </a:solidFill>
      </dgm:spPr>
      <dgm:t>
        <a:bodyPr/>
        <a:lstStyle/>
        <a:p>
          <a:r>
            <a:rPr lang="ru-RU" dirty="0"/>
            <a:t>Лесные</a:t>
          </a:r>
        </a:p>
      </dgm:t>
    </dgm:pt>
    <dgm:pt modelId="{DA6B4F20-F033-44BD-9A97-23F344374876}" type="parTrans" cxnId="{5427FDAC-1C9B-4A28-B4A7-3F3BAC3F566E}">
      <dgm:prSet/>
      <dgm:spPr/>
      <dgm:t>
        <a:bodyPr/>
        <a:lstStyle/>
        <a:p>
          <a:endParaRPr lang="ru-RU"/>
        </a:p>
      </dgm:t>
    </dgm:pt>
    <dgm:pt modelId="{6C09ACB5-81DE-4EAD-B26E-683D0DC74B9A}" type="sibTrans" cxnId="{5427FDAC-1C9B-4A28-B4A7-3F3BAC3F566E}">
      <dgm:prSet/>
      <dgm:spPr/>
      <dgm:t>
        <a:bodyPr/>
        <a:lstStyle/>
        <a:p>
          <a:endParaRPr lang="ru-RU"/>
        </a:p>
      </dgm:t>
    </dgm:pt>
    <dgm:pt modelId="{1E7551B3-172E-4082-87D4-A273EF7A54B5}">
      <dgm:prSet phldrT="[Текст]"/>
      <dgm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8100000" scaled="1"/>
          <a:tileRect/>
        </a:gradFill>
      </dgm:spPr>
      <dgm:t>
        <a:bodyPr/>
        <a:lstStyle/>
        <a:p>
          <a:r>
            <a:rPr lang="ru-RU" dirty="0">
              <a:solidFill>
                <a:schemeClr val="tx1"/>
              </a:solidFill>
            </a:rPr>
            <a:t>Многолетние однолетние</a:t>
          </a:r>
          <a:endParaRPr lang="ru-RU" dirty="0"/>
        </a:p>
      </dgm:t>
    </dgm:pt>
    <dgm:pt modelId="{A3A7F364-FDA9-473D-9DAC-20BF7FB736A8}" type="parTrans" cxnId="{ADA1B37F-C0E5-4F04-A2E7-59CC97113415}">
      <dgm:prSet/>
      <dgm:spPr/>
      <dgm:t>
        <a:bodyPr/>
        <a:lstStyle/>
        <a:p>
          <a:endParaRPr lang="ru-RU"/>
        </a:p>
      </dgm:t>
    </dgm:pt>
    <dgm:pt modelId="{D6A918A0-0515-4795-9F3F-896FBF21DCB4}" type="sibTrans" cxnId="{ADA1B37F-C0E5-4F04-A2E7-59CC97113415}">
      <dgm:prSet/>
      <dgm:spPr/>
      <dgm:t>
        <a:bodyPr/>
        <a:lstStyle/>
        <a:p>
          <a:endParaRPr lang="ru-RU"/>
        </a:p>
      </dgm:t>
    </dgm:pt>
    <dgm:pt modelId="{DB7495E8-3F8B-48B2-AB54-46954B6EE39F}">
      <dgm:prSet phldrT="[Текст]"/>
      <dgm:spPr>
        <a:solidFill>
          <a:srgbClr val="00B050">
            <a:alpha val="50000"/>
          </a:srgbClr>
        </a:solidFill>
      </dgm:spPr>
      <dgm:t>
        <a:bodyPr/>
        <a:lstStyle/>
        <a:p>
          <a:r>
            <a:rPr lang="ru-RU" dirty="0"/>
            <a:t>комнатные</a:t>
          </a:r>
        </a:p>
      </dgm:t>
    </dgm:pt>
    <dgm:pt modelId="{4FFDC3C9-70F1-448D-8500-BAF758ECC876}" type="parTrans" cxnId="{B4C46FCB-32F2-4A1F-ACF0-601559C403DF}">
      <dgm:prSet/>
      <dgm:spPr/>
      <dgm:t>
        <a:bodyPr/>
        <a:lstStyle/>
        <a:p>
          <a:endParaRPr lang="ru-RU"/>
        </a:p>
      </dgm:t>
    </dgm:pt>
    <dgm:pt modelId="{3EF8F2F7-AF61-40ED-A7EE-A0CB271A0759}" type="sibTrans" cxnId="{B4C46FCB-32F2-4A1F-ACF0-601559C403DF}">
      <dgm:prSet/>
      <dgm:spPr/>
      <dgm:t>
        <a:bodyPr/>
        <a:lstStyle/>
        <a:p>
          <a:endParaRPr lang="ru-RU"/>
        </a:p>
      </dgm:t>
    </dgm:pt>
    <dgm:pt modelId="{7D4F2573-BAE2-429A-996D-D77DFCFE7939}">
      <dgm:prSet phldrT="[Текст]"/>
      <dgm:sp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8100000" scaled="0"/>
        </a:gradFill>
      </dgm:spPr>
      <dgm:t>
        <a:bodyPr/>
        <a:lstStyle/>
        <a:p>
          <a:r>
            <a:rPr lang="ru-RU" dirty="0">
              <a:solidFill>
                <a:schemeClr val="tx1"/>
              </a:solidFill>
            </a:rPr>
            <a:t>Назначение и применение</a:t>
          </a:r>
          <a:endParaRPr lang="ru-RU" dirty="0"/>
        </a:p>
      </dgm:t>
    </dgm:pt>
    <dgm:pt modelId="{A6BB510B-BDC6-4B82-AF61-DB1C0E95DBEC}" type="parTrans" cxnId="{31491AEA-2774-45DF-90A4-6D126FB2C26E}">
      <dgm:prSet/>
      <dgm:spPr/>
      <dgm:t>
        <a:bodyPr/>
        <a:lstStyle/>
        <a:p>
          <a:endParaRPr lang="ru-RU"/>
        </a:p>
      </dgm:t>
    </dgm:pt>
    <dgm:pt modelId="{A7776F65-617E-435B-8D0D-8FF901B9FAA6}" type="sibTrans" cxnId="{31491AEA-2774-45DF-90A4-6D126FB2C26E}">
      <dgm:prSet/>
      <dgm:spPr/>
      <dgm:t>
        <a:bodyPr/>
        <a:lstStyle/>
        <a:p>
          <a:endParaRPr lang="ru-RU"/>
        </a:p>
      </dgm:t>
    </dgm:pt>
    <dgm:pt modelId="{EB3235C9-1D6C-4052-B702-F2350E676263}">
      <dgm:prSet phldrT="[Текст]"/>
      <dgm:spPr>
        <a:solidFill>
          <a:srgbClr val="00B050">
            <a:alpha val="50000"/>
          </a:srgbClr>
        </a:solidFill>
      </dgm:spPr>
      <dgm:t>
        <a:bodyPr/>
        <a:lstStyle/>
        <a:p>
          <a:r>
            <a:rPr lang="ru-RU" dirty="0"/>
            <a:t>полевые</a:t>
          </a:r>
        </a:p>
      </dgm:t>
    </dgm:pt>
    <dgm:pt modelId="{15047688-167F-4C91-9332-D7C10FF0F870}" type="parTrans" cxnId="{D5AA5430-EF33-45E5-8288-9D8AA65EF911}">
      <dgm:prSet/>
      <dgm:spPr/>
      <dgm:t>
        <a:bodyPr/>
        <a:lstStyle/>
        <a:p>
          <a:endParaRPr lang="ru-RU"/>
        </a:p>
      </dgm:t>
    </dgm:pt>
    <dgm:pt modelId="{CCCF7351-D751-4D69-806F-D7246C8FDF50}" type="sibTrans" cxnId="{D5AA5430-EF33-45E5-8288-9D8AA65EF911}">
      <dgm:prSet/>
      <dgm:spPr/>
      <dgm:t>
        <a:bodyPr/>
        <a:lstStyle/>
        <a:p>
          <a:endParaRPr lang="ru-RU"/>
        </a:p>
      </dgm:t>
    </dgm:pt>
    <dgm:pt modelId="{BE2272D2-B92F-47A8-A5DB-C40BEF529327}">
      <dgm:prSet phldrT="[Текст]"/>
      <dgm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8900000" scaled="1"/>
          <a:tileRect/>
        </a:gradFill>
      </dgm:spPr>
      <dgm:t>
        <a:bodyPr/>
        <a:lstStyle/>
        <a:p>
          <a:r>
            <a:rPr lang="ru-RU" dirty="0">
              <a:solidFill>
                <a:schemeClr val="tx1"/>
              </a:solidFill>
            </a:rPr>
            <a:t>Внешний вид , сходство и различия</a:t>
          </a:r>
          <a:endParaRPr lang="ru-RU" dirty="0"/>
        </a:p>
      </dgm:t>
    </dgm:pt>
    <dgm:pt modelId="{D17778C6-4A10-4428-B015-79CE54D6AEF4}" type="parTrans" cxnId="{73B50F6E-4BDD-4E05-9A29-6387021A0FF6}">
      <dgm:prSet/>
      <dgm:spPr/>
      <dgm:t>
        <a:bodyPr/>
        <a:lstStyle/>
        <a:p>
          <a:endParaRPr lang="ru-RU"/>
        </a:p>
      </dgm:t>
    </dgm:pt>
    <dgm:pt modelId="{4325CA18-11C9-4AE6-BD0C-843314D42293}" type="sibTrans" cxnId="{73B50F6E-4BDD-4E05-9A29-6387021A0FF6}">
      <dgm:prSet/>
      <dgm:spPr/>
      <dgm:t>
        <a:bodyPr/>
        <a:lstStyle/>
        <a:p>
          <a:endParaRPr lang="ru-RU"/>
        </a:p>
      </dgm:t>
    </dgm:pt>
    <dgm:pt modelId="{FCE124CF-4760-48B0-8E1E-C76905D431E3}">
      <dgm:prSet phldrT="[Текст]"/>
      <dgm:spPr>
        <a:solidFill>
          <a:srgbClr val="00B050">
            <a:alpha val="50000"/>
          </a:srgbClr>
        </a:solidFill>
      </dgm:spPr>
      <dgm:t>
        <a:bodyPr/>
        <a:lstStyle/>
        <a:p>
          <a:r>
            <a:rPr lang="ru-RU" dirty="0"/>
            <a:t>садовые</a:t>
          </a:r>
        </a:p>
      </dgm:t>
    </dgm:pt>
    <dgm:pt modelId="{AE1DF212-7257-422E-BA4F-27AEC84FF865}" type="parTrans" cxnId="{633FA724-C0B2-4FA3-B610-BDCBFE9FF364}">
      <dgm:prSet/>
      <dgm:spPr/>
      <dgm:t>
        <a:bodyPr/>
        <a:lstStyle/>
        <a:p>
          <a:endParaRPr lang="ru-RU"/>
        </a:p>
      </dgm:t>
    </dgm:pt>
    <dgm:pt modelId="{C5D75529-4CE2-4919-B32D-EA08DFA7C9DC}" type="sibTrans" cxnId="{633FA724-C0B2-4FA3-B610-BDCBFE9FF364}">
      <dgm:prSet/>
      <dgm:spPr/>
      <dgm:t>
        <a:bodyPr/>
        <a:lstStyle/>
        <a:p>
          <a:endParaRPr lang="ru-RU"/>
        </a:p>
      </dgm:t>
    </dgm:pt>
    <dgm:pt modelId="{AA73EC49-858B-4998-9F03-F52A137D5C20}">
      <dgm:prSet phldrT="[Текст]"/>
      <dgm:spPr>
        <a:solidFill>
          <a:srgbClr val="00B050">
            <a:alpha val="50000"/>
          </a:srgbClr>
        </a:solidFill>
      </dgm:spPr>
      <dgm:t>
        <a:bodyPr/>
        <a:lstStyle/>
        <a:p>
          <a:endParaRPr lang="ru-RU" dirty="0"/>
        </a:p>
      </dgm:t>
    </dgm:pt>
    <dgm:pt modelId="{82500E44-8A71-48D6-9E3B-B2C0F4951D8E}" type="parTrans" cxnId="{E6EC29A3-4D54-45A5-A18A-FFEB675EBB7C}">
      <dgm:prSet/>
      <dgm:spPr/>
      <dgm:t>
        <a:bodyPr/>
        <a:lstStyle/>
        <a:p>
          <a:endParaRPr lang="ru-RU"/>
        </a:p>
      </dgm:t>
    </dgm:pt>
    <dgm:pt modelId="{EB24DFB0-8009-4B3B-BCD2-144F12081923}" type="sibTrans" cxnId="{E6EC29A3-4D54-45A5-A18A-FFEB675EBB7C}">
      <dgm:prSet/>
      <dgm:spPr/>
      <dgm:t>
        <a:bodyPr/>
        <a:lstStyle/>
        <a:p>
          <a:endParaRPr lang="ru-RU"/>
        </a:p>
      </dgm:t>
    </dgm:pt>
    <dgm:pt modelId="{3408F7A7-3F64-4FE3-8E7A-AACDBB39D37F}" type="pres">
      <dgm:prSet presAssocID="{E39FE842-CA50-4201-829D-1238AD048C56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4402CD37-EEEB-4F0B-A6E9-0270A85B68AA}" type="pres">
      <dgm:prSet presAssocID="{E39FE842-CA50-4201-829D-1238AD048C56}" presName="children" presStyleCnt="0"/>
      <dgm:spPr/>
    </dgm:pt>
    <dgm:pt modelId="{850D93FC-C39D-43D8-A61C-8097AE710829}" type="pres">
      <dgm:prSet presAssocID="{E39FE842-CA50-4201-829D-1238AD048C56}" presName="child1group" presStyleCnt="0"/>
      <dgm:spPr/>
    </dgm:pt>
    <dgm:pt modelId="{913D5C9F-D45B-45C0-B4D0-8ABE76EEE57C}" type="pres">
      <dgm:prSet presAssocID="{E39FE842-CA50-4201-829D-1238AD048C56}" presName="child1" presStyleLbl="bgAcc1" presStyleIdx="0" presStyleCnt="4"/>
      <dgm:spPr/>
    </dgm:pt>
    <dgm:pt modelId="{E584F544-8E25-448C-B00D-87DAE5B03A5D}" type="pres">
      <dgm:prSet presAssocID="{E39FE842-CA50-4201-829D-1238AD048C56}" presName="child1Text" presStyleLbl="bgAcc1" presStyleIdx="0" presStyleCnt="4">
        <dgm:presLayoutVars>
          <dgm:bulletEnabled val="1"/>
        </dgm:presLayoutVars>
      </dgm:prSet>
      <dgm:spPr/>
    </dgm:pt>
    <dgm:pt modelId="{3120F19E-C64D-43B7-A03F-D7850A2A7DE4}" type="pres">
      <dgm:prSet presAssocID="{E39FE842-CA50-4201-829D-1238AD048C56}" presName="child2group" presStyleCnt="0"/>
      <dgm:spPr/>
    </dgm:pt>
    <dgm:pt modelId="{7489910B-21A5-4512-8B54-0E07BA0D3AC9}" type="pres">
      <dgm:prSet presAssocID="{E39FE842-CA50-4201-829D-1238AD048C56}" presName="child2" presStyleLbl="bgAcc1" presStyleIdx="1" presStyleCnt="4"/>
      <dgm:spPr/>
    </dgm:pt>
    <dgm:pt modelId="{42746747-2023-46A4-9B9E-C76234FE5B46}" type="pres">
      <dgm:prSet presAssocID="{E39FE842-CA50-4201-829D-1238AD048C56}" presName="child2Text" presStyleLbl="bgAcc1" presStyleIdx="1" presStyleCnt="4">
        <dgm:presLayoutVars>
          <dgm:bulletEnabled val="1"/>
        </dgm:presLayoutVars>
      </dgm:prSet>
      <dgm:spPr/>
    </dgm:pt>
    <dgm:pt modelId="{9A21F5D6-CEDD-4E1D-8734-A9028F2C1CE5}" type="pres">
      <dgm:prSet presAssocID="{E39FE842-CA50-4201-829D-1238AD048C56}" presName="child3group" presStyleCnt="0"/>
      <dgm:spPr/>
    </dgm:pt>
    <dgm:pt modelId="{685BBB77-F2EA-45D3-8675-C56F1004CE88}" type="pres">
      <dgm:prSet presAssocID="{E39FE842-CA50-4201-829D-1238AD048C56}" presName="child3" presStyleLbl="bgAcc1" presStyleIdx="2" presStyleCnt="4"/>
      <dgm:spPr/>
    </dgm:pt>
    <dgm:pt modelId="{6CAAEEA2-538F-40F6-BABF-5A0A0EA1CABA}" type="pres">
      <dgm:prSet presAssocID="{E39FE842-CA50-4201-829D-1238AD048C56}" presName="child3Text" presStyleLbl="bgAcc1" presStyleIdx="2" presStyleCnt="4">
        <dgm:presLayoutVars>
          <dgm:bulletEnabled val="1"/>
        </dgm:presLayoutVars>
      </dgm:prSet>
      <dgm:spPr/>
    </dgm:pt>
    <dgm:pt modelId="{05A7D470-3D2E-42A9-A1CC-9231F1003E1A}" type="pres">
      <dgm:prSet presAssocID="{E39FE842-CA50-4201-829D-1238AD048C56}" presName="child4group" presStyleCnt="0"/>
      <dgm:spPr/>
    </dgm:pt>
    <dgm:pt modelId="{CCCB4492-B05D-4545-8F54-1F43158CA685}" type="pres">
      <dgm:prSet presAssocID="{E39FE842-CA50-4201-829D-1238AD048C56}" presName="child4" presStyleLbl="bgAcc1" presStyleIdx="3" presStyleCnt="4"/>
      <dgm:spPr/>
    </dgm:pt>
    <dgm:pt modelId="{89CA5934-D7C2-4361-934A-C78A39160908}" type="pres">
      <dgm:prSet presAssocID="{E39FE842-CA50-4201-829D-1238AD048C56}" presName="child4Text" presStyleLbl="bgAcc1" presStyleIdx="3" presStyleCnt="4">
        <dgm:presLayoutVars>
          <dgm:bulletEnabled val="1"/>
        </dgm:presLayoutVars>
      </dgm:prSet>
      <dgm:spPr/>
    </dgm:pt>
    <dgm:pt modelId="{8114EE92-5610-41B6-BC57-0054DAAF94D1}" type="pres">
      <dgm:prSet presAssocID="{E39FE842-CA50-4201-829D-1238AD048C56}" presName="childPlaceholder" presStyleCnt="0"/>
      <dgm:spPr/>
    </dgm:pt>
    <dgm:pt modelId="{7EC6A93E-7ACE-498F-A472-5C629FE9D329}" type="pres">
      <dgm:prSet presAssocID="{E39FE842-CA50-4201-829D-1238AD048C56}" presName="circle" presStyleCnt="0"/>
      <dgm:spPr/>
    </dgm:pt>
    <dgm:pt modelId="{C5742C56-B923-4FDE-91CC-EFDB03816AEF}" type="pres">
      <dgm:prSet presAssocID="{E39FE842-CA50-4201-829D-1238AD048C56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1D31BEA7-C5D4-4414-993C-A970CF5B07DE}" type="pres">
      <dgm:prSet presAssocID="{E39FE842-CA50-4201-829D-1238AD048C56}" presName="quadrant2" presStyleLbl="node1" presStyleIdx="1" presStyleCnt="4" custLinFactNeighborX="-884" custLinFactNeighborY="-1759">
        <dgm:presLayoutVars>
          <dgm:chMax val="1"/>
          <dgm:bulletEnabled val="1"/>
        </dgm:presLayoutVars>
      </dgm:prSet>
      <dgm:spPr/>
    </dgm:pt>
    <dgm:pt modelId="{C6866C5A-B60E-4ADB-B182-A41F4C62185D}" type="pres">
      <dgm:prSet presAssocID="{E39FE842-CA50-4201-829D-1238AD048C56}" presName="quadrant3" presStyleLbl="node1" presStyleIdx="2" presStyleCnt="4" custLinFactNeighborX="-319" custLinFactNeighborY="1244">
        <dgm:presLayoutVars>
          <dgm:chMax val="1"/>
          <dgm:bulletEnabled val="1"/>
        </dgm:presLayoutVars>
      </dgm:prSet>
      <dgm:spPr/>
    </dgm:pt>
    <dgm:pt modelId="{C10C155A-E78E-4B3F-BA75-7BF6EFB18DE2}" type="pres">
      <dgm:prSet presAssocID="{E39FE842-CA50-4201-829D-1238AD048C56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92BD3D11-6FBB-4A2D-94CB-0BC93FB6A6FE}" type="pres">
      <dgm:prSet presAssocID="{E39FE842-CA50-4201-829D-1238AD048C56}" presName="quadrantPlaceholder" presStyleCnt="0"/>
      <dgm:spPr/>
    </dgm:pt>
    <dgm:pt modelId="{C5860966-539F-4AA2-869F-750A49D20E45}" type="pres">
      <dgm:prSet presAssocID="{E39FE842-CA50-4201-829D-1238AD048C56}" presName="center1" presStyleLbl="fgShp" presStyleIdx="0" presStyleCnt="2"/>
      <dgm:spPr/>
    </dgm:pt>
    <dgm:pt modelId="{7FC4B676-61BF-4B71-87E7-A3E7F5359454}" type="pres">
      <dgm:prSet presAssocID="{E39FE842-CA50-4201-829D-1238AD048C56}" presName="center2" presStyleLbl="fgShp" presStyleIdx="1" presStyleCnt="2"/>
      <dgm:spPr/>
    </dgm:pt>
  </dgm:ptLst>
  <dgm:cxnLst>
    <dgm:cxn modelId="{C6BD9D16-6A4D-42A4-BCFF-35D1C066FDE2}" type="presOf" srcId="{88AD45FF-2693-436D-94DC-E8FB895A13DA}" destId="{913D5C9F-D45B-45C0-B4D0-8ABE76EEE57C}" srcOrd="0" destOrd="0" presId="urn:microsoft.com/office/officeart/2005/8/layout/cycle4#1"/>
    <dgm:cxn modelId="{56E8BF16-6350-4E8D-B9A1-CFFBDBE68A2E}" type="presOf" srcId="{DB7495E8-3F8B-48B2-AB54-46954B6EE39F}" destId="{7489910B-21A5-4512-8B54-0E07BA0D3AC9}" srcOrd="0" destOrd="0" presId="urn:microsoft.com/office/officeart/2005/8/layout/cycle4#1"/>
    <dgm:cxn modelId="{18B07317-BB83-4108-9774-44724DF1D95F}" type="presOf" srcId="{DB7495E8-3F8B-48B2-AB54-46954B6EE39F}" destId="{42746747-2023-46A4-9B9E-C76234FE5B46}" srcOrd="1" destOrd="0" presId="urn:microsoft.com/office/officeart/2005/8/layout/cycle4#1"/>
    <dgm:cxn modelId="{633FA724-C0B2-4FA3-B610-BDCBFE9FF364}" srcId="{BE2272D2-B92F-47A8-A5DB-C40BEF529327}" destId="{FCE124CF-4760-48B0-8E1E-C76905D431E3}" srcOrd="0" destOrd="0" parTransId="{AE1DF212-7257-422E-BA4F-27AEC84FF865}" sibTransId="{C5D75529-4CE2-4919-B32D-EA08DFA7C9DC}"/>
    <dgm:cxn modelId="{07157028-8FA2-4EF0-8845-007E24BA8EFE}" type="presOf" srcId="{E39FE842-CA50-4201-829D-1238AD048C56}" destId="{3408F7A7-3F64-4FE3-8E7A-AACDBB39D37F}" srcOrd="0" destOrd="0" presId="urn:microsoft.com/office/officeart/2005/8/layout/cycle4#1"/>
    <dgm:cxn modelId="{98F9D32C-ABFA-4CBD-AF73-C5AB19CFAF1F}" type="presOf" srcId="{EB3235C9-1D6C-4052-B702-F2350E676263}" destId="{685BBB77-F2EA-45D3-8675-C56F1004CE88}" srcOrd="0" destOrd="0" presId="urn:microsoft.com/office/officeart/2005/8/layout/cycle4#1"/>
    <dgm:cxn modelId="{D5AA5430-EF33-45E5-8288-9D8AA65EF911}" srcId="{7D4F2573-BAE2-429A-996D-D77DFCFE7939}" destId="{EB3235C9-1D6C-4052-B702-F2350E676263}" srcOrd="0" destOrd="0" parTransId="{15047688-167F-4C91-9332-D7C10FF0F870}" sibTransId="{CCCF7351-D751-4D69-806F-D7246C8FDF50}"/>
    <dgm:cxn modelId="{2491104B-C61F-4541-9DF0-16B00CC34DE6}" type="presOf" srcId="{7D4F2573-BAE2-429A-996D-D77DFCFE7939}" destId="{C6866C5A-B60E-4ADB-B182-A41F4C62185D}" srcOrd="0" destOrd="0" presId="urn:microsoft.com/office/officeart/2005/8/layout/cycle4#1"/>
    <dgm:cxn modelId="{73B50F6E-4BDD-4E05-9A29-6387021A0FF6}" srcId="{E39FE842-CA50-4201-829D-1238AD048C56}" destId="{BE2272D2-B92F-47A8-A5DB-C40BEF529327}" srcOrd="3" destOrd="0" parTransId="{D17778C6-4A10-4428-B015-79CE54D6AEF4}" sibTransId="{4325CA18-11C9-4AE6-BD0C-843314D42293}"/>
    <dgm:cxn modelId="{81DC5E7C-458B-4EED-A748-98069B1651F7}" type="presOf" srcId="{15EA7974-DAB9-4B1B-A402-DA855FAAA307}" destId="{C5742C56-B923-4FDE-91CC-EFDB03816AEF}" srcOrd="0" destOrd="0" presId="urn:microsoft.com/office/officeart/2005/8/layout/cycle4#1"/>
    <dgm:cxn modelId="{ADA1B37F-C0E5-4F04-A2E7-59CC97113415}" srcId="{E39FE842-CA50-4201-829D-1238AD048C56}" destId="{1E7551B3-172E-4082-87D4-A273EF7A54B5}" srcOrd="1" destOrd="0" parTransId="{A3A7F364-FDA9-473D-9DAC-20BF7FB736A8}" sibTransId="{D6A918A0-0515-4795-9F3F-896FBF21DCB4}"/>
    <dgm:cxn modelId="{04CC388A-7FBE-4831-9386-5AA05B501C14}" type="presOf" srcId="{FCE124CF-4760-48B0-8E1E-C76905D431E3}" destId="{89CA5934-D7C2-4361-934A-C78A39160908}" srcOrd="1" destOrd="0" presId="urn:microsoft.com/office/officeart/2005/8/layout/cycle4#1"/>
    <dgm:cxn modelId="{3EDB5A91-CA5F-4714-8090-2BCB49A59CE5}" type="presOf" srcId="{AA73EC49-858B-4998-9F03-F52A137D5C20}" destId="{E584F544-8E25-448C-B00D-87DAE5B03A5D}" srcOrd="1" destOrd="1" presId="urn:microsoft.com/office/officeart/2005/8/layout/cycle4#1"/>
    <dgm:cxn modelId="{CA38BC9B-1D83-4706-B9DD-76FDF1177DC5}" type="presOf" srcId="{BE2272D2-B92F-47A8-A5DB-C40BEF529327}" destId="{C10C155A-E78E-4B3F-BA75-7BF6EFB18DE2}" srcOrd="0" destOrd="0" presId="urn:microsoft.com/office/officeart/2005/8/layout/cycle4#1"/>
    <dgm:cxn modelId="{3B470EA3-F01F-4035-BAB3-62CE706233CA}" type="presOf" srcId="{1E7551B3-172E-4082-87D4-A273EF7A54B5}" destId="{1D31BEA7-C5D4-4414-993C-A970CF5B07DE}" srcOrd="0" destOrd="0" presId="urn:microsoft.com/office/officeart/2005/8/layout/cycle4#1"/>
    <dgm:cxn modelId="{E6EC29A3-4D54-45A5-A18A-FFEB675EBB7C}" srcId="{15EA7974-DAB9-4B1B-A402-DA855FAAA307}" destId="{AA73EC49-858B-4998-9F03-F52A137D5C20}" srcOrd="1" destOrd="0" parTransId="{82500E44-8A71-48D6-9E3B-B2C0F4951D8E}" sibTransId="{EB24DFB0-8009-4B3B-BCD2-144F12081923}"/>
    <dgm:cxn modelId="{6A50CEA7-4EFA-489C-93D0-C2C8090E50D1}" srcId="{E39FE842-CA50-4201-829D-1238AD048C56}" destId="{15EA7974-DAB9-4B1B-A402-DA855FAAA307}" srcOrd="0" destOrd="0" parTransId="{FD73F55E-0D63-4E8A-8A59-F1F4953CDD28}" sibTransId="{12BB01BE-30C8-41BB-8BAC-4B0D9196E660}"/>
    <dgm:cxn modelId="{5427FDAC-1C9B-4A28-B4A7-3F3BAC3F566E}" srcId="{15EA7974-DAB9-4B1B-A402-DA855FAAA307}" destId="{88AD45FF-2693-436D-94DC-E8FB895A13DA}" srcOrd="0" destOrd="0" parTransId="{DA6B4F20-F033-44BD-9A97-23F344374876}" sibTransId="{6C09ACB5-81DE-4EAD-B26E-683D0DC74B9A}"/>
    <dgm:cxn modelId="{5F7388BF-51C5-4821-B9C1-FF9B55A355A7}" type="presOf" srcId="{EB3235C9-1D6C-4052-B702-F2350E676263}" destId="{6CAAEEA2-538F-40F6-BABF-5A0A0EA1CABA}" srcOrd="1" destOrd="0" presId="urn:microsoft.com/office/officeart/2005/8/layout/cycle4#1"/>
    <dgm:cxn modelId="{DDD83BC3-EAF8-45A9-B955-44A1ED58B38C}" type="presOf" srcId="{AA73EC49-858B-4998-9F03-F52A137D5C20}" destId="{913D5C9F-D45B-45C0-B4D0-8ABE76EEE57C}" srcOrd="0" destOrd="1" presId="urn:microsoft.com/office/officeart/2005/8/layout/cycle4#1"/>
    <dgm:cxn modelId="{B4C46FCB-32F2-4A1F-ACF0-601559C403DF}" srcId="{1E7551B3-172E-4082-87D4-A273EF7A54B5}" destId="{DB7495E8-3F8B-48B2-AB54-46954B6EE39F}" srcOrd="0" destOrd="0" parTransId="{4FFDC3C9-70F1-448D-8500-BAF758ECC876}" sibTransId="{3EF8F2F7-AF61-40ED-A7EE-A0CB271A0759}"/>
    <dgm:cxn modelId="{A7EF2CD0-9E59-4550-BB17-E709E9EF7CA0}" type="presOf" srcId="{88AD45FF-2693-436D-94DC-E8FB895A13DA}" destId="{E584F544-8E25-448C-B00D-87DAE5B03A5D}" srcOrd="1" destOrd="0" presId="urn:microsoft.com/office/officeart/2005/8/layout/cycle4#1"/>
    <dgm:cxn modelId="{8FC61BD6-839B-420C-A35B-6041CE7B4F29}" type="presOf" srcId="{FCE124CF-4760-48B0-8E1E-C76905D431E3}" destId="{CCCB4492-B05D-4545-8F54-1F43158CA685}" srcOrd="0" destOrd="0" presId="urn:microsoft.com/office/officeart/2005/8/layout/cycle4#1"/>
    <dgm:cxn modelId="{31491AEA-2774-45DF-90A4-6D126FB2C26E}" srcId="{E39FE842-CA50-4201-829D-1238AD048C56}" destId="{7D4F2573-BAE2-429A-996D-D77DFCFE7939}" srcOrd="2" destOrd="0" parTransId="{A6BB510B-BDC6-4B82-AF61-DB1C0E95DBEC}" sibTransId="{A7776F65-617E-435B-8D0D-8FF901B9FAA6}"/>
    <dgm:cxn modelId="{49D96ABC-F346-4681-BCF4-F32CF7C845F0}" type="presParOf" srcId="{3408F7A7-3F64-4FE3-8E7A-AACDBB39D37F}" destId="{4402CD37-EEEB-4F0B-A6E9-0270A85B68AA}" srcOrd="0" destOrd="0" presId="urn:microsoft.com/office/officeart/2005/8/layout/cycle4#1"/>
    <dgm:cxn modelId="{34065628-F81E-433A-AA3A-C54329799240}" type="presParOf" srcId="{4402CD37-EEEB-4F0B-A6E9-0270A85B68AA}" destId="{850D93FC-C39D-43D8-A61C-8097AE710829}" srcOrd="0" destOrd="0" presId="urn:microsoft.com/office/officeart/2005/8/layout/cycle4#1"/>
    <dgm:cxn modelId="{5A251BBC-9B51-4B08-A640-1529F713C4ED}" type="presParOf" srcId="{850D93FC-C39D-43D8-A61C-8097AE710829}" destId="{913D5C9F-D45B-45C0-B4D0-8ABE76EEE57C}" srcOrd="0" destOrd="0" presId="urn:microsoft.com/office/officeart/2005/8/layout/cycle4#1"/>
    <dgm:cxn modelId="{C953D5B5-836D-4526-8C2C-EB11FD0A4072}" type="presParOf" srcId="{850D93FC-C39D-43D8-A61C-8097AE710829}" destId="{E584F544-8E25-448C-B00D-87DAE5B03A5D}" srcOrd="1" destOrd="0" presId="urn:microsoft.com/office/officeart/2005/8/layout/cycle4#1"/>
    <dgm:cxn modelId="{3C74E3BA-A95A-4D5D-B230-5C94595B16BC}" type="presParOf" srcId="{4402CD37-EEEB-4F0B-A6E9-0270A85B68AA}" destId="{3120F19E-C64D-43B7-A03F-D7850A2A7DE4}" srcOrd="1" destOrd="0" presId="urn:microsoft.com/office/officeart/2005/8/layout/cycle4#1"/>
    <dgm:cxn modelId="{40B3E2AF-96CD-4B0B-8EB0-BA3A5FC4BE94}" type="presParOf" srcId="{3120F19E-C64D-43B7-A03F-D7850A2A7DE4}" destId="{7489910B-21A5-4512-8B54-0E07BA0D3AC9}" srcOrd="0" destOrd="0" presId="urn:microsoft.com/office/officeart/2005/8/layout/cycle4#1"/>
    <dgm:cxn modelId="{E751C36E-AB59-4D01-A155-8A94D3FD67A4}" type="presParOf" srcId="{3120F19E-C64D-43B7-A03F-D7850A2A7DE4}" destId="{42746747-2023-46A4-9B9E-C76234FE5B46}" srcOrd="1" destOrd="0" presId="urn:microsoft.com/office/officeart/2005/8/layout/cycle4#1"/>
    <dgm:cxn modelId="{3179A485-873F-4F0F-AB73-C73C5EFB1797}" type="presParOf" srcId="{4402CD37-EEEB-4F0B-A6E9-0270A85B68AA}" destId="{9A21F5D6-CEDD-4E1D-8734-A9028F2C1CE5}" srcOrd="2" destOrd="0" presId="urn:microsoft.com/office/officeart/2005/8/layout/cycle4#1"/>
    <dgm:cxn modelId="{BBA8CC78-D8A8-4251-B26C-5C4FF41464D3}" type="presParOf" srcId="{9A21F5D6-CEDD-4E1D-8734-A9028F2C1CE5}" destId="{685BBB77-F2EA-45D3-8675-C56F1004CE88}" srcOrd="0" destOrd="0" presId="urn:microsoft.com/office/officeart/2005/8/layout/cycle4#1"/>
    <dgm:cxn modelId="{CD886C2C-275B-463C-AA1D-937B0D5FE3BB}" type="presParOf" srcId="{9A21F5D6-CEDD-4E1D-8734-A9028F2C1CE5}" destId="{6CAAEEA2-538F-40F6-BABF-5A0A0EA1CABA}" srcOrd="1" destOrd="0" presId="urn:microsoft.com/office/officeart/2005/8/layout/cycle4#1"/>
    <dgm:cxn modelId="{CCDB5CFD-59D3-4EEC-9FCC-78995CC6F2F4}" type="presParOf" srcId="{4402CD37-EEEB-4F0B-A6E9-0270A85B68AA}" destId="{05A7D470-3D2E-42A9-A1CC-9231F1003E1A}" srcOrd="3" destOrd="0" presId="urn:microsoft.com/office/officeart/2005/8/layout/cycle4#1"/>
    <dgm:cxn modelId="{271EFC18-F27E-4AD4-A404-1E09A03D9E49}" type="presParOf" srcId="{05A7D470-3D2E-42A9-A1CC-9231F1003E1A}" destId="{CCCB4492-B05D-4545-8F54-1F43158CA685}" srcOrd="0" destOrd="0" presId="urn:microsoft.com/office/officeart/2005/8/layout/cycle4#1"/>
    <dgm:cxn modelId="{54109706-9D33-4DF6-BB27-05518FA104EE}" type="presParOf" srcId="{05A7D470-3D2E-42A9-A1CC-9231F1003E1A}" destId="{89CA5934-D7C2-4361-934A-C78A39160908}" srcOrd="1" destOrd="0" presId="urn:microsoft.com/office/officeart/2005/8/layout/cycle4#1"/>
    <dgm:cxn modelId="{4F5BE571-6D04-4375-B869-9E418F62F65E}" type="presParOf" srcId="{4402CD37-EEEB-4F0B-A6E9-0270A85B68AA}" destId="{8114EE92-5610-41B6-BC57-0054DAAF94D1}" srcOrd="4" destOrd="0" presId="urn:microsoft.com/office/officeart/2005/8/layout/cycle4#1"/>
    <dgm:cxn modelId="{D5EF10B0-5E1F-42A5-8465-B17B88422564}" type="presParOf" srcId="{3408F7A7-3F64-4FE3-8E7A-AACDBB39D37F}" destId="{7EC6A93E-7ACE-498F-A472-5C629FE9D329}" srcOrd="1" destOrd="0" presId="urn:microsoft.com/office/officeart/2005/8/layout/cycle4#1"/>
    <dgm:cxn modelId="{6FC549BA-AEF9-4A24-9C16-31957BE818DD}" type="presParOf" srcId="{7EC6A93E-7ACE-498F-A472-5C629FE9D329}" destId="{C5742C56-B923-4FDE-91CC-EFDB03816AEF}" srcOrd="0" destOrd="0" presId="urn:microsoft.com/office/officeart/2005/8/layout/cycle4#1"/>
    <dgm:cxn modelId="{F6033610-5A2E-4B04-8BC1-4B54F9C7A0E6}" type="presParOf" srcId="{7EC6A93E-7ACE-498F-A472-5C629FE9D329}" destId="{1D31BEA7-C5D4-4414-993C-A970CF5B07DE}" srcOrd="1" destOrd="0" presId="urn:microsoft.com/office/officeart/2005/8/layout/cycle4#1"/>
    <dgm:cxn modelId="{CA3FA321-8B53-490B-9EA1-6A2E10EFFB25}" type="presParOf" srcId="{7EC6A93E-7ACE-498F-A472-5C629FE9D329}" destId="{C6866C5A-B60E-4ADB-B182-A41F4C62185D}" srcOrd="2" destOrd="0" presId="urn:microsoft.com/office/officeart/2005/8/layout/cycle4#1"/>
    <dgm:cxn modelId="{6FCADF7F-3F1B-47B4-937D-F40E383A2828}" type="presParOf" srcId="{7EC6A93E-7ACE-498F-A472-5C629FE9D329}" destId="{C10C155A-E78E-4B3F-BA75-7BF6EFB18DE2}" srcOrd="3" destOrd="0" presId="urn:microsoft.com/office/officeart/2005/8/layout/cycle4#1"/>
    <dgm:cxn modelId="{FC8DB16D-D925-40AB-8032-65784D86A415}" type="presParOf" srcId="{7EC6A93E-7ACE-498F-A472-5C629FE9D329}" destId="{92BD3D11-6FBB-4A2D-94CB-0BC93FB6A6FE}" srcOrd="4" destOrd="0" presId="urn:microsoft.com/office/officeart/2005/8/layout/cycle4#1"/>
    <dgm:cxn modelId="{05480DF1-9569-4E99-9F19-A1755B77D30A}" type="presParOf" srcId="{3408F7A7-3F64-4FE3-8E7A-AACDBB39D37F}" destId="{C5860966-539F-4AA2-869F-750A49D20E45}" srcOrd="2" destOrd="0" presId="urn:microsoft.com/office/officeart/2005/8/layout/cycle4#1"/>
    <dgm:cxn modelId="{A82D4ECF-28C5-4430-A0ED-09B2F7C0A86A}" type="presParOf" srcId="{3408F7A7-3F64-4FE3-8E7A-AACDBB39D37F}" destId="{7FC4B676-61BF-4B71-87E7-A3E7F5359454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5BBB77-F2EA-45D3-8675-C56F1004CE88}">
      <dsp:nvSpPr>
        <dsp:cNvPr id="0" name=""/>
        <dsp:cNvSpPr/>
      </dsp:nvSpPr>
      <dsp:spPr>
        <a:xfrm>
          <a:off x="4330561" y="3182753"/>
          <a:ext cx="2312176" cy="1497766"/>
        </a:xfrm>
        <a:prstGeom prst="roundRect">
          <a:avLst>
            <a:gd name="adj" fmla="val 10000"/>
          </a:avLst>
        </a:prstGeom>
        <a:solidFill>
          <a:srgbClr val="00B050">
            <a:alpha val="5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900" kern="1200" dirty="0"/>
            <a:t>полевые</a:t>
          </a:r>
        </a:p>
      </dsp:txBody>
      <dsp:txXfrm>
        <a:off x="5057115" y="3590096"/>
        <a:ext cx="1552721" cy="1057522"/>
      </dsp:txXfrm>
    </dsp:sp>
    <dsp:sp modelId="{CCCB4492-B05D-4545-8F54-1F43158CA685}">
      <dsp:nvSpPr>
        <dsp:cNvPr id="0" name=""/>
        <dsp:cNvSpPr/>
      </dsp:nvSpPr>
      <dsp:spPr>
        <a:xfrm>
          <a:off x="558061" y="3182753"/>
          <a:ext cx="2312176" cy="1497766"/>
        </a:xfrm>
        <a:prstGeom prst="roundRect">
          <a:avLst>
            <a:gd name="adj" fmla="val 10000"/>
          </a:avLst>
        </a:prstGeom>
        <a:solidFill>
          <a:srgbClr val="00B050">
            <a:alpha val="5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900" kern="1200" dirty="0"/>
            <a:t>садовые</a:t>
          </a:r>
        </a:p>
      </dsp:txBody>
      <dsp:txXfrm>
        <a:off x="590962" y="3590096"/>
        <a:ext cx="1552721" cy="1057522"/>
      </dsp:txXfrm>
    </dsp:sp>
    <dsp:sp modelId="{7489910B-21A5-4512-8B54-0E07BA0D3AC9}">
      <dsp:nvSpPr>
        <dsp:cNvPr id="0" name=""/>
        <dsp:cNvSpPr/>
      </dsp:nvSpPr>
      <dsp:spPr>
        <a:xfrm>
          <a:off x="4330561" y="0"/>
          <a:ext cx="2312176" cy="1497766"/>
        </a:xfrm>
        <a:prstGeom prst="roundRect">
          <a:avLst>
            <a:gd name="adj" fmla="val 10000"/>
          </a:avLst>
        </a:prstGeom>
        <a:solidFill>
          <a:srgbClr val="00B050">
            <a:alpha val="5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900" kern="1200" dirty="0"/>
            <a:t>комнатные</a:t>
          </a:r>
        </a:p>
      </dsp:txBody>
      <dsp:txXfrm>
        <a:off x="5057115" y="32901"/>
        <a:ext cx="1552721" cy="1057522"/>
      </dsp:txXfrm>
    </dsp:sp>
    <dsp:sp modelId="{913D5C9F-D45B-45C0-B4D0-8ABE76EEE57C}">
      <dsp:nvSpPr>
        <dsp:cNvPr id="0" name=""/>
        <dsp:cNvSpPr/>
      </dsp:nvSpPr>
      <dsp:spPr>
        <a:xfrm>
          <a:off x="558061" y="0"/>
          <a:ext cx="2312176" cy="1497766"/>
        </a:xfrm>
        <a:prstGeom prst="roundRect">
          <a:avLst>
            <a:gd name="adj" fmla="val 10000"/>
          </a:avLst>
        </a:prstGeom>
        <a:solidFill>
          <a:srgbClr val="00B050">
            <a:alpha val="5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900" kern="1200" dirty="0"/>
            <a:t>Лесные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900" kern="1200" dirty="0"/>
        </a:p>
      </dsp:txBody>
      <dsp:txXfrm>
        <a:off x="590962" y="32901"/>
        <a:ext cx="1552721" cy="1057522"/>
      </dsp:txXfrm>
    </dsp:sp>
    <dsp:sp modelId="{C5742C56-B923-4FDE-91CC-EFDB03816AEF}">
      <dsp:nvSpPr>
        <dsp:cNvPr id="0" name=""/>
        <dsp:cNvSpPr/>
      </dsp:nvSpPr>
      <dsp:spPr>
        <a:xfrm>
          <a:off x="1526929" y="266789"/>
          <a:ext cx="2026665" cy="2026665"/>
        </a:xfrm>
        <a:prstGeom prst="pieWedge">
          <a:avLst/>
        </a:prstGeom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89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tx1"/>
              </a:solidFill>
            </a:rPr>
            <a:t>Особенности роста питания и размножения</a:t>
          </a:r>
          <a:endParaRPr lang="ru-RU" sz="1600" kern="1200" dirty="0"/>
        </a:p>
      </dsp:txBody>
      <dsp:txXfrm>
        <a:off x="2120525" y="860385"/>
        <a:ext cx="1433069" cy="1433069"/>
      </dsp:txXfrm>
    </dsp:sp>
    <dsp:sp modelId="{1D31BEA7-C5D4-4414-993C-A970CF5B07DE}">
      <dsp:nvSpPr>
        <dsp:cNvPr id="0" name=""/>
        <dsp:cNvSpPr/>
      </dsp:nvSpPr>
      <dsp:spPr>
        <a:xfrm rot="5400000">
          <a:off x="3629289" y="231140"/>
          <a:ext cx="2026665" cy="2026665"/>
        </a:xfrm>
        <a:prstGeom prst="pieWedge">
          <a:avLst/>
        </a:prstGeom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81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tx1"/>
              </a:solidFill>
            </a:rPr>
            <a:t>Многолетние однолетние</a:t>
          </a:r>
          <a:endParaRPr lang="ru-RU" sz="1600" kern="1200" dirty="0"/>
        </a:p>
      </dsp:txBody>
      <dsp:txXfrm rot="-5400000">
        <a:off x="3629289" y="824736"/>
        <a:ext cx="1433069" cy="1433069"/>
      </dsp:txXfrm>
    </dsp:sp>
    <dsp:sp modelId="{C6866C5A-B60E-4ADB-B182-A41F4C62185D}">
      <dsp:nvSpPr>
        <dsp:cNvPr id="0" name=""/>
        <dsp:cNvSpPr/>
      </dsp:nvSpPr>
      <dsp:spPr>
        <a:xfrm rot="10800000">
          <a:off x="3640740" y="2412276"/>
          <a:ext cx="2026665" cy="2026665"/>
        </a:xfrm>
        <a:prstGeom prst="pieWedge">
          <a:avLst/>
        </a:prstGeom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81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tx1"/>
              </a:solidFill>
            </a:rPr>
            <a:t>Назначение и применение</a:t>
          </a:r>
          <a:endParaRPr lang="ru-RU" sz="1600" kern="1200" dirty="0"/>
        </a:p>
      </dsp:txBody>
      <dsp:txXfrm rot="10800000">
        <a:off x="3640740" y="2412276"/>
        <a:ext cx="1433069" cy="1433069"/>
      </dsp:txXfrm>
    </dsp:sp>
    <dsp:sp modelId="{C10C155A-E78E-4B3F-BA75-7BF6EFB18DE2}">
      <dsp:nvSpPr>
        <dsp:cNvPr id="0" name=""/>
        <dsp:cNvSpPr/>
      </dsp:nvSpPr>
      <dsp:spPr>
        <a:xfrm rot="16200000">
          <a:off x="1526929" y="2387065"/>
          <a:ext cx="2026665" cy="2026665"/>
        </a:xfrm>
        <a:prstGeom prst="pieWedge">
          <a:avLst/>
        </a:prstGeom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89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tx1"/>
              </a:solidFill>
            </a:rPr>
            <a:t>Внешний вид , сходство и различия</a:t>
          </a:r>
          <a:endParaRPr lang="ru-RU" sz="1600" kern="1200" dirty="0"/>
        </a:p>
      </dsp:txBody>
      <dsp:txXfrm rot="5400000">
        <a:off x="2120525" y="2387065"/>
        <a:ext cx="1433069" cy="1433069"/>
      </dsp:txXfrm>
    </dsp:sp>
    <dsp:sp modelId="{C5860966-539F-4AA2-869F-750A49D20E45}">
      <dsp:nvSpPr>
        <dsp:cNvPr id="0" name=""/>
        <dsp:cNvSpPr/>
      </dsp:nvSpPr>
      <dsp:spPr>
        <a:xfrm>
          <a:off x="3250531" y="1919013"/>
          <a:ext cx="699737" cy="608467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C4B676-61BF-4B71-87E7-A3E7F5359454}">
      <dsp:nvSpPr>
        <dsp:cNvPr id="0" name=""/>
        <dsp:cNvSpPr/>
      </dsp:nvSpPr>
      <dsp:spPr>
        <a:xfrm rot="10800000">
          <a:off x="3250531" y="2153039"/>
          <a:ext cx="699737" cy="608467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2F60C-01C6-45DB-83B2-3C67FEACEE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7BC7E-6FF9-4623-8195-53A49ABC3E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717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E51B-7C63-478F-9FF0-DE114907B01E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F5990-24CA-46F0-82D1-3239CC982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E51B-7C63-478F-9FF0-DE114907B01E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F5990-24CA-46F0-82D1-3239CC982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E51B-7C63-478F-9FF0-DE114907B01E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F5990-24CA-46F0-82D1-3239CC982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E51B-7C63-478F-9FF0-DE114907B01E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F5990-24CA-46F0-82D1-3239CC982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E51B-7C63-478F-9FF0-DE114907B01E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F5990-24CA-46F0-82D1-3239CC982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E51B-7C63-478F-9FF0-DE114907B01E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F5990-24CA-46F0-82D1-3239CC982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E51B-7C63-478F-9FF0-DE114907B01E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F5990-24CA-46F0-82D1-3239CC982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E51B-7C63-478F-9FF0-DE114907B01E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F5990-24CA-46F0-82D1-3239CC982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E51B-7C63-478F-9FF0-DE114907B01E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F5990-24CA-46F0-82D1-3239CC982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E51B-7C63-478F-9FF0-DE114907B01E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F5990-24CA-46F0-82D1-3239CC982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E51B-7C63-478F-9FF0-DE114907B01E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F5990-24CA-46F0-82D1-3239CC982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0E51B-7C63-478F-9FF0-DE114907B01E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F5990-24CA-46F0-82D1-3239CC982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7992888" cy="2711019"/>
          </a:xfrm>
        </p:spPr>
        <p:txBody>
          <a:bodyPr>
            <a:noAutofit/>
          </a:bodyPr>
          <a:lstStyle/>
          <a:p>
            <a:br>
              <a:rPr lang="ru-RU" sz="5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Проект 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познавательно – исследовательский, творческий </a:t>
            </a:r>
            <a:br>
              <a:rPr lang="ru-RU" sz="3200" b="1" dirty="0">
                <a:solidFill>
                  <a:srgbClr val="002060"/>
                </a:solidFill>
              </a:rPr>
            </a:br>
            <a:r>
              <a:rPr lang="ru-RU" sz="5400" b="1" dirty="0">
                <a:solidFill>
                  <a:srgbClr val="002060"/>
                </a:solidFill>
              </a:rPr>
              <a:t>«Сказочный мир </a:t>
            </a:r>
            <a:br>
              <a:rPr lang="ru-RU" sz="5400" b="1" dirty="0">
                <a:solidFill>
                  <a:srgbClr val="002060"/>
                </a:solidFill>
              </a:rPr>
            </a:br>
            <a:r>
              <a:rPr lang="ru-RU" sz="5400" b="1" dirty="0">
                <a:solidFill>
                  <a:srgbClr val="002060"/>
                </a:solidFill>
              </a:rPr>
              <a:t>цветов»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F0BCCA-7197-4908-859C-B55892BB4609}"/>
              </a:ext>
            </a:extLst>
          </p:cNvPr>
          <p:cNvSpPr txBox="1"/>
          <p:nvPr/>
        </p:nvSpPr>
        <p:spPr>
          <a:xfrm>
            <a:off x="1043608" y="1160841"/>
            <a:ext cx="68407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муниципальное бюджетное дошкольное образовательное учреждение «Детский сад № 30»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711894-51BD-4745-8229-C8E637220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Совместная деятельность </a:t>
            </a:r>
            <a:br>
              <a:rPr lang="ru-RU" sz="3200" b="1" dirty="0">
                <a:solidFill>
                  <a:schemeClr val="tx2"/>
                </a:solidFill>
              </a:rPr>
            </a:br>
            <a:r>
              <a:rPr lang="ru-RU" sz="3200" b="1" dirty="0">
                <a:solidFill>
                  <a:schemeClr val="tx2"/>
                </a:solidFill>
              </a:rPr>
              <a:t>детей и педагогов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7968DE-8401-4B6C-9EC9-3CC049565FA0}"/>
              </a:ext>
            </a:extLst>
          </p:cNvPr>
          <p:cNvSpPr txBox="1"/>
          <p:nvPr/>
        </p:nvSpPr>
        <p:spPr>
          <a:xfrm>
            <a:off x="1187624" y="1628800"/>
            <a:ext cx="45720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Найди растение»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«Найди, что опишу»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«Отгадай, что за растение»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 названному растению беги»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 цветок»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такое же растение»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«Какого цветка не стало?»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 букет»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«Четвертый лишний»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такой же»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изменилось?»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растение по названию»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«Продайте то, что назову»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Магазин «Цветы»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о чем расскажу»</a:t>
            </a:r>
          </a:p>
        </p:txBody>
      </p:sp>
    </p:spTree>
    <p:extLst>
      <p:ext uri="{BB962C8B-B14F-4D97-AF65-F5344CB8AC3E}">
        <p14:creationId xmlns:p14="http://schemas.microsoft.com/office/powerpoint/2010/main" val="174857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CD7DAD-ECE0-44BA-8A9F-77945D65A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Трудовая деятельность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504C06-6EFA-4809-8A15-5E244294BA8D}"/>
              </a:ext>
            </a:extLst>
          </p:cNvPr>
          <p:cNvSpPr txBox="1"/>
          <p:nvPr/>
        </p:nvSpPr>
        <p:spPr>
          <a:xfrm>
            <a:off x="457200" y="1556792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Поливка комнатных растений.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Мытье комнатных растений.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Посадка рассады цветов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Черенкование комнатных растений.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77C8C3F-FC0A-4E43-B969-264F30A3C1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90" r="15777"/>
          <a:stretch/>
        </p:blipFill>
        <p:spPr>
          <a:xfrm rot="5400000">
            <a:off x="1254673" y="2566257"/>
            <a:ext cx="2375838" cy="35261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405CDFB-C1F6-48C2-B977-7001E2D2DF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58943" y="1781817"/>
            <a:ext cx="3528392" cy="26462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61384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28604"/>
            <a:ext cx="82524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tx2"/>
                </a:solidFill>
              </a:rPr>
              <a:t>Познавательно- исследовательская деятельность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3568" y="1894352"/>
            <a:ext cx="621510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модели условной жизни комнатных растений, первоцветов с помощью знаков-символов (свет, вода, тепло, почва)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схеме «Что нужно цветам»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Сравнительное наблюдение «Одуванчик и тюльпан»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презентации о цветах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Беседа на тему «Что будет если не поливать цветы»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схеме «Какие бывают цветы»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72198" y="4572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4667A21-E47C-41F1-A775-F3C6BD2EE66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3" t="10314" r="8203" b="17499"/>
          <a:stretch/>
        </p:blipFill>
        <p:spPr>
          <a:xfrm rot="5400000">
            <a:off x="2012966" y="1618178"/>
            <a:ext cx="2212118" cy="1702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8B44452-32F3-4CA6-A20F-AD8B50BBB1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05652" y="4447941"/>
            <a:ext cx="2282822" cy="17697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F6B94B9-F97D-4F1C-976C-BF9DE1D811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0223" y="1650479"/>
            <a:ext cx="2270082" cy="1702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E5DDAA4-C9AB-47EB-B6F8-62EDD9899AA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398" y="4475167"/>
            <a:ext cx="2270083" cy="1702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1D4FEC70-4E2A-4BF2-BEC7-456B3F839E9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94408" y="1655248"/>
            <a:ext cx="2208249" cy="16561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6B3F79F5-488D-485E-B783-B2C8912A15A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85473" y="1655247"/>
            <a:ext cx="2208247" cy="16561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2C521E-C7E9-49CE-8EF0-0C2DAABCBEBC}"/>
              </a:ext>
            </a:extLst>
          </p:cNvPr>
          <p:cNvSpPr txBox="1"/>
          <p:nvPr/>
        </p:nvSpPr>
        <p:spPr>
          <a:xfrm>
            <a:off x="467544" y="266654"/>
            <a:ext cx="712879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tx2"/>
                </a:solidFill>
              </a:rPr>
              <a:t>Познавательно- исследовательская деятельность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89AEA16C-5B1C-4390-A9FF-3C4DC5739D1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t="16401" r="1176" b="8001"/>
          <a:stretch/>
        </p:blipFill>
        <p:spPr>
          <a:xfrm>
            <a:off x="4282767" y="4272066"/>
            <a:ext cx="3267832" cy="20283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23622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48680"/>
            <a:ext cx="61206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latin typeface="A La Russ"/>
                <a:cs typeface="Times New Roman" pitchFamily="18" charset="0"/>
              </a:rPr>
              <a:t>Коммуникативная деятельность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268760"/>
            <a:ext cx="856895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 «Цветы – красота нашей  жизни», «Цветы и время», «От чего погибают цветы?»,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Беседы – «Мой любимый цветок», «Какие комнатные растения живут у вас дома?»,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мне больше всего запомнилось и понравилось».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открыток и иллюстраций с цветами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стихотворений: «Одуванчик»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Е.Серова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«Катя леечку взяла»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Н.Нищеева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появились ромашки?»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В.Орлов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Словотворчество (стихи, загадки).</a:t>
            </a:r>
          </a:p>
          <a:p>
            <a:endParaRPr lang="ru-RU" sz="1600" dirty="0"/>
          </a:p>
          <a:p>
            <a:endParaRPr lang="ru-RU" sz="2400" dirty="0"/>
          </a:p>
          <a:p>
            <a:endParaRPr lang="ru-RU" sz="2400" dirty="0"/>
          </a:p>
          <a:p>
            <a:br>
              <a:rPr lang="ru-RU" dirty="0"/>
            </a:b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4B7741-376A-4CD2-B0CA-B4BF5A36C5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5" t="37400" b="4851"/>
          <a:stretch/>
        </p:blipFill>
        <p:spPr>
          <a:xfrm>
            <a:off x="539552" y="3368520"/>
            <a:ext cx="4266694" cy="25100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14356"/>
            <a:ext cx="67442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tx2"/>
                </a:solidFill>
                <a:latin typeface="A La Russ"/>
                <a:cs typeface="Times New Roman" pitchFamily="18" charset="0"/>
              </a:rPr>
              <a:t>Музыкально- художественная деятельность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988840"/>
            <a:ext cx="71287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Слушание «Вальса цветов»  Чайковского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Игра «Цветы и бабочки» (Муз. Сопровождение «Шуточка» В.Селиванова)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дети делятся на цветы и бабочки, пока звучит музыка дети – «бабочки » летают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   вокруг «цветов»,  на последние аккорды приседают около выбранного цветка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Разучивание песен «Отчего на голове не растут цветочки »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«Одуванчик и колокольчик» В.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Ольсен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A2F38EB-DFF3-42DC-B15E-27D699FD8A27}"/>
              </a:ext>
            </a:extLst>
          </p:cNvPr>
          <p:cNvSpPr txBox="1"/>
          <p:nvPr/>
        </p:nvSpPr>
        <p:spPr>
          <a:xfrm>
            <a:off x="971600" y="404664"/>
            <a:ext cx="72545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tx2"/>
                </a:solidFill>
              </a:rPr>
              <a:t>Художественно – эстетическое развитие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9EBDC29-6A5F-498D-B3A9-5593453CDF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2"/>
          <a:stretch/>
        </p:blipFill>
        <p:spPr>
          <a:xfrm>
            <a:off x="2915816" y="1844824"/>
            <a:ext cx="2987824" cy="20846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D76328B-A0F9-4FF6-976A-DDDCA0EA05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0" b="4851"/>
          <a:stretch/>
        </p:blipFill>
        <p:spPr>
          <a:xfrm>
            <a:off x="6129503" y="3645024"/>
            <a:ext cx="2319478" cy="1512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9A791CC-BCE6-444B-890C-342C2EB3E1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98" b="24800"/>
          <a:stretch/>
        </p:blipFill>
        <p:spPr>
          <a:xfrm flipV="1">
            <a:off x="395536" y="1519038"/>
            <a:ext cx="2403293" cy="13896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F01FE79-D34F-4EFF-ADFD-344BC2F5F7D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7"/>
          <a:stretch/>
        </p:blipFill>
        <p:spPr>
          <a:xfrm>
            <a:off x="442153" y="3645024"/>
            <a:ext cx="2286087" cy="1512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5E652AFA-5819-41E7-B100-D3EEDE4BF83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09"/>
          <a:stretch/>
        </p:blipFill>
        <p:spPr>
          <a:xfrm rot="5400000">
            <a:off x="2607766" y="4671645"/>
            <a:ext cx="2016224" cy="14001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72C6BDF4-C8DC-484A-B301-15D510C0DB0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8" t="36062" r="13775" b="8315"/>
          <a:stretch/>
        </p:blipFill>
        <p:spPr>
          <a:xfrm>
            <a:off x="6099645" y="1516784"/>
            <a:ext cx="2319478" cy="14455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6BA4B334-CD5C-4397-BE96-39F5222C5E2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1" t="16401" r="12201" b="17801"/>
          <a:stretch/>
        </p:blipFill>
        <p:spPr>
          <a:xfrm rot="5400000">
            <a:off x="4190723" y="4666903"/>
            <a:ext cx="2025710" cy="14001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C1A167A-8551-4C9F-83E8-70CAD9112C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4943" y="1265337"/>
            <a:ext cx="4005064" cy="30037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8C6A12F-5C6E-4E9C-BE13-CB2BD8788A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65613" y="1301257"/>
            <a:ext cx="4018643" cy="30139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263851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2D215D-E503-4300-AF34-A30D58494CD4}"/>
              </a:ext>
            </a:extLst>
          </p:cNvPr>
          <p:cNvSpPr txBox="1"/>
          <p:nvPr/>
        </p:nvSpPr>
        <p:spPr>
          <a:xfrm>
            <a:off x="1691680" y="1243786"/>
            <a:ext cx="4572000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Природу надо беречь и помогать ей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садовые цветы требуют ухода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растения являются лекарственными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Одуванчик является самым богатым медоносом для пчел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растения подсказывают время или погоду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цветы по-своему красивы и ароматны.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E451AD-2501-4200-A33B-36D45289F310}"/>
              </a:ext>
            </a:extLst>
          </p:cNvPr>
          <p:cNvSpPr txBox="1"/>
          <p:nvPr/>
        </p:nvSpPr>
        <p:spPr>
          <a:xfrm>
            <a:off x="1979712" y="620688"/>
            <a:ext cx="457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Мы  узнали</a:t>
            </a:r>
          </a:p>
        </p:txBody>
      </p:sp>
    </p:spTree>
    <p:extLst>
      <p:ext uri="{BB962C8B-B14F-4D97-AF65-F5344CB8AC3E}">
        <p14:creationId xmlns:p14="http://schemas.microsoft.com/office/powerpoint/2010/main" val="16843630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78497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Результат:</a:t>
            </a:r>
            <a:endParaRPr lang="ru-RU" sz="24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устойчивый познавательный интерес и любознательность, высокая активность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Положительное-эмоциональное и осознанное отношение к природе, к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цветам, которые окружают ребенка. Цветы являются не только украшением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Земли, но и целителями.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Готовность участвовать в практических делах по улучшению природной среды (посадка, уход за цветами).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Сформировались навыки культурного поведения в природе.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32338" cy="85889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«Сказочный мир цветов»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71546"/>
            <a:ext cx="8118644" cy="4085646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Тип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проекта: познавательно – исследовательский, творческий, коллективный.</a:t>
            </a:r>
            <a:endParaRPr lang="ru-RU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Возрастная группа: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дети 6-7 лет</a:t>
            </a:r>
            <a:endParaRPr lang="ru-RU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 характеру содержания: ребенок и природа</a:t>
            </a:r>
            <a:endParaRPr lang="ru-RU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По времени: краткосрочный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По продолжительности: 2.05.2023-19.05.2023.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Участники проекта: дети старшего дошкольного возраста, воспитатели, родители воспитанников.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Автор проекта: Федотова Надежда Алексеевна.</a:t>
            </a:r>
          </a:p>
          <a:p>
            <a:pPr marL="0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52CCE95-337D-4337-AD89-2BCB9608467A}"/>
              </a:ext>
            </a:extLst>
          </p:cNvPr>
          <p:cNvSpPr txBox="1"/>
          <p:nvPr/>
        </p:nvSpPr>
        <p:spPr>
          <a:xfrm>
            <a:off x="1043608" y="2564904"/>
            <a:ext cx="574238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tx2"/>
                </a:solidFill>
              </a:rPr>
              <a:t>Спасибо за внимание !</a:t>
            </a:r>
          </a:p>
        </p:txBody>
      </p:sp>
    </p:spTree>
    <p:extLst>
      <p:ext uri="{BB962C8B-B14F-4D97-AF65-F5344CB8AC3E}">
        <p14:creationId xmlns:p14="http://schemas.microsoft.com/office/powerpoint/2010/main" val="3122726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93978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Актуальность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1021938"/>
            <a:ext cx="810039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современных условиях проблема экологического воспитания дошкольников приобретает особую остроту и актуальность. Именно в период дошкольного детства происходит становление человеческой личности, формирование начал экологической культуры. Поэтому очень важно разбудить в детях интерес к живой природе, воспитывать любовь к ней, научить беречь окружающий мир.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Очень важно воспитывать ответственное отношение к природе, необходимо сделать воспитательную работу незаметной и привлекательной для детей, через мультфильмы, дидактические игры,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физминутки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стихи, слушанье музыки, рассматривание картин цветов и т.д.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Тема проекта выбрана не случайно, ведь цветы окружают нас круглый год, принося радость всем. Их аромат прекрасен, а видов цветов великое множество.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Цветы – это не только красота, но и часть живой природы, которую надо беречь и охранять, и, конечно же, знать. Знать строение цветка, его внешний вид, особенности, целебные свойства.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Природа хранит в себе много тайн, разгадать которые можно, лишь прикоснувшись к ней. Наблюдая за растениями и насекомыми, выполняя посильные поручения по уходу за цветами, отображая всё увиденное в продуктивной деятельности, дети получают неоценимый опыт и новые знания.  Каждая встреча с природой, всегда новый шаг к познанию окружающего мира.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6877998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 :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развитие экологического воспитания детей, знакомство детей с разнообразием цветов, их строением, условиями, необходимыми для их роста, и влиянием на эмоциональное состояние человека.</a:t>
            </a:r>
          </a:p>
          <a:p>
            <a:pPr>
              <a:buNone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Задачи :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формировать реалистическое отношение к окружающей нас природе. </a:t>
            </a:r>
          </a:p>
          <a:p>
            <a:pPr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упражнять в классификации цветов, закреплять понятия: комнатные растения, садовые, луговые, лесные цветы, цветы- часы, лекарственные и т.д.)</a:t>
            </a:r>
          </a:p>
          <a:p>
            <a:pPr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учить сравнивать растения, делать выводы на основе сравнения.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уточнить представление о том что необходимо цветам для роста</a:t>
            </a:r>
          </a:p>
          <a:p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развивать умение отражать полученные впечатления в рисунках, творческих работах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в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ызвать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у детей интерес к окружающему миру </a:t>
            </a:r>
          </a:p>
          <a:p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воспитывать любовь к прекрасному, красоте окружающего мира.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9528F4E-492E-4D25-8B52-A8B2751CFA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40466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Проблемный вопрос: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«Зачем цветы на Земле?»</a:t>
            </a:r>
          </a:p>
          <a:p>
            <a:r>
              <a:rPr lang="ru-RU" b="1" dirty="0">
                <a:solidFill>
                  <a:schemeClr val="tx2"/>
                </a:solidFill>
              </a:rPr>
              <a:t>Ожидаемый результат: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Развитее познавательного интереса детей, расширение представлений о цветах. Положительно-эмоциональное и осознанное отношение к природе, к цветам, которые окружают ребенка. Цветы – не только украшение Земли, но и целители. Готовность участвовать в практических делах по улучшению природной среды (посадка, уход за цветами).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навыки культурного поведения в природе, умение беречь и заботиться о ней.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8707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984757"/>
              </p:ext>
            </p:extLst>
          </p:nvPr>
        </p:nvGraphicFramePr>
        <p:xfrm>
          <a:off x="251520" y="692696"/>
          <a:ext cx="7056784" cy="3888432"/>
        </p:xfrm>
        <a:graphic>
          <a:graphicData uri="http://schemas.openxmlformats.org/drawingml/2006/table">
            <a:tbl>
              <a:tblPr/>
              <a:tblGrid>
                <a:gridCol w="2478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5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135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884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8480425" algn="l"/>
                        </a:tabLs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A La Russ"/>
                          <a:ea typeface="Calibri"/>
                          <a:cs typeface="Times New Roman"/>
                        </a:rPr>
                        <a:t>Что мы знаем?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8480425" algn="l"/>
                        </a:tabLs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 La Russ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Цветы растут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  <a:buFontTx/>
                        <a:buChar char="-"/>
                        <a:tabLst>
                          <a:tab pos="8480425" algn="l"/>
                        </a:tabLs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Их нужно поливать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  <a:buFontTx/>
                        <a:buChar char="-"/>
                        <a:tabLst>
                          <a:tab pos="8480425" algn="l"/>
                        </a:tabLs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У цветов есть стебель,</a:t>
                      </a:r>
                      <a:r>
                        <a:rPr lang="ru-RU" sz="16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листья, цветки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  <a:buFontTx/>
                        <a:buChar char="-"/>
                        <a:tabLst>
                          <a:tab pos="8480425" algn="l"/>
                        </a:tabLst>
                      </a:pPr>
                      <a:r>
                        <a:rPr lang="ru-RU" sz="16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Цветы нужны для красоты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8480425" algn="l"/>
                        </a:tabLs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A La Russ"/>
                          <a:ea typeface="Calibri"/>
                          <a:cs typeface="Times New Roman"/>
                        </a:rPr>
                        <a:t>Что мы хотим узнать?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8480425" algn="l"/>
                        </a:tabLs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зачем еще нужны цветы?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  <a:buFontTx/>
                        <a:buChar char="-"/>
                        <a:tabLst>
                          <a:tab pos="8480425" algn="l"/>
                        </a:tabLs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 разводить цветы?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  <a:buFontTx/>
                        <a:buChar char="-"/>
                        <a:tabLst>
                          <a:tab pos="8480425" algn="l"/>
                        </a:tabLs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Почему одни цветы растут дома, а другие на улице? 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8480425" algn="l"/>
                        </a:tabLs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A La Russ"/>
                          <a:ea typeface="Calibri"/>
                          <a:cs typeface="Times New Roman"/>
                        </a:rPr>
                        <a:t>Где можем узнать?</a:t>
                      </a:r>
                      <a:endParaRPr lang="ru-RU" sz="20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8480425" algn="l"/>
                        </a:tabLst>
                      </a:pPr>
                      <a:r>
                        <a:rPr lang="ru-RU" sz="1600" b="0" dirty="0"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r>
                        <a:rPr lang="ru-RU" sz="16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Энциклопедии, журналы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8480425" algn="l"/>
                        </a:tabLst>
                      </a:pPr>
                      <a:r>
                        <a:rPr lang="ru-RU" sz="16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Гербарии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8480425" algn="l"/>
                        </a:tabLst>
                      </a:pPr>
                      <a:r>
                        <a:rPr lang="ru-RU" sz="16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-Коллекции семян.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8480425" algn="l"/>
                        </a:tabLst>
                      </a:pPr>
                      <a:r>
                        <a:rPr lang="ru-RU" sz="16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-Фотографии, картинки, открытки.   Плакаты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8480425" algn="l"/>
                        </a:tabLst>
                      </a:pPr>
                      <a:r>
                        <a:rPr lang="ru-RU" sz="16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Экскурсии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8480425" algn="l"/>
                        </a:tabLst>
                      </a:pPr>
                      <a:r>
                        <a:rPr lang="ru-RU" sz="16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-Художественная литература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8480425" algn="l"/>
                        </a:tabLst>
                      </a:pPr>
                      <a:r>
                        <a:rPr lang="ru-RU" sz="16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Альбомы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E88480-E6AE-4252-9623-1EBC1DC28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Этапы реализации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C9272A-5A98-4E51-AF81-00AA961301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6779096" cy="1900807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 : Разработка проекта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этап: реализация проекта (организация совместной деятельности детей и педагогов над проектом).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этап: Итог проекта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9474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288118560"/>
              </p:ext>
            </p:extLst>
          </p:nvPr>
        </p:nvGraphicFramePr>
        <p:xfrm>
          <a:off x="107504" y="1124744"/>
          <a:ext cx="72008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Овал 2"/>
          <p:cNvSpPr/>
          <p:nvPr/>
        </p:nvSpPr>
        <p:spPr>
          <a:xfrm>
            <a:off x="3167844" y="3032956"/>
            <a:ext cx="1224136" cy="79208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2060"/>
                </a:solidFill>
              </a:rPr>
              <a:t>цветы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4049C7-DC13-4FE3-ADEC-86085FE79C19}"/>
              </a:ext>
            </a:extLst>
          </p:cNvPr>
          <p:cNvSpPr txBox="1"/>
          <p:nvPr/>
        </p:nvSpPr>
        <p:spPr>
          <a:xfrm>
            <a:off x="971600" y="239621"/>
            <a:ext cx="56886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</a:rPr>
              <a:t>Реализация проекта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Работа с родителями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8" y="1428736"/>
            <a:ext cx="687913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Иллюстрации , фотографии на темы «Мир цветов», «Цветы –    часы», «Цветы барометры»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Организация фотовыставки «Цветы»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Составление кроссворда «Насекомые и цветы»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Подбор материала на тему «Тайны цветовой гаммы растений»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1331</TotalTime>
  <Words>1103</Words>
  <Application>Microsoft Office PowerPoint</Application>
  <PresentationFormat>Экран (4:3)</PresentationFormat>
  <Paragraphs>135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 La Russ</vt:lpstr>
      <vt:lpstr>Arial</vt:lpstr>
      <vt:lpstr>Calibri</vt:lpstr>
      <vt:lpstr>Times New Roman</vt:lpstr>
      <vt:lpstr>Wingdings</vt:lpstr>
      <vt:lpstr>Тема Office</vt:lpstr>
      <vt:lpstr> Проект  познавательно – исследовательский, творческий  «Сказочный мир  цветов»</vt:lpstr>
      <vt:lpstr>«Сказочный мир цветов»</vt:lpstr>
      <vt:lpstr>Актуальность</vt:lpstr>
      <vt:lpstr>Презентация PowerPoint</vt:lpstr>
      <vt:lpstr>Презентация PowerPoint</vt:lpstr>
      <vt:lpstr>Презентация PowerPoint</vt:lpstr>
      <vt:lpstr>Этапы реализации проекта</vt:lpstr>
      <vt:lpstr>Презентация PowerPoint</vt:lpstr>
      <vt:lpstr>Работа с родителями</vt:lpstr>
      <vt:lpstr>Совместная деятельность  детей и педагогов</vt:lpstr>
      <vt:lpstr>Трудовая деятельность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Софья Федотова</cp:lastModifiedBy>
  <cp:revision>121</cp:revision>
  <dcterms:created xsi:type="dcterms:W3CDTF">2014-06-05T00:53:13Z</dcterms:created>
  <dcterms:modified xsi:type="dcterms:W3CDTF">2024-01-29T09:19:51Z</dcterms:modified>
</cp:coreProperties>
</file>