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76" r:id="rId5"/>
    <p:sldId id="258" r:id="rId6"/>
    <p:sldId id="261" r:id="rId7"/>
    <p:sldId id="277" r:id="rId8"/>
    <p:sldId id="259" r:id="rId9"/>
    <p:sldId id="262" r:id="rId10"/>
    <p:sldId id="263" r:id="rId11"/>
    <p:sldId id="27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4176464"/>
          </a:xfrm>
        </p:spPr>
        <p:txBody>
          <a:bodyPr/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 учитель английского языка 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«Гимназии № 13 «Академ»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Солдатова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У.В.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8305800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6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Признак </a:t>
            </a:r>
            <a:r>
              <a:rPr lang="ru-RU" sz="2200" dirty="0">
                <a:solidFill>
                  <a:schemeClr val="tx1"/>
                </a:solidFill>
              </a:rPr>
              <a:t>грамматической завершенности всегда считался решающим по крайней мере очень существенным для классификации пословичных изречений, и в первую очередь для отделения собственно пословиц от поговорок. 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И хотя разные исследователи по-разному отвечают на вопрос о сущности этих изречений, все они сходятся на том, что пословицы имеют вид предложения (т.е. отличаются грамматической завершенностью), а поговорки - лишь его части (т.е. грамматически не завершены). При этом все отличают близость пословиц и поговорок друг к другу и зыбкость границ между ними.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В </a:t>
            </a:r>
            <a:r>
              <a:rPr lang="ru-RU" sz="2200" dirty="0">
                <a:solidFill>
                  <a:schemeClr val="tx1"/>
                </a:solidFill>
              </a:rPr>
              <a:t>современной науке о языке четко разграничиваются понятие язык и речь. Под языком понимают систему знаков (а именно, значащих частей слова - морфем, самих слов - лексики и правил их сочетания и изменения - грамматики), обязательную для всего общества в целом и независящую от отдельных индивидов; под речью разумеют индивидуальную акцию, служащую для передачи сообщения от одного человека к другому.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Речь </a:t>
            </a:r>
            <a:r>
              <a:rPr lang="ru-RU" sz="2200" dirty="0">
                <a:solidFill>
                  <a:schemeClr val="tx1"/>
                </a:solidFill>
              </a:rPr>
              <a:t>может существовать лишь на базе единого общего языка; язык, в свою очередь, практически существует лишь в индивидуальной речи. </a:t>
            </a: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К числу вещей существующих в речи, но относящихся ко всему языку и потому понятных для всех говорящих на нем людей, принадлежат и пословичные клише.</a:t>
            </a:r>
          </a:p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Практически к пословицам и поговоркам причисляют клише трех видов грамматической завершенности.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А - 	отдельные сочетания слов типа оставил корову сторожить сено;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В - 	самостоятельные предложения вроде Сорванное яблоко обратно не прирастет и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С - 	целые рассказики или сценки наподобие следующей: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Верблюду сказали: - Поздравляем, тебя сам царь вызвал! - Знаю, - ответил тот, - или в </a:t>
            </a:r>
            <a:r>
              <a:rPr lang="ru-RU" sz="2400" dirty="0" err="1">
                <a:solidFill>
                  <a:schemeClr val="tx1"/>
                </a:solidFill>
              </a:rPr>
              <a:t>Кохб</a:t>
            </a:r>
            <a:r>
              <a:rPr lang="ru-RU" sz="2400" dirty="0">
                <a:solidFill>
                  <a:schemeClr val="tx1"/>
                </a:solidFill>
              </a:rPr>
              <a:t> за солью пошлет, или в </a:t>
            </a:r>
            <a:r>
              <a:rPr lang="ru-RU" sz="2400" dirty="0" err="1">
                <a:solidFill>
                  <a:schemeClr val="tx1"/>
                </a:solidFill>
              </a:rPr>
              <a:t>Шарур</a:t>
            </a:r>
            <a:r>
              <a:rPr lang="ru-RU" sz="2400" dirty="0">
                <a:solidFill>
                  <a:schemeClr val="tx1"/>
                </a:solidFill>
              </a:rPr>
              <a:t> за рисом. 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Клише типа А и клише типа В выступают в речи (не в </a:t>
            </a:r>
            <a:r>
              <a:rPr lang="ru-RU" sz="2400" dirty="0" smtClean="0">
                <a:solidFill>
                  <a:schemeClr val="tx1"/>
                </a:solidFill>
              </a:rPr>
              <a:t>языке) </a:t>
            </a:r>
            <a:r>
              <a:rPr lang="ru-RU" sz="2400" dirty="0">
                <a:solidFill>
                  <a:schemeClr val="tx1"/>
                </a:solidFill>
              </a:rPr>
              <a:t>в виде </a:t>
            </a:r>
            <a:r>
              <a:rPr lang="ru-RU" sz="2400" dirty="0" smtClean="0">
                <a:solidFill>
                  <a:schemeClr val="tx1"/>
                </a:solidFill>
              </a:rPr>
              <a:t>предложений.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9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3400401"/>
          </a:xfrm>
        </p:spPr>
        <p:txBody>
          <a:bodyPr>
            <a:normAutofit lnSpcReduction="10000"/>
          </a:bodyPr>
          <a:lstStyle/>
          <a:p>
            <a:pPr lvl="0" algn="l"/>
            <a:endParaRPr lang="ru-RU" sz="2200" dirty="0" smtClean="0">
              <a:solidFill>
                <a:schemeClr val="tx1"/>
              </a:solidFill>
            </a:endParaRPr>
          </a:p>
          <a:p>
            <a:pPr lvl="0" algn="l"/>
            <a:r>
              <a:rPr lang="ru-RU" sz="2200" dirty="0" smtClean="0">
                <a:solidFill>
                  <a:schemeClr val="tx1"/>
                </a:solidFill>
              </a:rPr>
              <a:t>"Имярек" оставил корову сторожить сено",</a:t>
            </a:r>
          </a:p>
          <a:p>
            <a:pPr lvl="0" algn="l"/>
            <a:r>
              <a:rPr lang="ru-RU" sz="2200" dirty="0" smtClean="0">
                <a:solidFill>
                  <a:schemeClr val="tx1"/>
                </a:solidFill>
              </a:rPr>
              <a:t>"Сорванное яблоко обратно не прирастет".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Только одно из них, соответствующее первому клише, пополнено словами (Имярек) из речевого контекста, тогда как другое не имеет переменных членов и клишировано от начала до конца. Что касается третьего клише (С), то он0 и в языке и в речи представлено несколькими предложениями, т.е. образует сверх фразовое единство.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</a:rPr>
              <a:t>Клише 1-го типа (А) принято именовать поговорками. Клише 2- типа (В) -пословицами, а клише 3-го типа (С) - побасенками.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Мы </a:t>
            </a:r>
            <a:r>
              <a:rPr lang="ru-RU" sz="2200" dirty="0">
                <a:solidFill>
                  <a:schemeClr val="tx1"/>
                </a:solidFill>
              </a:rPr>
              <a:t>подбирали клише по характеру ситуации. Тогда выходит, что пословицы и поговорки - не что иное, как знаки определенных ситуаций или определенных отношений между вещами.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</a:rPr>
              <a:t>Со знаковой природой пословичных изречений связано следующее обстоятельство.</a:t>
            </a: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Если пословицы - знаки каких-то жизненных или мыслимых ситуаций, то сами эти ситуации относятся ко всем изречениям, их обозначающим, как инварианты - к своим вариантам. Иначе говоря, все пословицы с одним смыслом (выражающим одну ситуацию) являются вариантами, а сама эта ситуация - их инвариантом. 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Предметно-образный </a:t>
            </a:r>
            <a:r>
              <a:rPr lang="ru-RU" sz="2400" dirty="0">
                <a:solidFill>
                  <a:schemeClr val="tx1"/>
                </a:solidFill>
              </a:rPr>
              <a:t>состав пословичных изречений представляет собой неотъемлемую часть их смыслового содержания, которое отнюдь не исчерпывается одной лишь логической формой.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3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Пример</a:t>
            </a:r>
            <a:r>
              <a:rPr lang="ru-RU" sz="2200" dirty="0">
                <a:solidFill>
                  <a:schemeClr val="tx1"/>
                </a:solidFill>
              </a:rPr>
              <a:t>: в пословицах. Нет дыма без огня, Нет розы без шипов, нет реки без берегов логическая форма, объединяющая члены тематических пар каждой данной пословицы, одна и та же: во всех 3-х говорится, что не бывает первого члена пары без второго. Между тем смысл каждой из этих пословиц отличен от смысла 2-х других.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Английский фольклор – пословицы и поговорки.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Сегодня мы </a:t>
            </a:r>
            <a:r>
              <a:rPr lang="ru-RU" sz="2400" dirty="0" smtClean="0">
                <a:solidFill>
                  <a:schemeClr val="tx1"/>
                </a:solidFill>
              </a:rPr>
              <a:t>рассмотрим природу пословиц и поговорок. </a:t>
            </a:r>
            <a:r>
              <a:rPr lang="ru-RU" sz="2400" dirty="0">
                <a:solidFill>
                  <a:schemeClr val="tx1"/>
                </a:solidFill>
              </a:rPr>
              <a:t>Основные формальные признаки, </a:t>
            </a:r>
            <a:r>
              <a:rPr lang="ru-RU" sz="2400" dirty="0" smtClean="0">
                <a:solidFill>
                  <a:schemeClr val="tx1"/>
                </a:solidFill>
              </a:rPr>
              <a:t>отличающие </a:t>
            </a:r>
            <a:r>
              <a:rPr lang="ru-RU" sz="2400" dirty="0">
                <a:solidFill>
                  <a:schemeClr val="tx1"/>
                </a:solidFill>
              </a:rPr>
              <a:t>одни пословичные клише от других.</a:t>
            </a:r>
            <a:endParaRPr 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Первая </a:t>
            </a:r>
            <a:r>
              <a:rPr lang="ru-RU" sz="2200" dirty="0">
                <a:solidFill>
                  <a:schemeClr val="tx1"/>
                </a:solidFill>
              </a:rPr>
              <a:t>утверждает, что нет следствия без причины, вторая - что не бывает хороших вещей без недостатков, а третья - что не существует целого без какой-либо (неотъемлемой) его части.  </a:t>
            </a: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Имеющиеся в </a:t>
            </a:r>
            <a:r>
              <a:rPr lang="ru-RU" sz="2200" dirty="0" err="1">
                <a:solidFill>
                  <a:schemeClr val="tx1"/>
                </a:solidFill>
              </a:rPr>
              <a:t>паремиологическом</a:t>
            </a:r>
            <a:r>
              <a:rPr lang="ru-RU" sz="2200" dirty="0">
                <a:solidFill>
                  <a:schemeClr val="tx1"/>
                </a:solidFill>
              </a:rPr>
              <a:t> фонде тематические группы пословиц основаны на инвариантных парах нескольких конструктивных типов</a:t>
            </a:r>
            <a:r>
              <a:rPr lang="ru-RU" sz="22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Смысловую структуру пословиц и поговорок мы рассмотрим в следующей статье.</a:t>
            </a:r>
            <a:endParaRPr lang="ru-RU" sz="22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05800" cy="43204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Пословицы </a:t>
            </a:r>
            <a:r>
              <a:rPr lang="ru-RU" sz="2200" dirty="0">
                <a:solidFill>
                  <a:schemeClr val="tx1"/>
                </a:solidFill>
              </a:rPr>
              <a:t>и поговорки различаются по количеству слов, по грамматической полноте высказывания, по морфологическим типам словосочетаний, по конструктивным типам предложений, по их синтаксическим и коммуникативным типам, по характеру "актуального членения": (т.е. по распределению логических акцентов). 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305800" cy="2160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Единственное</a:t>
            </a:r>
            <a:r>
              <a:rPr lang="ru-RU" sz="2200" dirty="0">
                <a:solidFill>
                  <a:schemeClr val="tx1"/>
                </a:solidFill>
              </a:rPr>
              <a:t>, что объединяет столь разнородные типы в одну языковую категорию, - это известное постоянство их облика. Все они являются устойчивыми сочетаниями слов, или, как говорят языковеды, представляют собой клише.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</a:rPr>
              <a:t>Основные формальные признаки, </a:t>
            </a:r>
            <a:r>
              <a:rPr lang="ru-RU" sz="2200" dirty="0" smtClean="0">
                <a:solidFill>
                  <a:schemeClr val="tx1"/>
                </a:solidFill>
              </a:rPr>
              <a:t>отличающие </a:t>
            </a:r>
            <a:r>
              <a:rPr lang="ru-RU" sz="2200" dirty="0">
                <a:solidFill>
                  <a:schemeClr val="tx1"/>
                </a:solidFill>
              </a:rPr>
              <a:t>одни пословичные клише от других.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Языковеды </a:t>
            </a:r>
            <a:r>
              <a:rPr lang="ru-RU" sz="2200" dirty="0">
                <a:solidFill>
                  <a:schemeClr val="tx1"/>
                </a:solidFill>
              </a:rPr>
              <a:t>давно различают прямое и переносное значение слова. </a:t>
            </a:r>
            <a:r>
              <a:rPr lang="ru-RU" sz="2200" dirty="0" smtClean="0">
                <a:solidFill>
                  <a:schemeClr val="tx1"/>
                </a:solidFill>
              </a:rPr>
              <a:t>Такое </a:t>
            </a:r>
            <a:r>
              <a:rPr lang="ru-RU" sz="2200" dirty="0">
                <a:solidFill>
                  <a:schemeClr val="tx1"/>
                </a:solidFill>
              </a:rPr>
              <a:t>явление наблюдается и в области пословиц и поговорок. Если сравнить 2 изречения:</a:t>
            </a:r>
          </a:p>
          <a:p>
            <a:pPr lvl="0" algn="l"/>
            <a:r>
              <a:rPr lang="ru-RU" sz="2200" dirty="0">
                <a:solidFill>
                  <a:schemeClr val="tx1"/>
                </a:solidFill>
              </a:rPr>
              <a:t>сколько мудрецов, столько и мнений и</a:t>
            </a:r>
          </a:p>
          <a:p>
            <a:pPr lvl="0" algn="l"/>
            <a:r>
              <a:rPr lang="ru-RU" sz="2200" dirty="0">
                <a:solidFill>
                  <a:schemeClr val="tx1"/>
                </a:solidFill>
              </a:rPr>
              <a:t>алмаз и в грязи блестит,</a:t>
            </a:r>
          </a:p>
          <a:p>
            <a:pPr algn="l"/>
            <a:r>
              <a:rPr lang="ru-RU" sz="2200" dirty="0">
                <a:solidFill>
                  <a:schemeClr val="tx1"/>
                </a:solidFill>
              </a:rPr>
              <a:t> то можно прийти к следующему выводу.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45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В </a:t>
            </a:r>
            <a:r>
              <a:rPr lang="ru-RU" sz="2200" dirty="0">
                <a:solidFill>
                  <a:schemeClr val="tx1"/>
                </a:solidFill>
              </a:rPr>
              <a:t>первом их них говориться о мудрецах и мнениях. И именно это и имеется в виду. Подразумевается, что каждый мудрец имеет свое особое мнение, не похожее на мнение других. Во втором клише речь как будто бы идет об алмазе, попавшем в грязь. 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74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На </a:t>
            </a:r>
            <a:r>
              <a:rPr lang="ru-RU" sz="2200" dirty="0">
                <a:solidFill>
                  <a:schemeClr val="tx1"/>
                </a:solidFill>
              </a:rPr>
              <a:t>самом же деле здесь сообщается о любом хорошем объекте, который и в плохих условиях сохраняет свои достоинства. Иначе говоря, первое изречение имеет прямой смысл, а второе переносный, или, точнее, первое содержит прямую мотивировку смысла, а второе - образную.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sz="2200" dirty="0" smtClean="0">
                <a:solidFill>
                  <a:schemeClr val="tx1"/>
                </a:solidFill>
              </a:rPr>
              <a:t>Но </a:t>
            </a:r>
            <a:r>
              <a:rPr lang="ru-RU" sz="2200" dirty="0">
                <a:solidFill>
                  <a:schemeClr val="tx1"/>
                </a:solidFill>
              </a:rPr>
              <a:t>многие изречения с образной мотивировкой имеют не только переносный, но и прямой смысл, как в той же пословице про алмаз. С другой стороны, изречения с прямой мотивировкой могут содержать отдельные словесные образы, т.е. пользоваться словами в переносном смысле. Когда мы говорим кончик языка мягок, а жалит, мы употребляем последнее слово в качестве метафоры. </a:t>
            </a:r>
            <a:r>
              <a:rPr lang="ru-RU" sz="2200" dirty="0" smtClean="0">
                <a:solidFill>
                  <a:schemeClr val="tx1"/>
                </a:solidFill>
              </a:rPr>
              <a:t>  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058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фольклор – обязательный компонент процесса обучения иностранному языку.</a:t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</a:rPr>
              <a:t>Но метафоричность отдельных слов не меняет общего смысла высказывания. Он по прежнему остается прямым. Тут происходит то же, что и в обычной речи. Говоря "идет дождь" или "чайник закипел", мы пользуемся разными словесными образами. Но эта образность - на лексическом уровне: она придает словам большую выразительность, однако не делает смысл всего высказывания переносным.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7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</TotalTime>
  <Words>924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Английский фольклор – обязательный компонент процесса обучения иностранному языку.  Выполнила учитель английского языка  МАОУ «Гимназии № 13 «Академ» Солдатова У.В.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Английский фольклор – обязательный компонент процесса обучения иностранному языку.   </vt:lpstr>
      <vt:lpstr>  Английский фольклор – обязательный компонент процесса обучения иностранному языку.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  <vt:lpstr>  Английский фольклор – обязательный компонент процесса обучения иностранному языку.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Знание особенностей английского фольклора помогает совершенствовать технику перевода с одного языка на другой.  Выполнила учитель английского языка  МАОУ «Гимназии № 13 «Академ» Солдатова У.В.</dc:title>
  <dc:creator>ком212п</dc:creator>
  <cp:lastModifiedBy>каь нач</cp:lastModifiedBy>
  <cp:revision>13</cp:revision>
  <dcterms:created xsi:type="dcterms:W3CDTF">2023-12-20T02:35:41Z</dcterms:created>
  <dcterms:modified xsi:type="dcterms:W3CDTF">2024-01-29T09:32:53Z</dcterms:modified>
</cp:coreProperties>
</file>