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B24A0E8-00AF-4E0E-B478-EF201B789BDC}" type="datetimeFigureOut">
              <a:rPr lang="ru-RU" smtClean="0"/>
              <a:t>29.01.2024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90B15D4-CF74-4501-A1FA-78DCE1CA44E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20688"/>
            <a:ext cx="8305800" cy="496855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Часть 1. Выразительные средства. Тематическая классификация пословиц.</a:t>
            </a:r>
            <a:b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английского языка 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МАОУ «Гимназии № 13 «Академ»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Солдатова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У.В.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8305800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6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 smtClean="0">
                <a:solidFill>
                  <a:schemeClr val="tx1"/>
                </a:solidFill>
              </a:rPr>
              <a:t>Пословицы</a:t>
            </a:r>
            <a:r>
              <a:rPr lang="ru-RU" sz="2400" u="sng" dirty="0">
                <a:solidFill>
                  <a:schemeClr val="tx1"/>
                </a:solidFill>
              </a:rPr>
              <a:t>, высмеивающие дураков.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Give a fool enough rope and he will hang himself.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Дай дураку веревку, он и повесится.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Fools rush in where angels fear to tread.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err="1">
                <a:solidFill>
                  <a:schemeClr val="tx1"/>
                </a:solidFill>
              </a:rPr>
              <a:t>Дуракам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закон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не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писан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>
                <a:solidFill>
                  <a:schemeClr val="tx1"/>
                </a:solidFill>
              </a:rPr>
              <a:t>Пословицы, высмеивающие дураков.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fool and his money are soon parted.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У дурака в горсти дыра.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He who is born a fool is never cured.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Дураком родился, дураком и помрешь.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9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>
                <a:solidFill>
                  <a:schemeClr val="tx1"/>
                </a:solidFill>
              </a:rPr>
              <a:t>Пословицы, критикующие лентяев.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An idle brain is the devil's workshop.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Лень до добра не доводит.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By doing nothing we learn to do ill.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Лень человека портит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Пословицы английского и русского языков, которые объединены одной темой:</a:t>
            </a:r>
          </a:p>
          <a:p>
            <a:pPr algn="l"/>
            <a:r>
              <a:rPr lang="ru-RU" sz="2400" u="sng" dirty="0">
                <a:solidFill>
                  <a:schemeClr val="tx1"/>
                </a:solidFill>
              </a:rPr>
              <a:t>Пословицы, критикующие лентяев.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Idleness is the mother of all evil.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Праздность</a:t>
            </a:r>
            <a:r>
              <a:rPr lang="en-US" sz="2400" dirty="0">
                <a:solidFill>
                  <a:schemeClr val="tx1"/>
                </a:solidFill>
              </a:rPr>
              <a:t> - </a:t>
            </a:r>
            <a:r>
              <a:rPr lang="ru-RU" sz="2400" dirty="0">
                <a:solidFill>
                  <a:schemeClr val="tx1"/>
                </a:solidFill>
              </a:rPr>
              <a:t>мать всех пороков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Satan finds some mischief still for idle.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Трутни горазды на плутни.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>
                <a:solidFill>
                  <a:schemeClr val="tx1"/>
                </a:solidFill>
              </a:rPr>
              <a:t>Пословицы, которые учат бережливости и трудолюбию.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Take care of the pence and the pounds will take care of themselves.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Без копейки рубля не бывает.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Where there's a will there's a way.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Где хотенье, там и уменье.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You </a:t>
            </a:r>
            <a:r>
              <a:rPr lang="en-US" sz="2400" dirty="0">
                <a:solidFill>
                  <a:schemeClr val="tx1"/>
                </a:solidFill>
              </a:rPr>
              <a:t>never know what you can do till you try.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Глаза страшатся, а руки делают.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Constant dropping wears away a stone.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Терпенье и труд все перетрут.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3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Пословицы английского и русского языков, которые объединены одной темой: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pPr lvl="0" algn="l"/>
            <a:r>
              <a:rPr lang="ru-RU" sz="2400" u="sng" dirty="0">
                <a:solidFill>
                  <a:schemeClr val="tx1"/>
                </a:solidFill>
              </a:rPr>
              <a:t>Пословицы, содержащие положительную оценку.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great ship asks deep waters.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Большому кораблю большое плавание.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Nothing succeeds like nothing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Одна удача идет, другую ведет.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Данная </a:t>
            </a:r>
            <a:r>
              <a:rPr lang="ru-RU" sz="2400" dirty="0">
                <a:solidFill>
                  <a:schemeClr val="tx1"/>
                </a:solidFill>
              </a:rPr>
              <a:t>классификация представляется </a:t>
            </a:r>
            <a:r>
              <a:rPr lang="ru-RU" sz="2400" dirty="0" smtClean="0">
                <a:solidFill>
                  <a:schemeClr val="tx1"/>
                </a:solidFill>
              </a:rPr>
              <a:t>мне </a:t>
            </a:r>
            <a:r>
              <a:rPr lang="ru-RU" sz="2400" dirty="0">
                <a:solidFill>
                  <a:schemeClr val="tx1"/>
                </a:solidFill>
              </a:rPr>
              <a:t>неполной, так как не охватывает многие стороны жизни английского и русского народов.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 следующей статье мы рассмотрим и изучим классификацию </a:t>
            </a:r>
            <a:r>
              <a:rPr lang="ru-RU" sz="2400" b="1" dirty="0" err="1">
                <a:solidFill>
                  <a:schemeClr val="tx1"/>
                </a:solidFill>
              </a:rPr>
              <a:t>Логана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П.Смита</a:t>
            </a:r>
            <a:r>
              <a:rPr lang="ru-RU" sz="2400" dirty="0">
                <a:solidFill>
                  <a:schemeClr val="tx1"/>
                </a:solidFill>
              </a:rPr>
              <a:t>,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так как последняя представляется </a:t>
            </a:r>
            <a:r>
              <a:rPr lang="ru-RU" sz="2400" dirty="0" smtClean="0">
                <a:solidFill>
                  <a:schemeClr val="tx1"/>
                </a:solidFill>
              </a:rPr>
              <a:t>глубокой </a:t>
            </a:r>
            <a:r>
              <a:rPr lang="ru-RU" sz="2400" dirty="0">
                <a:solidFill>
                  <a:schemeClr val="tx1"/>
                </a:solidFill>
              </a:rPr>
              <a:t>с точки зрения английских идиом, богатства окружающей человека действительности, а также интересной с точки зрения обозначения тем.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Расклассифицировав английские пословицы с русскими эквивалентами по темам, мы приходим к выводу, что тематика английских и русских пословиц частично совпадает. 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взяты из народной речи и содержат жизненные образы, связанные с представлениями и занятиями, знакомыми всем народам европейских стран. Мы полагаем, что пословицы народной речи любого языка содержат мысли и понятия, близкие к жизни, выраженные с помощью простых и конкретных общепонятных образов.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058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u="sng" dirty="0" smtClean="0">
                <a:solidFill>
                  <a:schemeClr val="tx1"/>
                </a:solidFill>
              </a:rPr>
              <a:t>Выразительные </a:t>
            </a:r>
            <a:r>
              <a:rPr lang="ru-RU" sz="2400" u="sng" dirty="0">
                <a:solidFill>
                  <a:schemeClr val="tx1"/>
                </a:solidFill>
              </a:rPr>
              <a:t>средства в пословицах.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Широкое </a:t>
            </a:r>
            <a:r>
              <a:rPr lang="ru-RU" sz="2400" dirty="0">
                <a:solidFill>
                  <a:schemeClr val="tx1"/>
                </a:solidFill>
              </a:rPr>
              <a:t>использование лексических и эвфонических средств в пословицах является выражением их народности, позволяет ярче передать их значение. Основными лексическими изобразительными средствами можно считать повторы и сопоставления , но чаще всего мы можем наблюдать повторы в пословицах.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 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Для того, чтобы эти пословицы вошли в словарный фонд английского и русского языков, их надо перефразировать так, чтобы они соответствовали строю и ритму двух данных языков, придать им другие формы, заменить образы на присущие английскому языку и русскому языку.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</a:rPr>
              <a:t>Повторы</a:t>
            </a:r>
            <a:r>
              <a:rPr lang="ru-RU" sz="2400" u="sng" dirty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Выполняют функцию усиления.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110554"/>
              </p:ext>
            </p:extLst>
          </p:nvPr>
        </p:nvGraphicFramePr>
        <p:xfrm>
          <a:off x="1357789" y="2852935"/>
          <a:ext cx="6436360" cy="2401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18180"/>
                <a:gridCol w="3218180"/>
              </a:tblGrid>
              <a:tr h="6002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Английские пословицы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Русские пословицы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07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come, first served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Diamond cut diamond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 laughs best who laughs last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 many men so many minds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Don't trouble trouble till trouble troubles you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Деньга деньгу наживает.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добра </a:t>
                      </a:r>
                      <a:r>
                        <a:rPr lang="ru-RU" sz="1400" dirty="0" err="1">
                          <a:effectLst/>
                        </a:rPr>
                        <a:t>добра</a:t>
                      </a:r>
                      <a:r>
                        <a:rPr lang="ru-RU" sz="1400" dirty="0">
                          <a:effectLst/>
                        </a:rPr>
                        <a:t> не ищут.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Хорошо смеется тот, кто смеется последним.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 буди лихо, пока лихо спит.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Рыбак рыбака видит издалека.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4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u="sng" dirty="0">
                <a:solidFill>
                  <a:schemeClr val="tx1"/>
                </a:solidFill>
              </a:rPr>
              <a:t>Эвфонические средства в пословицах.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Эвфонические </a:t>
            </a:r>
            <a:r>
              <a:rPr lang="ru-RU" sz="2400" dirty="0">
                <a:solidFill>
                  <a:schemeClr val="tx1"/>
                </a:solidFill>
              </a:rPr>
              <a:t>средства, к которым относятся рифмованные созвучия, аллитерация и ассонанс, являются важнейшими выразительными средствами.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английском и русском языках встречается большое количество рифмованных пословиц. Рифма придает пословицам складность, созвучие, способствует их устойчивости и запоминаемости.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45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u="sng" dirty="0" smtClean="0">
                <a:solidFill>
                  <a:schemeClr val="tx1"/>
                </a:solidFill>
              </a:rPr>
              <a:t>Эвфонические </a:t>
            </a:r>
            <a:r>
              <a:rPr lang="ru-RU" sz="2400" u="sng" dirty="0">
                <a:solidFill>
                  <a:schemeClr val="tx1"/>
                </a:solidFill>
              </a:rPr>
              <a:t>средства в пословицах.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729781"/>
              </p:ext>
            </p:extLst>
          </p:nvPr>
        </p:nvGraphicFramePr>
        <p:xfrm>
          <a:off x="1403648" y="3212976"/>
          <a:ext cx="6436360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18180"/>
                <a:gridCol w="321818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Английские пословицы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Русские пословицы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 little pot is soon hot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(Только спичку зажег - уже вскипел котелок)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Velvet paws hide sharp claws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(Мягко стелет, да жестко падать)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Беды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мучат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 err="1">
                          <a:effectLst/>
                        </a:rPr>
                        <a:t>всему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учат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(Necessity is the mother of invention)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Худые вести не лежат на месте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Ill news travels fast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Взялся за гуж, не говори, что не дюж.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(In for a penny, in for a pound)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74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u="sng" dirty="0">
                <a:solidFill>
                  <a:schemeClr val="tx1"/>
                </a:solidFill>
              </a:rPr>
              <a:t>Эвфонические средства в пословицах.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927554"/>
              </p:ext>
            </p:extLst>
          </p:nvPr>
        </p:nvGraphicFramePr>
        <p:xfrm>
          <a:off x="971600" y="2708920"/>
          <a:ext cx="7128792" cy="2548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64396"/>
                <a:gridCol w="3564396"/>
              </a:tblGrid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Английские пословицы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Русские пословицы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218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Birds of a feather flock together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(Рыбак рыбака видит из далека)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Beauty lies in lover</a:t>
                      </a:r>
                      <a:r>
                        <a:rPr lang="ru-RU" sz="1400" dirty="0">
                          <a:effectLst/>
                        </a:rPr>
                        <a:t>'</a:t>
                      </a:r>
                      <a:r>
                        <a:rPr lang="en-US" sz="1400" dirty="0">
                          <a:effectLst/>
                        </a:rPr>
                        <a:t>s eyes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(Не по-хорошему мил, а </a:t>
                      </a:r>
                      <a:r>
                        <a:rPr lang="ru-RU" sz="1400" dirty="0" err="1">
                          <a:effectLst/>
                        </a:rPr>
                        <a:t>помилому</a:t>
                      </a:r>
                      <a:r>
                        <a:rPr lang="ru-RU" sz="1400" dirty="0">
                          <a:effectLst/>
                        </a:rPr>
                        <a:t> хорош)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Грязно играть, (лишь) руки марать.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(You cannot touch pitch and not be defiled)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Счастье в воздухе не вьется, а руками достается.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(If you want a thing well done, do it yourself)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3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Мы расклассифицировали собранные </a:t>
            </a:r>
            <a:r>
              <a:rPr lang="ru-RU" sz="2400" dirty="0">
                <a:solidFill>
                  <a:schemeClr val="tx1"/>
                </a:solidFill>
              </a:rPr>
              <a:t>нами </a:t>
            </a:r>
            <a:r>
              <a:rPr lang="ru-RU" sz="2400" dirty="0" smtClean="0">
                <a:solidFill>
                  <a:schemeClr val="tx1"/>
                </a:solidFill>
              </a:rPr>
              <a:t>английские пословицы </a:t>
            </a:r>
            <a:r>
              <a:rPr lang="ru-RU" sz="2400" dirty="0">
                <a:solidFill>
                  <a:schemeClr val="tx1"/>
                </a:solidFill>
              </a:rPr>
              <a:t>с русскими эквивалентами по темам. В основе нашей классификации лежит классификация </a:t>
            </a:r>
            <a:r>
              <a:rPr lang="ru-RU" sz="2400" dirty="0" err="1">
                <a:solidFill>
                  <a:schemeClr val="tx1"/>
                </a:solidFill>
              </a:rPr>
              <a:t>Кунина</a:t>
            </a:r>
            <a:r>
              <a:rPr lang="ru-RU" sz="2400" dirty="0">
                <a:solidFill>
                  <a:schemeClr val="tx1"/>
                </a:solidFill>
              </a:rPr>
              <a:t> А.В.</a:t>
            </a:r>
          </a:p>
          <a:p>
            <a:pPr algn="l"/>
            <a:r>
              <a:rPr lang="ru-RU" sz="2400" b="1" u="sng" dirty="0">
                <a:solidFill>
                  <a:schemeClr val="tx1"/>
                </a:solidFill>
              </a:rPr>
              <a:t>Тематическая классификация пословиц на основе взглядов  А.В. </a:t>
            </a:r>
            <a:r>
              <a:rPr lang="ru-RU" sz="2400" b="1" u="sng" dirty="0" err="1">
                <a:solidFill>
                  <a:schemeClr val="tx1"/>
                </a:solidFill>
              </a:rPr>
              <a:t>Кунина</a:t>
            </a:r>
            <a:r>
              <a:rPr lang="ru-RU" sz="24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Английские </a:t>
            </a:r>
            <a:r>
              <a:rPr lang="ru-RU" sz="2400" dirty="0">
                <a:solidFill>
                  <a:schemeClr val="tx1"/>
                </a:solidFill>
              </a:rPr>
              <a:t>и русские пословицы разнообразны по своему содержанию.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7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Пословицы </a:t>
            </a:r>
            <a:r>
              <a:rPr lang="ru-RU" sz="2400" dirty="0">
                <a:solidFill>
                  <a:schemeClr val="tx1"/>
                </a:solidFill>
              </a:rPr>
              <a:t>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 smtClean="0">
                <a:solidFill>
                  <a:schemeClr val="tx1"/>
                </a:solidFill>
              </a:rPr>
              <a:t>Пословицы, в которых осуждается война.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War is the sport of kings.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Война - забава королей.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</a:t>
            </a:r>
            <a:b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05800" cy="4887416"/>
          </a:xfrm>
        </p:spPr>
        <p:txBody>
          <a:bodyPr>
            <a:norm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Пословицы английского и русского языков, которые объединены одной темой:</a:t>
            </a:r>
          </a:p>
          <a:p>
            <a:pPr lvl="0" algn="l"/>
            <a:r>
              <a:rPr lang="ru-RU" sz="2400" u="sng" dirty="0" smtClean="0">
                <a:solidFill>
                  <a:schemeClr val="tx1"/>
                </a:solidFill>
              </a:rPr>
              <a:t>Пословицы</a:t>
            </a:r>
            <a:r>
              <a:rPr lang="ru-RU" sz="2400" u="sng" dirty="0">
                <a:solidFill>
                  <a:schemeClr val="tx1"/>
                </a:solidFill>
              </a:rPr>
              <a:t>, в которых дается нелестная оценка богачам.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One law for the rich and another for the poor.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Для бедных один закон, а для богатых другой.</a:t>
            </a:r>
          </a:p>
          <a:p>
            <a:pPr lvl="0" algn="l"/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188</TotalTime>
  <Words>943</Words>
  <Application>Microsoft Office PowerPoint</Application>
  <PresentationFormat>Экран (4:3)</PresentationFormat>
  <Paragraphs>162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Часть 1. Выразительные средства. Тематическая классификация пословиц.  Выполнила учитель английского языка  МАОУ «Гимназии № 13 «Академ» Солдатова У.В.</vt:lpstr>
      <vt:lpstr>  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  <vt:lpstr>  Изучение фразеологических единиц иностранного языка формирует систему моральных ценностей, оценочное и эмоциональное отношение к миру, способствует развитию взаимопонимания.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Знание особенностей английского фольклора помогает совершенствовать технику перевода с одного языка на другой.  Выполнила учитель английского языка  МАОУ «Гимназии № 13 «Академ» Солдатова У.В.</dc:title>
  <dc:creator>ком212п</dc:creator>
  <cp:lastModifiedBy>каь нач</cp:lastModifiedBy>
  <cp:revision>16</cp:revision>
  <dcterms:created xsi:type="dcterms:W3CDTF">2023-12-20T02:35:41Z</dcterms:created>
  <dcterms:modified xsi:type="dcterms:W3CDTF">2024-01-29T09:34:21Z</dcterms:modified>
</cp:coreProperties>
</file>