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82" r:id="rId5"/>
    <p:sldId id="259" r:id="rId6"/>
    <p:sldId id="261" r:id="rId7"/>
    <p:sldId id="263" r:id="rId8"/>
    <p:sldId id="274" r:id="rId9"/>
    <p:sldId id="264" r:id="rId10"/>
    <p:sldId id="275" r:id="rId11"/>
    <p:sldId id="276" r:id="rId12"/>
    <p:sldId id="280" r:id="rId13"/>
    <p:sldId id="279" r:id="rId14"/>
    <p:sldId id="278" r:id="rId15"/>
    <p:sldId id="267" r:id="rId16"/>
    <p:sldId id="277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42" autoAdjust="0"/>
  </p:normalViewPr>
  <p:slideViewPr>
    <p:cSldViewPr>
      <p:cViewPr varScale="1">
        <p:scale>
          <a:sx n="80" d="100"/>
          <a:sy n="80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Муниципальное бюджетное дошкольное образовательное учреждение</a:t>
            </a:r>
            <a:br>
              <a:rPr lang="ru-RU" sz="1800" dirty="0" smtClean="0"/>
            </a:br>
            <a:r>
              <a:rPr lang="ru-RU" sz="1800" dirty="0" smtClean="0"/>
              <a:t>Детский сад № 31 «Солнышко»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1"/>
            <a:ext cx="7172300" cy="233285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base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 fontAlgn="base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Краткосрочный проект</a:t>
            </a:r>
            <a:endParaRPr lang="ru-RU" b="1" dirty="0" smtClean="0"/>
          </a:p>
          <a:p>
            <a:pPr algn="ctr" fontAlgn="base">
              <a:buNone/>
            </a:pPr>
            <a:r>
              <a:rPr lang="ru-RU" b="1" dirty="0" smtClean="0"/>
              <a:t> «</a:t>
            </a:r>
            <a:r>
              <a:rPr lang="ru-RU" dirty="0" smtClean="0"/>
              <a:t>Хлеб - всему голова»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797152"/>
            <a:ext cx="40727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 воспитатель:</a:t>
            </a:r>
            <a:endParaRPr lang="ru-RU" dirty="0" smtClean="0"/>
          </a:p>
          <a:p>
            <a:r>
              <a:rPr lang="ru-RU" dirty="0" smtClean="0"/>
              <a:t>Подготовительной группы «Незабудки»</a:t>
            </a:r>
          </a:p>
          <a:p>
            <a:r>
              <a:rPr lang="ru-RU" dirty="0" smtClean="0"/>
              <a:t>Мишина Т.В</a:t>
            </a:r>
          </a:p>
          <a:p>
            <a:endParaRPr lang="ru-RU" dirty="0"/>
          </a:p>
        </p:txBody>
      </p:sp>
      <p:pic>
        <p:nvPicPr>
          <p:cNvPr id="18435" name="Picture 3" descr="E:\проект ХЛЕБ ВСЕМУ ГОЛОВА\wheat_PNG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214950"/>
            <a:ext cx="2571768" cy="1342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286676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pic>
        <p:nvPicPr>
          <p:cNvPr id="4" name="Picture 5" descr="C:\Users\Евгений\AppData\Desktop\проект\IMG_94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00808"/>
            <a:ext cx="3096344" cy="4128459"/>
          </a:xfrm>
          <a:prstGeom prst="rect">
            <a:avLst/>
          </a:prstGeom>
          <a:noFill/>
        </p:spPr>
      </p:pic>
      <p:pic>
        <p:nvPicPr>
          <p:cNvPr id="5" name="Picture 3" descr="C:\Users\Евгений\AppData\Desktop\проект\IMG_94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556791"/>
            <a:ext cx="3528392" cy="4704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286676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pic>
        <p:nvPicPr>
          <p:cNvPr id="3074" name="Picture 2" descr="C:\Users\Евгений\AppData\Desktop\проект\IMG_94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2811048" cy="3748064"/>
          </a:xfrm>
          <a:prstGeom prst="rect">
            <a:avLst/>
          </a:prstGeom>
          <a:noFill/>
        </p:spPr>
      </p:pic>
      <p:pic>
        <p:nvPicPr>
          <p:cNvPr id="3075" name="Picture 3" descr="C:\Users\Евгений\AppData\Desktop\проект\IMG_94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340768"/>
            <a:ext cx="3888632" cy="5184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286676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pic>
        <p:nvPicPr>
          <p:cNvPr id="3" name="Picture 2" descr="C:\Users\Евгений\AppData\Desktop\проект\IMG_9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340768"/>
            <a:ext cx="3816624" cy="5088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286676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pic>
        <p:nvPicPr>
          <p:cNvPr id="5122" name="Picture 2" descr="C:\Users\Евгений\AppData\Desktop\проект\IMG_9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4283968" cy="3212976"/>
          </a:xfrm>
          <a:prstGeom prst="rect">
            <a:avLst/>
          </a:prstGeom>
          <a:noFill/>
        </p:spPr>
      </p:pic>
      <p:pic>
        <p:nvPicPr>
          <p:cNvPr id="5123" name="Picture 3" descr="C:\Users\Евгений\AppData\Desktop\проект\IMG_95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772816"/>
            <a:ext cx="2160440" cy="288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072362" cy="9397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400" dirty="0" smtClean="0"/>
              <a:t>Конкурс - поделок «Хлеб - всему голова»</a:t>
            </a:r>
          </a:p>
          <a:p>
            <a:pPr>
              <a:buNone/>
            </a:pPr>
            <a:r>
              <a:rPr lang="ru-RU" sz="2400" dirty="0" smtClean="0"/>
              <a:t>Задачи:</a:t>
            </a:r>
          </a:p>
          <a:p>
            <a:pPr>
              <a:buNone/>
            </a:pPr>
            <a:r>
              <a:rPr lang="ru-RU" sz="2400" dirty="0" smtClean="0"/>
              <a:t>  - способствовать развитию творческих способностей  у детей и их родителей;</a:t>
            </a:r>
          </a:p>
          <a:p>
            <a:pPr>
              <a:buNone/>
            </a:pPr>
            <a:r>
              <a:rPr lang="ru-RU" sz="2400" dirty="0" smtClean="0"/>
              <a:t>  - формировать у детей позитивное отношение к труду и к профессии российских тружеников- хлебопека;</a:t>
            </a:r>
          </a:p>
          <a:p>
            <a:pPr>
              <a:buNone/>
            </a:pPr>
            <a:r>
              <a:rPr lang="ru-RU" sz="2400" dirty="0" smtClean="0"/>
              <a:t>  - выявлять и поддерживать творческих детей и их родителей;</a:t>
            </a:r>
          </a:p>
          <a:p>
            <a:pPr>
              <a:buNone/>
            </a:pPr>
            <a:r>
              <a:rPr lang="ru-RU" sz="2400" dirty="0" smtClean="0"/>
              <a:t>  - воспитывать бережное отношение к хлебу, чувство благодарности и уважения к людям сельскохозяйственного труда; воспитывать желание делиться полученными знаниями.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pic>
        <p:nvPicPr>
          <p:cNvPr id="6146" name="Picture 2" descr="C:\Users\Евгений\AppData\Desktop\проект\IMG_9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43608" y="2060848"/>
            <a:ext cx="3936437" cy="2952328"/>
          </a:xfrm>
          <a:prstGeom prst="rect">
            <a:avLst/>
          </a:prstGeom>
          <a:noFill/>
        </p:spPr>
      </p:pic>
      <p:pic>
        <p:nvPicPr>
          <p:cNvPr id="6147" name="Picture 3" descr="C:\Users\Евгений\AppData\Desktop\проект\IMG_94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916832"/>
            <a:ext cx="2283718" cy="304495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15616" y="515719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семьи </a:t>
            </a:r>
            <a:r>
              <a:rPr lang="ru-RU" dirty="0" smtClean="0"/>
              <a:t> Марии Ш.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522920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семьи </a:t>
            </a:r>
            <a:r>
              <a:rPr lang="ru-RU" dirty="0" smtClean="0"/>
              <a:t> Сергея 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000924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pic>
        <p:nvPicPr>
          <p:cNvPr id="7170" name="Picture 2" descr="C:\Users\Евгений\AppData\Desktop\проект\IMG_9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28800"/>
            <a:ext cx="5712635" cy="42844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71800" y="616530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семьи </a:t>
            </a:r>
            <a:r>
              <a:rPr lang="ru-RU" dirty="0" smtClean="0"/>
              <a:t> Александра 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643866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/>
              <a:t>Приложение №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В ходе реализации проекта была проведена работа:</a:t>
            </a:r>
          </a:p>
          <a:p>
            <a:pPr lvl="0">
              <a:buNone/>
            </a:pPr>
            <a:r>
              <a:rPr lang="ru-RU" sz="2000" dirty="0" smtClean="0"/>
              <a:t>       Р.Р. ООД «Хлеб -всему голова»; </a:t>
            </a:r>
          </a:p>
          <a:p>
            <a:r>
              <a:rPr lang="ru-RU" sz="2000" dirty="0" smtClean="0"/>
              <a:t>Чтение художественной  литературы;</a:t>
            </a:r>
          </a:p>
          <a:p>
            <a:r>
              <a:rPr lang="ru-RU" sz="2000" dirty="0" smtClean="0"/>
              <a:t>Разучивание пословиц и поговорок;</a:t>
            </a:r>
          </a:p>
          <a:p>
            <a:r>
              <a:rPr lang="ru-RU" sz="2000" dirty="0" smtClean="0"/>
              <a:t>Загадывание загадок про хлеб, а так же все что с ним связано;</a:t>
            </a:r>
          </a:p>
          <a:p>
            <a:pPr lvl="0"/>
            <a:r>
              <a:rPr lang="ru-RU" sz="2000" dirty="0" smtClean="0"/>
              <a:t> беседы с детьми о процессах выращивания и изготовления хлеба ,</a:t>
            </a:r>
          </a:p>
          <a:p>
            <a:pPr lvl="0"/>
            <a:r>
              <a:rPr lang="ru-RU" sz="2000" dirty="0" smtClean="0"/>
              <a:t>дидактические игры, подвижные игры;</a:t>
            </a:r>
          </a:p>
          <a:p>
            <a:r>
              <a:rPr lang="ru-RU" sz="2000" b="1" dirty="0" smtClean="0"/>
              <a:t>Творческая мастерская</a:t>
            </a:r>
            <a:r>
              <a:rPr lang="ru-RU" sz="2000" dirty="0" smtClean="0"/>
              <a:t> :  лепка «Хлебобулочные изделия» (</a:t>
            </a:r>
            <a:r>
              <a:rPr lang="ru-RU" sz="2000" dirty="0" err="1" smtClean="0"/>
              <a:t>тестопластика</a:t>
            </a:r>
            <a:r>
              <a:rPr lang="ru-RU" sz="2000" dirty="0" smtClean="0"/>
              <a:t>) ; </a:t>
            </a:r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6429420" cy="64294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28736"/>
            <a:ext cx="7286676" cy="484030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fontAlgn="base"/>
            <a:r>
              <a:rPr lang="ru-RU" b="1" dirty="0" smtClean="0"/>
              <a:t>Вид проекта</a:t>
            </a:r>
            <a:r>
              <a:rPr lang="ru-RU" dirty="0" smtClean="0"/>
              <a:t>: краткосрочный, 2 недели</a:t>
            </a:r>
          </a:p>
          <a:p>
            <a:pPr fontAlgn="base"/>
            <a:r>
              <a:rPr lang="ru-RU" b="1" dirty="0" smtClean="0"/>
              <a:t>Участники проекта</a:t>
            </a:r>
            <a:r>
              <a:rPr lang="ru-RU" dirty="0" smtClean="0"/>
              <a:t>: воспитатели, воспитанники подготовительной группы, родители.</a:t>
            </a:r>
          </a:p>
          <a:p>
            <a:r>
              <a:rPr lang="ru-RU" b="1" dirty="0" smtClean="0"/>
              <a:t>Цель  проекта: </a:t>
            </a:r>
            <a:r>
              <a:rPr lang="ru-RU" dirty="0" smtClean="0"/>
              <a:t>Создать условия для организации совместной деятельности детей, педагога и их родителей для формирования знаний дошкольников о том, откуда берется хлеб, как его производят, кто его растит и </a:t>
            </a:r>
            <a:r>
              <a:rPr lang="ru-RU" dirty="0" err="1" smtClean="0"/>
              <a:t>печѐт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215238" cy="64294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Актуальность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57224" y="1000108"/>
            <a:ext cx="7500990" cy="5286412"/>
          </a:xfrm>
        </p:spPr>
        <p:txBody>
          <a:bodyPr>
            <a:noAutofit/>
          </a:bodyPr>
          <a:lstStyle/>
          <a:p>
            <a:pPr indent="342900" fontAlgn="base">
              <a:buNone/>
            </a:pPr>
            <a:r>
              <a:rPr lang="ru-RU" sz="1200" dirty="0" smtClean="0"/>
              <a:t>Есть в мире понятия, ценность которых ни в чём не измеряется. Это воздух, земля, вода, солнце. К ним можно отнести и хлеб, древний и вечно молодой продукт человеческого труда. «Хлеб – всему голова» - гласит народная мудрость. Без хлеба не обходится ни один скромный завтрак, ни будничный обед, ни праздничный стол. </a:t>
            </a:r>
          </a:p>
          <a:p>
            <a:pPr indent="342900" fontAlgn="base">
              <a:buNone/>
            </a:pPr>
            <a:r>
              <a:rPr lang="ru-RU" sz="1200" dirty="0" smtClean="0"/>
              <a:t>Издавна хлебу отводили особое место в жизни людей, поэтому его очень почитали и уважали. Хлебу поклонялись также, как солнцу. Его сравнивали с золотом. Историки доказывают это тем, что летописи и скорописи изображали хлеб вместе с солнцем. Хлеб воспевали в гимнах, изображали на картинах и считали его одним из основных блюд на столе господ.</a:t>
            </a:r>
          </a:p>
          <a:p>
            <a:pPr indent="342900" fontAlgn="base">
              <a:buNone/>
            </a:pPr>
            <a:r>
              <a:rPr lang="ru-RU" sz="1200" dirty="0" smtClean="0"/>
              <a:t>Мы считаем, что человек, знающий свою историю, любящий свой народ, не может небрежно отнестись к хлебу. Беречь его должны не только те, кто сеет, убирает, хранит зерно в закромах, выпекает из него хлеб, а каждый из нас ежедневно должен помнить, что хлеб - бесценное сокровище.</a:t>
            </a:r>
          </a:p>
          <a:p>
            <a:pPr indent="342900" fontAlgn="base">
              <a:buNone/>
            </a:pPr>
            <a:r>
              <a:rPr lang="ru-RU" sz="1200" dirty="0" smtClean="0"/>
              <a:t>Уважение и бережливость к хлебу не от скупости, не от бедности. Мы знаем, что в хлебе заложен не только труд наших современников - земледельцев, в нем пот и кровь предков. </a:t>
            </a:r>
          </a:p>
          <a:p>
            <a:pPr indent="342900" fontAlgn="base">
              <a:buNone/>
            </a:pPr>
            <a:r>
              <a:rPr lang="ru-RU" sz="1200" dirty="0" smtClean="0"/>
              <a:t>Хлеб - общее богатство, мы должны воспитывать к нему уважение будущих поколений.</a:t>
            </a:r>
          </a:p>
          <a:p>
            <a:pPr indent="342900" fontAlgn="base">
              <a:buNone/>
            </a:pPr>
            <a:r>
              <a:rPr lang="ru-RU" sz="1200" dirty="0" smtClean="0"/>
              <a:t>Вырастая, дети, помнят запах родного очага всю свою жизнь и впоследствии, создавая уже свои семьи, интуитивно хранят в них те же традиции, которые они вобрали в себя в родительском доме. Ведь хлеб сопровождает нас от рождения до глубокой старости - добрый наш друг, имя которого на всех языках люди произносят с любовью и теплотой.    </a:t>
            </a:r>
          </a:p>
          <a:p>
            <a:pPr indent="342900">
              <a:buNone/>
            </a:pPr>
            <a:r>
              <a:rPr lang="ru-RU" sz="1200" dirty="0" smtClean="0"/>
              <a:t> Проект разработан в силу особой актуальности проблемы воспитания духовно-нравственной культуры дошкольников.  </a:t>
            </a:r>
          </a:p>
          <a:p>
            <a:pPr indent="342900">
              <a:buNone/>
            </a:pPr>
            <a:r>
              <a:rPr lang="ru-RU" sz="1200" dirty="0" smtClean="0"/>
              <a:t>Реализация проекта «Хлеб - всему голова» осуществляется в процессе организации совместной деятельности взрослого и детей. </a:t>
            </a:r>
          </a:p>
          <a:p>
            <a:pPr indent="342900">
              <a:buNone/>
            </a:pPr>
            <a:r>
              <a:rPr lang="ru-RU" sz="1200" dirty="0" smtClean="0"/>
              <a:t> Познавательная  деятельность проходит в форме партнерства взрослого и ребенка, что способствует развитию у ребенка творческой активности, самостоятельности, уверенности в собственных силах, умению доводить начатое дело до конца и делать правильные выводы.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Этапы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</a:t>
            </a:r>
            <a:r>
              <a:rPr lang="ru-RU" sz="2400" dirty="0" smtClean="0"/>
              <a:t> этап - подготовительный</a:t>
            </a:r>
          </a:p>
          <a:p>
            <a:r>
              <a:rPr lang="en-US" sz="2400" dirty="0" smtClean="0"/>
              <a:t>II</a:t>
            </a:r>
            <a:r>
              <a:rPr lang="ru-RU" sz="2400" dirty="0" smtClean="0"/>
              <a:t> этап -основной</a:t>
            </a:r>
          </a:p>
          <a:p>
            <a:r>
              <a:rPr lang="en-US" sz="2400" dirty="0" smtClean="0"/>
              <a:t>III</a:t>
            </a:r>
            <a:r>
              <a:rPr lang="ru-RU" sz="2400" dirty="0" smtClean="0"/>
              <a:t> этап -заключительный</a:t>
            </a:r>
          </a:p>
          <a:p>
            <a:r>
              <a:rPr lang="en-US" sz="1800" b="1" dirty="0" smtClean="0"/>
              <a:t>I</a:t>
            </a:r>
            <a:r>
              <a:rPr lang="ru-RU" sz="1800" b="1" dirty="0" smtClean="0"/>
              <a:t> этап – подготовительный</a:t>
            </a:r>
            <a:endParaRPr lang="ru-RU" sz="1800" dirty="0" smtClean="0"/>
          </a:p>
          <a:p>
            <a:pPr lvl="0"/>
            <a:r>
              <a:rPr lang="ru-RU" sz="1800" dirty="0" smtClean="0"/>
              <a:t>анализ условий для реализации проектной деятельности</a:t>
            </a:r>
          </a:p>
          <a:p>
            <a:pPr lvl="0"/>
            <a:r>
              <a:rPr lang="ru-RU" sz="1800" dirty="0" smtClean="0"/>
              <a:t>подбор материала для детей  и родителей по теме проекта.</a:t>
            </a:r>
          </a:p>
          <a:p>
            <a:r>
              <a:rPr lang="en-US" sz="1800" b="1" dirty="0" smtClean="0"/>
              <a:t>II</a:t>
            </a:r>
            <a:r>
              <a:rPr lang="ru-RU" sz="1800" b="1" dirty="0" smtClean="0"/>
              <a:t> этап - основной</a:t>
            </a:r>
            <a:endParaRPr lang="ru-RU" sz="1800" dirty="0" smtClean="0"/>
          </a:p>
          <a:p>
            <a:pPr lvl="0"/>
            <a:r>
              <a:rPr lang="ru-RU" sz="1800" dirty="0" smtClean="0"/>
              <a:t>выполнение основных мероприятий, необходимых для достижения поставленной цели. </a:t>
            </a:r>
          </a:p>
          <a:p>
            <a:r>
              <a:rPr lang="en-US" sz="1900" b="1" dirty="0" smtClean="0"/>
              <a:t>III </a:t>
            </a:r>
            <a:r>
              <a:rPr lang="ru-RU" sz="1900" b="1" dirty="0" smtClean="0"/>
              <a:t> этап. Заключительный.</a:t>
            </a:r>
            <a:endParaRPr lang="ru-RU" sz="1900" dirty="0" smtClean="0"/>
          </a:p>
          <a:p>
            <a:pPr lvl="0"/>
            <a:r>
              <a:rPr lang="ru-RU" sz="1900" dirty="0" smtClean="0"/>
              <a:t>анализ  полученных результатов реализации проекта в соответствии с поставленной целью и ожидаемыми результатами.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429552" cy="72547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736"/>
            <a:ext cx="7358114" cy="50006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Дать представление о том, что хлеб –основной продукт питания человека;  знакомить детей со злаковыми растениями;</a:t>
            </a:r>
          </a:p>
          <a:p>
            <a:pPr lvl="0"/>
            <a:r>
              <a:rPr lang="ru-RU" dirty="0" smtClean="0"/>
              <a:t>Познакомить детей с тем, как выращивали хлеб в старину;  с процессом выращивания хлеба в современное время ,  с  трудом хлеборобов и другими профессиями людей труда; </a:t>
            </a:r>
          </a:p>
          <a:p>
            <a:pPr lvl="0" fontAlgn="base"/>
            <a:r>
              <a:rPr lang="ru-RU" dirty="0" smtClean="0"/>
              <a:t>Развивать наблюдательность, интерес к познавательно-исследовательской деятельности, эмоционально-эстетические чувства, самостоятельность, активность, инициативность. Развивать умение работать в группе.</a:t>
            </a:r>
          </a:p>
          <a:p>
            <a:pPr lvl="0" fontAlgn="base"/>
            <a:r>
              <a:rPr lang="ru-RU" dirty="0" smtClean="0"/>
              <a:t> Активизировать словарь детей.</a:t>
            </a:r>
          </a:p>
          <a:p>
            <a:pPr lvl="0"/>
            <a:r>
              <a:rPr lang="ru-RU" dirty="0" smtClean="0"/>
              <a:t>Воспитывать бережное отношение к хлебу, уважение к труду хлеборобов;</a:t>
            </a:r>
          </a:p>
          <a:p>
            <a:pPr lvl="0"/>
            <a:r>
              <a:rPr lang="ru-RU" dirty="0" smtClean="0"/>
              <a:t>Привлекать родителей к активному участию в реализации проекта.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358114" cy="86834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71546"/>
            <a:ext cx="7358114" cy="55721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342900" fontAlgn="base">
              <a:buNone/>
            </a:pPr>
            <a:r>
              <a:rPr lang="ru-RU" sz="1600" b="1" dirty="0" smtClean="0"/>
              <a:t>Для детей:</a:t>
            </a:r>
            <a:endParaRPr lang="ru-RU" sz="1600" dirty="0" smtClean="0"/>
          </a:p>
          <a:p>
            <a:pPr lvl="0" indent="342900" fontAlgn="base">
              <a:buNone/>
            </a:pPr>
            <a:r>
              <a:rPr lang="ru-RU" sz="1600" dirty="0" smtClean="0"/>
              <a:t>У детей  сформируется представление о процессе выращивания и производства хлеба, о профессиях людей труда  они научатся делать выводы, устанавливать причинно-следственные связи.            </a:t>
            </a:r>
          </a:p>
          <a:p>
            <a:pPr lvl="0" indent="342900" fontAlgn="base">
              <a:buNone/>
            </a:pPr>
            <a:r>
              <a:rPr lang="ru-RU" sz="1600" dirty="0" smtClean="0"/>
              <a:t> Обогащение словаря, развитие наблюдательности, любознательности, интереса к познавательной деятельности.</a:t>
            </a:r>
          </a:p>
          <a:p>
            <a:pPr lvl="0" indent="342900" fontAlgn="base">
              <a:buNone/>
            </a:pPr>
            <a:r>
              <a:rPr lang="ru-RU" sz="1600" dirty="0" smtClean="0"/>
              <a:t>Ребенок может ставить проблему, находить пути решения, планировать, самостоятельно работать с информацией, быть ответственным партнером, уважать мнение собеседника.</a:t>
            </a:r>
          </a:p>
          <a:p>
            <a:pPr lvl="0" indent="342900" fontAlgn="base">
              <a:buNone/>
            </a:pPr>
            <a:r>
              <a:rPr lang="ru-RU" sz="1600" dirty="0" smtClean="0"/>
              <a:t>Появление стимула для работы и познания с удовольствием, с желанием.</a:t>
            </a:r>
          </a:p>
          <a:p>
            <a:pPr indent="342900">
              <a:buNone/>
            </a:pPr>
            <a:r>
              <a:rPr lang="ru-RU" sz="1600" b="1" dirty="0" smtClean="0"/>
              <a:t>Для педагогов:</a:t>
            </a:r>
            <a:endParaRPr lang="ru-RU" sz="1600" dirty="0" smtClean="0"/>
          </a:p>
          <a:p>
            <a:pPr lvl="0" indent="342900">
              <a:buNone/>
            </a:pPr>
            <a:r>
              <a:rPr lang="ru-RU" sz="1600" dirty="0" smtClean="0"/>
              <a:t>Сформированные   навыки   коллективной   работы педагогов,  родителей	через вовлечение их в совместную проектную деятельность.</a:t>
            </a:r>
          </a:p>
          <a:p>
            <a:pPr lvl="0" indent="342900">
              <a:buNone/>
            </a:pPr>
            <a:r>
              <a:rPr lang="ru-RU" sz="1600" dirty="0" smtClean="0"/>
              <a:t>Повышение педагогического мастерства.</a:t>
            </a:r>
          </a:p>
          <a:p>
            <a:pPr indent="342900">
              <a:buNone/>
            </a:pPr>
            <a:r>
              <a:rPr lang="ru-RU" sz="1600" b="1" dirty="0" smtClean="0"/>
              <a:t>Для родителей:</a:t>
            </a:r>
            <a:endParaRPr lang="ru-RU" sz="1600" dirty="0" smtClean="0"/>
          </a:p>
          <a:p>
            <a:pPr lvl="0" indent="342900">
              <a:buNone/>
            </a:pPr>
            <a:r>
              <a:rPr lang="ru-RU" sz="1600" dirty="0" smtClean="0"/>
              <a:t>Рост уровня информированности родителей о деятельности ДОУ;</a:t>
            </a:r>
          </a:p>
          <a:p>
            <a:pPr lvl="0" indent="342900">
              <a:buNone/>
            </a:pPr>
            <a:r>
              <a:rPr lang="ru-RU" sz="1600" dirty="0" smtClean="0"/>
              <a:t>Активное участие родителей в жизни детского сада и группы.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286676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Приложение </a:t>
            </a:r>
            <a:endParaRPr lang="ru-RU" dirty="0"/>
          </a:p>
        </p:txBody>
      </p:sp>
      <p:pic>
        <p:nvPicPr>
          <p:cNvPr id="6" name="Содержимое 5" descr="a181bef3015430c5518c981703996bfc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786610" cy="10826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Подготовительный этап. Подготовка РППС (развивающей предметно-пространственной среды)  группы</a:t>
            </a:r>
            <a:endParaRPr lang="ru-RU" sz="2800" dirty="0"/>
          </a:p>
        </p:txBody>
      </p:sp>
      <p:pic>
        <p:nvPicPr>
          <p:cNvPr id="1027" name="Picture 3" descr="C:\Users\Евгений\AppData\Desktop\проект\IMG_9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666456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286676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pic>
        <p:nvPicPr>
          <p:cNvPr id="2050" name="Picture 2" descr="C:\Users\Евгений\AppData\Desktop\проект\IMG_94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4091947" cy="3068960"/>
          </a:xfrm>
          <a:prstGeom prst="rect">
            <a:avLst/>
          </a:prstGeom>
          <a:noFill/>
        </p:spPr>
      </p:pic>
      <p:pic>
        <p:nvPicPr>
          <p:cNvPr id="2052" name="Picture 4" descr="C:\Users\Евгений\AppData\Desktop\проект\IMG_94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16832"/>
            <a:ext cx="2574486" cy="34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707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Муниципальное бюджетное дошкольное образовательное учреждение Детский сад № 31 «Солнышко»</vt:lpstr>
      <vt:lpstr>Паспорт проекта</vt:lpstr>
      <vt:lpstr> Актуальность проекта: </vt:lpstr>
      <vt:lpstr>Этапы проекта</vt:lpstr>
      <vt:lpstr> Задачи: </vt:lpstr>
      <vt:lpstr> Ожидаемые результаты: </vt:lpstr>
      <vt:lpstr>Приложение </vt:lpstr>
      <vt:lpstr>Подготовительный этап. Подготовка РППС (развивающей предметно-пространственной среды)  группы</vt:lpstr>
      <vt:lpstr>Работа с детьми</vt:lpstr>
      <vt:lpstr>Работа с детьми</vt:lpstr>
      <vt:lpstr>Работа с детьми</vt:lpstr>
      <vt:lpstr>Работа с детьми</vt:lpstr>
      <vt:lpstr>Работа с детьми</vt:lpstr>
      <vt:lpstr>Взаимодействие с родителями</vt:lpstr>
      <vt:lpstr>Взаимодействие с родителями</vt:lpstr>
      <vt:lpstr>Взаимодействие с родителями</vt:lpstr>
      <vt:lpstr> Приложение № 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учреждения</dc:title>
  <dc:creator>Marat</dc:creator>
  <cp:lastModifiedBy>Иванова Татьяна</cp:lastModifiedBy>
  <cp:revision>27</cp:revision>
  <dcterms:created xsi:type="dcterms:W3CDTF">2019-10-30T05:16:07Z</dcterms:created>
  <dcterms:modified xsi:type="dcterms:W3CDTF">2024-01-29T09:37:17Z</dcterms:modified>
</cp:coreProperties>
</file>