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88" r:id="rId4"/>
    <p:sldId id="262" r:id="rId5"/>
    <p:sldId id="258" r:id="rId6"/>
    <p:sldId id="264" r:id="rId7"/>
    <p:sldId id="275" r:id="rId8"/>
    <p:sldId id="267" r:id="rId9"/>
    <p:sldId id="276" r:id="rId10"/>
    <p:sldId id="265" r:id="rId11"/>
    <p:sldId id="272" r:id="rId12"/>
    <p:sldId id="277" r:id="rId13"/>
    <p:sldId id="266" r:id="rId14"/>
    <p:sldId id="278" r:id="rId15"/>
    <p:sldId id="269" r:id="rId16"/>
    <p:sldId id="279" r:id="rId17"/>
    <p:sldId id="268" r:id="rId18"/>
    <p:sldId id="280" r:id="rId19"/>
    <p:sldId id="270" r:id="rId20"/>
    <p:sldId id="281" r:id="rId21"/>
    <p:sldId id="271" r:id="rId22"/>
    <p:sldId id="282" r:id="rId23"/>
    <p:sldId id="273" r:id="rId24"/>
    <p:sldId id="274" r:id="rId25"/>
    <p:sldId id="283" r:id="rId26"/>
    <p:sldId id="284" r:id="rId27"/>
    <p:sldId id="287" r:id="rId28"/>
    <p:sldId id="285" r:id="rId29"/>
    <p:sldId id="286" r:id="rId3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474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571612"/>
            <a:ext cx="7772400" cy="1470025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lvl1pPr>
              <a:defRPr b="1" cap="all" spc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3429000"/>
            <a:ext cx="6400800" cy="1752600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62DAEA-DB56-4BAF-8456-84CC874B49A3}" type="datetimeFigureOut">
              <a:rPr lang="ru-RU"/>
              <a:pPr>
                <a:defRPr/>
              </a:pPr>
              <a:t>22.01.2024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EE6683-2E3B-44E7-9B9C-A804879B72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9E64E8-8DF1-47A6-8B9D-828BEBF4CEED}" type="datetimeFigureOut">
              <a:rPr lang="ru-RU"/>
              <a:pPr>
                <a:defRPr/>
              </a:pPr>
              <a:t>22.01.2024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F965E7-CE03-453B-B817-E371401630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849526-5696-455C-9A98-A300400EB0FA}" type="datetimeFigureOut">
              <a:rPr lang="ru-RU"/>
              <a:pPr>
                <a:defRPr/>
              </a:pPr>
              <a:t>22.01.2024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80CEAB-B7A6-4834-84A3-53A195BD23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4D7CC-5253-41A1-A9A5-650F865CC2D1}" type="datetimeFigureOut">
              <a:rPr lang="ru-RU"/>
              <a:pPr>
                <a:defRPr/>
              </a:pPr>
              <a:t>22.01.2024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B49456-61BD-4B1C-97A0-D9E1CF8DFD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E5C269-4A31-4C10-8FDD-0D9EAA884BA1}" type="datetimeFigureOut">
              <a:rPr lang="ru-RU"/>
              <a:pPr>
                <a:defRPr/>
              </a:pPr>
              <a:t>22.01.2024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ECCAFB-0E0B-4039-80C0-41EE2673C1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6A4FB1-BEB4-4DBB-A9A7-D5F79818C654}" type="datetimeFigureOut">
              <a:rPr lang="ru-RU"/>
              <a:pPr>
                <a:defRPr/>
              </a:pPr>
              <a:t>22.01.2024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CF090-CC9F-4472-8DFF-205BB1B0AC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00DF46-28E8-4A82-9898-2A4EA0DD9EDB}" type="datetimeFigureOut">
              <a:rPr lang="ru-RU"/>
              <a:pPr>
                <a:defRPr/>
              </a:pPr>
              <a:t>22.01.2024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798348-43C6-4467-8AC7-C7641C6425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91A29F-DD37-45EC-BC79-5E241F448757}" type="datetimeFigureOut">
              <a:rPr lang="ru-RU"/>
              <a:pPr>
                <a:defRPr/>
              </a:pPr>
              <a:t>22.01.2024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5F2C4-614D-4427-8614-0479690A39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100119-9AE9-49B2-81B8-E0042B6BC293}" type="datetimeFigureOut">
              <a:rPr lang="ru-RU"/>
              <a:pPr>
                <a:defRPr/>
              </a:pPr>
              <a:t>22.01.2024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64D503-2959-49AB-94B4-256B441F03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70E479-CCCD-4B13-BD01-0DB18F76224C}" type="datetimeFigureOut">
              <a:rPr lang="ru-RU"/>
              <a:pPr>
                <a:defRPr/>
              </a:pPr>
              <a:t>22.01.2024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47111F-4F9A-4846-A191-1E96D84007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0C63C7-7ADF-4D72-90E6-E3E3B9F52D1D}" type="datetimeFigureOut">
              <a:rPr lang="ru-RU"/>
              <a:pPr>
                <a:defRPr/>
              </a:pPr>
              <a:t>22.01.2024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95B341-EC5C-4D9A-BC6B-E6427AE94B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813" y="274638"/>
            <a:ext cx="757237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C3E3B3F-9335-4069-9981-1CEF4F38D2F9}" type="datetimeFigureOut">
              <a:rPr lang="ru-RU"/>
              <a:pPr>
                <a:defRPr/>
              </a:pPr>
              <a:t>22.01.2024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302EDF1-A3C6-451D-85F0-78FD57A75C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 kern="1200">
          <a:ln w="10541" cmpd="sng">
            <a:solidFill>
              <a:schemeClr val="accent1">
                <a:shade val="88000"/>
                <a:satMod val="110000"/>
              </a:schemeClr>
            </a:solidFill>
            <a:prstDash val="solid"/>
          </a:ln>
          <a:gradFill>
            <a:gsLst>
              <a:gs pos="0">
                <a:schemeClr val="accent1">
                  <a:tint val="40000"/>
                  <a:satMod val="250000"/>
                </a:schemeClr>
              </a:gs>
              <a:gs pos="9000">
                <a:schemeClr val="accent1">
                  <a:tint val="52000"/>
                  <a:satMod val="300000"/>
                </a:schemeClr>
              </a:gs>
              <a:gs pos="50000">
                <a:schemeClr val="accent1">
                  <a:shade val="20000"/>
                  <a:satMod val="300000"/>
                </a:schemeClr>
              </a:gs>
              <a:gs pos="79000">
                <a:schemeClr val="accent1">
                  <a:tint val="52000"/>
                  <a:satMod val="300000"/>
                </a:schemeClr>
              </a:gs>
              <a:gs pos="100000">
                <a:schemeClr val="accent1">
                  <a:tint val="40000"/>
                  <a:satMod val="250000"/>
                </a:schemeClr>
              </a:gs>
            </a:gsLst>
            <a:lin ang="5400000"/>
          </a:gra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3200" kern="1200">
          <a:solidFill>
            <a:srgbClr val="25406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Blip>
          <a:blip r:embed="rId15"/>
        </a:buBlip>
        <a:defRPr sz="2800" i="1" kern="1200">
          <a:solidFill>
            <a:srgbClr val="25406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25406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25406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25406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User\Desktop\&#1053;&#1086;&#1074;&#1072;&#1103;%20&#1087;&#1072;&#1087;&#1082;&#1072;\&#1076;&#1077;&#1085;&#1100;%20&#1085;&#1072;&#1091;&#1082;&#1080;\10%20&#1048;&#1079;&#1086;&#1073;&#1088;&#1077;&#1090;&#1077;&#1085;&#1080;&#1081;,%20&#1082;&#1086;&#1090;&#1086;&#1088;&#1099;&#1077;%20&#1089;&#1086;&#1079;&#1076;&#1072;&#1083;&#1080;%20&#1076;&#1077;&#1090;&#1080;.mp4" TargetMode="Externa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User\Desktop\&#1053;&#1086;&#1074;&#1072;&#1103;%20&#1087;&#1072;&#1087;&#1082;&#1072;\&#1076;&#1077;&#1085;&#1100;%20&#1085;&#1072;&#1091;&#1082;&#1080;\10%20&#1043;&#1051;&#1059;&#1055;&#1045;&#1049;&#1064;&#1048;&#1061;%20&#1055;&#1056;&#1045;&#1052;&#1048;&#1049;%20&#1064;&#1053;&#1054;&#1041;&#1045;&#1051;&#1071;.mp4" TargetMode="Externa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412776"/>
            <a:ext cx="7772400" cy="14700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8 февраля – День науки</a:t>
            </a:r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755576" y="1268760"/>
            <a:ext cx="7572428" cy="634082"/>
          </a:xfrm>
          <a:prstGeom prst="rect">
            <a:avLst/>
          </a:prstGeom>
        </p:spPr>
        <p:txBody>
          <a:bodyPr anchor="ctr">
            <a:normAutofit fontScale="975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400" dirty="0" smtClean="0"/>
              <a:t>Классный час</a:t>
            </a:r>
            <a:endParaRPr lang="ru-RU" sz="2400" dirty="0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683568" y="2708920"/>
            <a:ext cx="7920038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0" hangingPunct="0">
              <a:defRPr/>
            </a:pPr>
            <a:r>
              <a:rPr lang="ru-RU" sz="2800" b="1" dirty="0">
                <a:solidFill>
                  <a:srgbClr val="514F4F"/>
                </a:solidFill>
                <a:latin typeface="+mn-lt"/>
                <a:cs typeface="Times New Roman" pitchFamily="18" charset="0"/>
              </a:rPr>
              <a:t>8 февраля 1724 года Петр I подписал указ об образовании Российской академии наук.</a:t>
            </a:r>
            <a:endParaRPr lang="ru-RU" sz="2800" b="1" dirty="0">
              <a:latin typeface="+mn-lt"/>
              <a:cs typeface="Times New Roman" pitchFamily="18" charset="0"/>
            </a:endParaRPr>
          </a:p>
        </p:txBody>
      </p:sp>
      <p:pic>
        <p:nvPicPr>
          <p:cNvPr id="4101" name="Picture 6" descr="Russian_Academy_of_Sciences_SP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3645024"/>
            <a:ext cx="3529013" cy="23383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7572375" cy="850106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Русские учёные, изобретатели, первооткрыватели</a:t>
            </a:r>
            <a:endParaRPr lang="ru-RU" dirty="0"/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>
          <a:xfrm>
            <a:off x="684213" y="1844675"/>
            <a:ext cx="7858125" cy="1152525"/>
          </a:xfrm>
        </p:spPr>
        <p:txBody>
          <a:bodyPr/>
          <a:lstStyle/>
          <a:p>
            <a:pPr eaLnBrk="1" hangingPunct="1"/>
            <a:r>
              <a:rPr lang="ru-RU" sz="2400" smtClean="0">
                <a:latin typeface="Arial" charset="0"/>
                <a:cs typeface="Arial" charset="0"/>
              </a:rPr>
              <a:t>Занимался изучением законов физики и изобрёл радио.</a:t>
            </a:r>
          </a:p>
          <a:p>
            <a:pPr eaLnBrk="1" hangingPunct="1"/>
            <a:endParaRPr lang="ru-RU" smtClean="0">
              <a:latin typeface="Arial" charset="0"/>
              <a:cs typeface="Arial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691680" y="5445224"/>
            <a:ext cx="5184576" cy="1008112"/>
          </a:xfrm>
          <a:prstGeom prst="rect">
            <a:avLst/>
          </a:prstGeom>
        </p:spPr>
        <p:txBody>
          <a:bodyPr anchor="ctr">
            <a:normAutofit fontScale="97500" lnSpcReduction="10000"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  <a:ea typeface="+mj-ea"/>
                <a:cs typeface="+mj-cs"/>
              </a:rPr>
              <a:t>Александр  Степанович Попов</a:t>
            </a:r>
          </a:p>
        </p:txBody>
      </p:sp>
      <p:pic>
        <p:nvPicPr>
          <p:cNvPr id="10245" name="Picture 2" descr="http://compas.info/wp-content/uploads/2015/01/247381_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050" y="2636838"/>
            <a:ext cx="5834063" cy="269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7572375" cy="850106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Русские учёные, изобретатели, первооткрыватели</a:t>
            </a:r>
            <a:endParaRPr lang="ru-RU" dirty="0"/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>
          <a:xfrm>
            <a:off x="539750" y="1700213"/>
            <a:ext cx="7859713" cy="1152525"/>
          </a:xfrm>
        </p:spPr>
        <p:txBody>
          <a:bodyPr/>
          <a:lstStyle/>
          <a:p>
            <a:pPr eaLnBrk="1" hangingPunct="1"/>
            <a:r>
              <a:rPr lang="ru-RU" sz="2400" smtClean="0">
                <a:latin typeface="Arial" charset="0"/>
                <a:cs typeface="Arial" charset="0"/>
              </a:rPr>
              <a:t>Занимались изучением географии, первооткрыватели Антарктиды.</a:t>
            </a:r>
          </a:p>
          <a:p>
            <a:pPr eaLnBrk="1" hangingPunct="1"/>
            <a:endParaRPr lang="ru-RU" smtClean="0">
              <a:latin typeface="Arial" charset="0"/>
              <a:cs typeface="Arial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043608" y="5157192"/>
            <a:ext cx="3600400" cy="1008112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>
              <a:defRPr/>
            </a:pPr>
            <a:r>
              <a:rPr lang="ru-RU" sz="31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  <a:ea typeface="+mj-ea"/>
                <a:cs typeface="+mj-cs"/>
              </a:rPr>
              <a:t>Фаддей</a:t>
            </a:r>
            <a:r>
              <a:rPr lang="ru-RU" sz="31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  <a:ea typeface="+mj-ea"/>
                <a:cs typeface="+mj-cs"/>
              </a:rPr>
              <a:t> </a:t>
            </a:r>
            <a:r>
              <a:rPr lang="ru-RU" sz="31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  <a:ea typeface="+mj-ea"/>
                <a:cs typeface="+mj-cs"/>
              </a:rPr>
              <a:t>Фаддеевич</a:t>
            </a:r>
            <a:r>
              <a:rPr lang="ru-RU" sz="31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  <a:ea typeface="+mj-ea"/>
                <a:cs typeface="+mj-cs"/>
              </a:rPr>
              <a:t> Беллинсгаузен</a:t>
            </a:r>
          </a:p>
        </p:txBody>
      </p:sp>
      <p:pic>
        <p:nvPicPr>
          <p:cNvPr id="11269" name="Picture 2" descr="http://img.encyc.yandex.net/illustrations/bse/pictures/02694/9727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350" y="2636838"/>
            <a:ext cx="1800225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4716016" y="4653136"/>
            <a:ext cx="3600400" cy="1008112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>
              <a:defRPr/>
            </a:pPr>
            <a:r>
              <a:rPr lang="ru-RU" sz="31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  <a:ea typeface="+mj-ea"/>
                <a:cs typeface="+mj-cs"/>
              </a:rPr>
              <a:t>Михаил Петрович Лазарев</a:t>
            </a:r>
          </a:p>
        </p:txBody>
      </p:sp>
      <p:pic>
        <p:nvPicPr>
          <p:cNvPr id="11271" name="Picture 4" descr="http://history.dibit.ru/sites/history/files/bit_history/image/all/11-lazare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425" y="2205038"/>
            <a:ext cx="2376488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73983645_gas-kvas-com-p-risunok-na-temu-otkritie-antarktidi-3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620688"/>
            <a:ext cx="8540441" cy="55240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7572375" cy="850106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Русские учёные, изобретатели, первооткрыватели</a:t>
            </a:r>
            <a:endParaRPr lang="ru-RU" dirty="0"/>
          </a:p>
        </p:txBody>
      </p:sp>
      <p:sp>
        <p:nvSpPr>
          <p:cNvPr id="12291" name="Содержимое 2"/>
          <p:cNvSpPr>
            <a:spLocks noGrp="1"/>
          </p:cNvSpPr>
          <p:nvPr>
            <p:ph idx="1"/>
          </p:nvPr>
        </p:nvSpPr>
        <p:spPr>
          <a:xfrm>
            <a:off x="684213" y="1844675"/>
            <a:ext cx="7858125" cy="1152525"/>
          </a:xfrm>
        </p:spPr>
        <p:txBody>
          <a:bodyPr/>
          <a:lstStyle/>
          <a:p>
            <a:pPr eaLnBrk="1" hangingPunct="1"/>
            <a:r>
              <a:rPr lang="ru-RU" sz="2400" smtClean="0">
                <a:latin typeface="Arial" charset="0"/>
                <a:cs typeface="Arial" charset="0"/>
              </a:rPr>
              <a:t>Занимался изучением законов химии и составил таблицу химических элементов.</a:t>
            </a:r>
          </a:p>
          <a:p>
            <a:pPr eaLnBrk="1" hangingPunct="1"/>
            <a:endParaRPr lang="ru-RU" smtClean="0">
              <a:latin typeface="Arial" charset="0"/>
              <a:cs typeface="Arial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899592" y="3861048"/>
            <a:ext cx="5184576" cy="1008112"/>
          </a:xfrm>
          <a:prstGeom prst="rect">
            <a:avLst/>
          </a:prstGeom>
        </p:spPr>
        <p:txBody>
          <a:bodyPr anchor="ctr">
            <a:normAutofit fontScale="97500" lnSpcReduction="10000"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  <a:ea typeface="+mj-ea"/>
                <a:cs typeface="+mj-cs"/>
              </a:rPr>
              <a:t>Дмитрий Иванович Менделеев</a:t>
            </a:r>
          </a:p>
        </p:txBody>
      </p:sp>
      <p:pic>
        <p:nvPicPr>
          <p:cNvPr id="12293" name="Picture 2" descr="http://www.chehovcbs.ru/images/images/_gotkr15_1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425" y="2492375"/>
            <a:ext cx="2160588" cy="296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lide_1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332656"/>
            <a:ext cx="7644341" cy="57332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7572375" cy="850106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Русские учёные, изобретатели, первооткрыватели</a:t>
            </a:r>
            <a:endParaRPr lang="ru-RU" dirty="0"/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>
          <a:xfrm>
            <a:off x="684213" y="1844675"/>
            <a:ext cx="7858125" cy="1152525"/>
          </a:xfrm>
        </p:spPr>
        <p:txBody>
          <a:bodyPr/>
          <a:lstStyle/>
          <a:p>
            <a:pPr eaLnBrk="1" hangingPunct="1"/>
            <a:r>
              <a:rPr lang="ru-RU" sz="2400" smtClean="0">
                <a:latin typeface="Arial" charset="0"/>
                <a:cs typeface="Arial" charset="0"/>
              </a:rPr>
              <a:t>Занимался изучением растений (ботаника), создатель многих сортов плодово-ягодных культур.</a:t>
            </a:r>
          </a:p>
          <a:p>
            <a:pPr eaLnBrk="1" hangingPunct="1"/>
            <a:endParaRPr lang="ru-RU" smtClean="0">
              <a:latin typeface="Arial" charset="0"/>
              <a:cs typeface="Arial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691680" y="5445224"/>
            <a:ext cx="5184576" cy="1008112"/>
          </a:xfrm>
          <a:prstGeom prst="rect">
            <a:avLst/>
          </a:prstGeom>
        </p:spPr>
        <p:txBody>
          <a:bodyPr anchor="ctr">
            <a:normAutofit fontScale="97500" lnSpcReduction="10000"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  <a:ea typeface="+mj-ea"/>
                <a:cs typeface="+mj-cs"/>
              </a:rPr>
              <a:t>Иван Владимирович Мичурин</a:t>
            </a:r>
          </a:p>
        </p:txBody>
      </p:sp>
      <p:pic>
        <p:nvPicPr>
          <p:cNvPr id="13317" name="Picture 2" descr="http://gorod.woolteam.ru/assets/images/resources/511/1024x768/uqo2ig3xi8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00338" y="2781300"/>
            <a:ext cx="3167062" cy="237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077d8a6fb2412881586e005bf88f02e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620688"/>
            <a:ext cx="8412427" cy="56166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7572375" cy="850106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Русские учёные, изобретатели, первооткрыватели</a:t>
            </a:r>
            <a:endParaRPr lang="ru-RU" dirty="0"/>
          </a:p>
        </p:txBody>
      </p:sp>
      <p:sp>
        <p:nvSpPr>
          <p:cNvPr id="14339" name="Содержимое 2"/>
          <p:cNvSpPr>
            <a:spLocks noGrp="1"/>
          </p:cNvSpPr>
          <p:nvPr>
            <p:ph idx="1"/>
          </p:nvPr>
        </p:nvSpPr>
        <p:spPr>
          <a:xfrm>
            <a:off x="684213" y="1844675"/>
            <a:ext cx="7858125" cy="1152525"/>
          </a:xfrm>
        </p:spPr>
        <p:txBody>
          <a:bodyPr/>
          <a:lstStyle/>
          <a:p>
            <a:pPr eaLnBrk="1" hangingPunct="1"/>
            <a:r>
              <a:rPr lang="ru-RU" sz="2400" smtClean="0">
                <a:latin typeface="Arial" charset="0"/>
                <a:cs typeface="Arial" charset="0"/>
              </a:rPr>
              <a:t>Первая в России женщина-профессор математики.</a:t>
            </a:r>
          </a:p>
          <a:p>
            <a:pPr eaLnBrk="1" hangingPunct="1"/>
            <a:endParaRPr lang="ru-RU" smtClean="0">
              <a:latin typeface="Arial" charset="0"/>
              <a:cs typeface="Arial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691680" y="5445224"/>
            <a:ext cx="5184576" cy="1008112"/>
          </a:xfrm>
          <a:prstGeom prst="rect">
            <a:avLst/>
          </a:prstGeom>
        </p:spPr>
        <p:txBody>
          <a:bodyPr anchor="ctr">
            <a:normAutofit fontScale="97500" lnSpcReduction="10000"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  <a:ea typeface="+mj-ea"/>
                <a:cs typeface="+mj-cs"/>
              </a:rPr>
              <a:t>Софья Васильевна Ковалевская</a:t>
            </a:r>
          </a:p>
        </p:txBody>
      </p:sp>
      <p:pic>
        <p:nvPicPr>
          <p:cNvPr id="14341" name="Picture 2" descr="http://zhaba.ru/storage-10667/images-4759/403b799283d3056e816d9541c1567f50_94759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575" y="2420938"/>
            <a:ext cx="2376488" cy="289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-1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332656"/>
            <a:ext cx="7848872" cy="588665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15616" y="980728"/>
            <a:ext cx="2952328" cy="830997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Царица математики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755576" y="4869160"/>
            <a:ext cx="784887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Софье </a:t>
            </a:r>
            <a:r>
              <a:rPr lang="ru-RU" b="1" i="1" dirty="0" smtClean="0"/>
              <a:t>Ковалевской</a:t>
            </a:r>
            <a:r>
              <a:rPr lang="ru-RU" i="1" dirty="0" smtClean="0"/>
              <a:t>, знаменитой учёной, </a:t>
            </a:r>
            <a:r>
              <a:rPr lang="ru-RU" b="1" i="1" dirty="0" smtClean="0"/>
              <a:t>ради</a:t>
            </a:r>
            <a:r>
              <a:rPr lang="ru-RU" i="1" dirty="0" smtClean="0"/>
              <a:t> </a:t>
            </a:r>
            <a:r>
              <a:rPr lang="ru-RU" b="1" i="1" dirty="0" smtClean="0"/>
              <a:t>науки</a:t>
            </a:r>
            <a:r>
              <a:rPr lang="ru-RU" i="1" dirty="0" smtClean="0"/>
              <a:t> пришлось оформить фиктивный брак. В России той эпохи женщинам было запрещено заниматься </a:t>
            </a:r>
            <a:r>
              <a:rPr lang="ru-RU" b="1" i="1" dirty="0" smtClean="0"/>
              <a:t>науками</a:t>
            </a:r>
            <a:r>
              <a:rPr lang="ru-RU" i="1" dirty="0" smtClean="0"/>
              <a:t>, а её отец был против выезда дочери за границу. Единственным способом оказалось замужество. Которое, впрочем, позднее стало не фиктивным, а вполне настоящим.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7572375" cy="850106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Русские учёные, изобретатели, первооткрыватели</a:t>
            </a:r>
            <a:endParaRPr lang="ru-RU" dirty="0"/>
          </a:p>
        </p:txBody>
      </p:sp>
      <p:sp>
        <p:nvSpPr>
          <p:cNvPr id="15363" name="Содержимое 2"/>
          <p:cNvSpPr>
            <a:spLocks noGrp="1"/>
          </p:cNvSpPr>
          <p:nvPr>
            <p:ph idx="1"/>
          </p:nvPr>
        </p:nvSpPr>
        <p:spPr>
          <a:xfrm>
            <a:off x="684213" y="1844675"/>
            <a:ext cx="7858125" cy="1152525"/>
          </a:xfrm>
        </p:spPr>
        <p:txBody>
          <a:bodyPr/>
          <a:lstStyle/>
          <a:p>
            <a:pPr eaLnBrk="1" hangingPunct="1"/>
            <a:r>
              <a:rPr lang="ru-RU" sz="2400" smtClean="0">
                <a:latin typeface="Arial" charset="0"/>
                <a:cs typeface="Arial" charset="0"/>
              </a:rPr>
              <a:t>Основоположник космонавтики.</a:t>
            </a:r>
          </a:p>
          <a:p>
            <a:pPr eaLnBrk="1" hangingPunct="1"/>
            <a:endParaRPr lang="ru-RU" smtClean="0">
              <a:latin typeface="Arial" charset="0"/>
              <a:cs typeface="Arial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907704" y="4869160"/>
            <a:ext cx="5832648" cy="1008112"/>
          </a:xfrm>
          <a:prstGeom prst="rect">
            <a:avLst/>
          </a:prstGeom>
        </p:spPr>
        <p:txBody>
          <a:bodyPr anchor="ctr">
            <a:normAutofit fontScale="97500" lnSpcReduction="10000"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  <a:ea typeface="+mj-ea"/>
                <a:cs typeface="+mj-cs"/>
              </a:rPr>
              <a:t>Константин  Эдуардович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  <a:ea typeface="+mj-ea"/>
                <a:cs typeface="+mj-cs"/>
              </a:rPr>
              <a:t>Циолковский</a:t>
            </a:r>
          </a:p>
        </p:txBody>
      </p:sp>
      <p:pic>
        <p:nvPicPr>
          <p:cNvPr id="15365" name="Picture 2" descr="http://vasi.net/uploads/posts/2009-06/1244741421_post3124469174054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1773238"/>
            <a:ext cx="2449513" cy="292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1066800" y="288995"/>
            <a:ext cx="70104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>
              <a:defRPr/>
            </a:pPr>
            <a:r>
              <a:rPr lang="ru-RU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  <a:ea typeface="+mj-ea"/>
                <a:cs typeface="+mj-cs"/>
              </a:rPr>
              <a:t>Немного истории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484438" y="1295400"/>
            <a:ext cx="6191250" cy="415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0" hangingPunct="0">
              <a:defRPr/>
            </a:pPr>
            <a:r>
              <a:rPr lang="ru-RU" sz="2400" b="1" dirty="0">
                <a:solidFill>
                  <a:srgbClr val="514F4F"/>
                </a:solidFill>
                <a:latin typeface="+mn-lt"/>
                <a:cs typeface="Times New Roman" pitchFamily="18" charset="0"/>
              </a:rPr>
              <a:t>      Три века назад в России было очень мало образованных людей, кто-то не хотел, а кто-то не имел возможности учиться. Смеялись иностранцы над русским народом… Обидно</a:t>
            </a:r>
            <a:r>
              <a:rPr lang="en-US" sz="2400" b="1" dirty="0">
                <a:solidFill>
                  <a:srgbClr val="514F4F"/>
                </a:solidFill>
                <a:latin typeface="+mn-lt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514F4F"/>
                </a:solidFill>
                <a:latin typeface="+mn-lt"/>
                <a:cs typeface="Times New Roman" pitchFamily="18" charset="0"/>
              </a:rPr>
              <a:t>было Петру I за Россию и решил он поправить дело. Стали строиться новые школы, печататься учебники. Лучших учеников Пётр отправлял за границу – наукам учиться, а потом сам принимал у них экзамены. И не снести было тому головы, кто науки плохо освоил…</a:t>
            </a:r>
          </a:p>
        </p:txBody>
      </p:sp>
      <p:pic>
        <p:nvPicPr>
          <p:cNvPr id="3076" name="Picture 2" descr="http://www.pavelin.ru/images/stories/petr/petr_003.jpg"/>
          <p:cNvPicPr>
            <a:picLocks noChangeAspect="1" noChangeArrowheads="1"/>
          </p:cNvPicPr>
          <p:nvPr/>
        </p:nvPicPr>
        <p:blipFill>
          <a:blip r:embed="rId2" cstate="print"/>
          <a:srcRect b="-800"/>
          <a:stretch>
            <a:fillRect/>
          </a:stretch>
        </p:blipFill>
        <p:spPr bwMode="auto">
          <a:xfrm>
            <a:off x="468313" y="1268413"/>
            <a:ext cx="1939925" cy="316865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lide-2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404664"/>
            <a:ext cx="7801672" cy="58436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7572375" cy="850106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Русские учёные, изобретатели, первооткрыватели</a:t>
            </a:r>
            <a:endParaRPr lang="ru-RU" dirty="0"/>
          </a:p>
        </p:txBody>
      </p:sp>
      <p:sp>
        <p:nvSpPr>
          <p:cNvPr id="16387" name="Содержимое 2"/>
          <p:cNvSpPr>
            <a:spLocks noGrp="1"/>
          </p:cNvSpPr>
          <p:nvPr>
            <p:ph idx="1"/>
          </p:nvPr>
        </p:nvSpPr>
        <p:spPr>
          <a:xfrm>
            <a:off x="684213" y="1844675"/>
            <a:ext cx="7858125" cy="1152525"/>
          </a:xfrm>
        </p:spPr>
        <p:txBody>
          <a:bodyPr/>
          <a:lstStyle/>
          <a:p>
            <a:pPr eaLnBrk="1" hangingPunct="1"/>
            <a:r>
              <a:rPr lang="ru-RU" sz="2400" smtClean="0">
                <a:latin typeface="Arial" charset="0"/>
                <a:cs typeface="Arial" charset="0"/>
              </a:rPr>
              <a:t>Занимался изучением химии, геологии и минералогии. Основатель горных разработок по добыче железной руды в Мурманской области.</a:t>
            </a:r>
          </a:p>
          <a:p>
            <a:pPr eaLnBrk="1" hangingPunct="1"/>
            <a:endParaRPr lang="ru-RU" smtClean="0">
              <a:latin typeface="Arial" charset="0"/>
              <a:cs typeface="Arial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203848" y="4725144"/>
            <a:ext cx="5184576" cy="1008112"/>
          </a:xfrm>
          <a:prstGeom prst="rect">
            <a:avLst/>
          </a:prstGeom>
        </p:spPr>
        <p:txBody>
          <a:bodyPr anchor="ctr">
            <a:normAutofit fontScale="97500" lnSpcReduction="10000"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  <a:ea typeface="+mj-ea"/>
                <a:cs typeface="+mj-cs"/>
              </a:rPr>
              <a:t>Александр Евгеньевич Ферсман</a:t>
            </a:r>
          </a:p>
        </p:txBody>
      </p:sp>
      <p:pic>
        <p:nvPicPr>
          <p:cNvPr id="16389" name="Picture 2" descr="http://orlovka.org.ru/crimea_abc/img/fersma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613" y="3213100"/>
            <a:ext cx="1728787" cy="2741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otoekskursiya-po-mineralogicheskomu-muzeyu-imeni-fersmana-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7530" y="476672"/>
            <a:ext cx="8796469" cy="60486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Содержимое 2"/>
          <p:cNvSpPr>
            <a:spLocks noGrp="1"/>
          </p:cNvSpPr>
          <p:nvPr>
            <p:ph sz="half" idx="1"/>
          </p:nvPr>
        </p:nvSpPr>
        <p:spPr>
          <a:xfrm>
            <a:off x="468313" y="1125538"/>
            <a:ext cx="4038600" cy="4525962"/>
          </a:xfrm>
        </p:spPr>
        <p:txBody>
          <a:bodyPr/>
          <a:lstStyle/>
          <a:p>
            <a:r>
              <a:rPr lang="ru-RU" b="1" smtClean="0">
                <a:latin typeface="Arial" charset="0"/>
                <a:cs typeface="Arial" charset="0"/>
              </a:rPr>
              <a:t>Тот живёт не тужит, </a:t>
            </a:r>
          </a:p>
          <a:p>
            <a:r>
              <a:rPr lang="ru-RU" b="1" smtClean="0">
                <a:latin typeface="Arial" charset="0"/>
                <a:cs typeface="Arial" charset="0"/>
              </a:rPr>
              <a:t>Наука хлеба не просит, </a:t>
            </a:r>
          </a:p>
          <a:p>
            <a:r>
              <a:rPr lang="ru-RU" b="1" smtClean="0">
                <a:latin typeface="Arial" charset="0"/>
                <a:cs typeface="Arial" charset="0"/>
              </a:rPr>
              <a:t>Наука даром не даётся, </a:t>
            </a:r>
          </a:p>
          <a:p>
            <a:r>
              <a:rPr lang="ru-RU" b="1" smtClean="0">
                <a:latin typeface="Arial" charset="0"/>
                <a:cs typeface="Arial" charset="0"/>
              </a:rPr>
              <a:t>Науку в голову не вобьёшь, </a:t>
            </a:r>
          </a:p>
          <a:p>
            <a:endParaRPr lang="ru-RU" b="1" smtClean="0">
              <a:latin typeface="Arial" charset="0"/>
              <a:cs typeface="Arial" charset="0"/>
            </a:endParaRPr>
          </a:p>
        </p:txBody>
      </p:sp>
      <p:sp>
        <p:nvSpPr>
          <p:cNvPr id="6147" name="Содержимое 3"/>
          <p:cNvSpPr>
            <a:spLocks noGrp="1"/>
          </p:cNvSpPr>
          <p:nvPr>
            <p:ph sz="half" idx="2"/>
          </p:nvPr>
        </p:nvSpPr>
        <p:spPr>
          <a:xfrm>
            <a:off x="4787900" y="1125538"/>
            <a:ext cx="3910013" cy="4525962"/>
          </a:xfrm>
        </p:spPr>
        <p:txBody>
          <a:bodyPr/>
          <a:lstStyle/>
          <a:p>
            <a:r>
              <a:rPr lang="ru-RU" b="1" smtClean="0">
                <a:latin typeface="Arial" charset="0"/>
                <a:cs typeface="Arial" charset="0"/>
              </a:rPr>
              <a:t>коли охоты не будет.</a:t>
            </a:r>
          </a:p>
          <a:p>
            <a:r>
              <a:rPr lang="ru-RU" b="1" smtClean="0">
                <a:latin typeface="Arial" charset="0"/>
                <a:cs typeface="Arial" charset="0"/>
              </a:rPr>
              <a:t>кто с наукой дружит.</a:t>
            </a:r>
          </a:p>
          <a:p>
            <a:r>
              <a:rPr lang="ru-RU" b="1" smtClean="0">
                <a:latin typeface="Arial" charset="0"/>
                <a:cs typeface="Arial" charset="0"/>
              </a:rPr>
              <a:t>а сама хлеб даёт.</a:t>
            </a:r>
          </a:p>
          <a:p>
            <a:r>
              <a:rPr lang="ru-RU" b="1" smtClean="0">
                <a:latin typeface="Arial" charset="0"/>
                <a:cs typeface="Arial" charset="0"/>
              </a:rPr>
              <a:t>наука трудом берётся.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785813" y="274638"/>
            <a:ext cx="7572375" cy="706090"/>
          </a:xfrm>
          <a:prstGeom prst="rect">
            <a:avLst/>
          </a:prstGeom>
        </p:spPr>
        <p:txBody>
          <a:bodyPr>
            <a:normAutofit fontScale="97500" lnSpcReduction="1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  <a:ea typeface="+mj-ea"/>
                <a:cs typeface="+mj-cs"/>
              </a:rPr>
              <a:t>Собери и объясни пословицы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71600" y="476672"/>
            <a:ext cx="7848872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А теперь вопросы  для тех, кто умеет мыслить нестандартно, проверим ваши способности к открытиям.</a:t>
            </a:r>
            <a:endParaRPr lang="ru-RU" sz="2400" dirty="0" smtClean="0"/>
          </a:p>
          <a:p>
            <a:pPr marL="457200" indent="-457200">
              <a:buAutoNum type="arabicPeriod"/>
            </a:pPr>
            <a:r>
              <a:rPr lang="ru-RU" sz="2400" dirty="0" smtClean="0"/>
              <a:t>Два </a:t>
            </a:r>
            <a:r>
              <a:rPr lang="ru-RU" sz="2400" dirty="0" smtClean="0"/>
              <a:t>путника подошли к реке, им нужно переправиться на другой берег, но в лодку может сесть только один. Как им переправиться? </a:t>
            </a:r>
            <a:endParaRPr lang="ru-RU" sz="2400" dirty="0" smtClean="0"/>
          </a:p>
          <a:p>
            <a:pPr marL="457200" indent="-457200">
              <a:buAutoNum type="arabicPeriod"/>
            </a:pPr>
            <a:r>
              <a:rPr lang="ru-RU" sz="2400" dirty="0" smtClean="0"/>
              <a:t> </a:t>
            </a:r>
            <a:r>
              <a:rPr lang="ru-RU" sz="2400" dirty="0" smtClean="0"/>
              <a:t>Вы зашли в темную кухню, где есть свеча, газовая плита. Что вы зажжете в первую очередь? </a:t>
            </a:r>
          </a:p>
          <a:p>
            <a:r>
              <a:rPr lang="ru-RU" sz="2400" dirty="0" smtClean="0"/>
              <a:t>3</a:t>
            </a:r>
            <a:r>
              <a:rPr lang="ru-RU" sz="2400" dirty="0" smtClean="0"/>
              <a:t>.    </a:t>
            </a:r>
            <a:r>
              <a:rPr lang="ru-RU" sz="2400" dirty="0" smtClean="0"/>
              <a:t>Шел человек в город, а навстречу ему шли четверо его знакомых. Сколько человек шло в город? </a:t>
            </a:r>
          </a:p>
          <a:p>
            <a:r>
              <a:rPr lang="ru-RU" sz="2400" dirty="0" smtClean="0"/>
              <a:t>4. Лежат три яблока, два вы забрали. Сколько у вас яблок? </a:t>
            </a:r>
          </a:p>
          <a:p>
            <a:r>
              <a:rPr lang="ru-RU" sz="2400" dirty="0" smtClean="0"/>
              <a:t>5. Что в России на первом месте, а во Франции на втором? </a:t>
            </a:r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0 Изобретений, которые создали дети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971600" y="764704"/>
            <a:ext cx="7488832" cy="561662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79712" y="260648"/>
            <a:ext cx="20865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Детские открытия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1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72ac4402d05fe9959c887452496461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548680"/>
            <a:ext cx="9144000" cy="5663520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0 ГЛУПЕЙШИХ ПРЕМИЙ ШНОБЕЛЯ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611560" y="692696"/>
            <a:ext cx="7944883" cy="595866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07704" y="332656"/>
            <a:ext cx="30595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Самые смешные открытия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p9caFaXz2rUgfFUEaBdDkFQ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785813" y="274638"/>
            <a:ext cx="7572375" cy="706090"/>
          </a:xfrm>
          <a:prstGeom prst="rect">
            <a:avLst/>
          </a:prstGeom>
        </p:spPr>
        <p:txBody>
          <a:bodyPr>
            <a:normAutofit fontScale="97500" lnSpcReduction="1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  <a:ea typeface="+mj-ea"/>
                <a:cs typeface="+mj-cs"/>
              </a:rPr>
              <a:t>Какие науки вы знаете?</a:t>
            </a:r>
          </a:p>
        </p:txBody>
      </p:sp>
      <p:sp>
        <p:nvSpPr>
          <p:cNvPr id="5123" name="Содержимое 3"/>
          <p:cNvSpPr>
            <a:spLocks noGrp="1"/>
          </p:cNvSpPr>
          <p:nvPr>
            <p:ph sz="half" idx="1"/>
          </p:nvPr>
        </p:nvSpPr>
        <p:spPr>
          <a:xfrm>
            <a:off x="2627313" y="1125538"/>
            <a:ext cx="3535362" cy="4525962"/>
          </a:xfrm>
        </p:spPr>
        <p:txBody>
          <a:bodyPr/>
          <a:lstStyle/>
          <a:p>
            <a:r>
              <a:rPr lang="ru-RU" sz="3200" b="1" smtClean="0">
                <a:latin typeface="Arial" charset="0"/>
                <a:cs typeface="Arial" charset="0"/>
              </a:rPr>
              <a:t>ка зи фи</a:t>
            </a:r>
          </a:p>
          <a:p>
            <a:r>
              <a:rPr lang="ru-RU" sz="3200" b="1" smtClean="0">
                <a:latin typeface="Arial" charset="0"/>
                <a:cs typeface="Arial" charset="0"/>
              </a:rPr>
              <a:t>те ма ма ка ти</a:t>
            </a:r>
          </a:p>
          <a:p>
            <a:r>
              <a:rPr lang="ru-RU" sz="3200" b="1" smtClean="0">
                <a:latin typeface="Arial" charset="0"/>
                <a:cs typeface="Arial" charset="0"/>
              </a:rPr>
              <a:t>сто рия и</a:t>
            </a:r>
          </a:p>
          <a:p>
            <a:r>
              <a:rPr lang="ru-RU" sz="3200" b="1" smtClean="0">
                <a:latin typeface="Arial" charset="0"/>
                <a:cs typeface="Arial" charset="0"/>
              </a:rPr>
              <a:t>стро но а ми я</a:t>
            </a:r>
          </a:p>
          <a:p>
            <a:r>
              <a:rPr lang="ru-RU" sz="3200" b="1" smtClean="0">
                <a:latin typeface="Arial" charset="0"/>
                <a:cs typeface="Arial" charset="0"/>
              </a:rPr>
              <a:t>цы ме ди на</a:t>
            </a:r>
          </a:p>
          <a:p>
            <a:r>
              <a:rPr lang="ru-RU" sz="3200" b="1" smtClean="0">
                <a:latin typeface="Arial" charset="0"/>
                <a:cs typeface="Arial" charset="0"/>
              </a:rPr>
              <a:t>та бо ни ка</a:t>
            </a:r>
          </a:p>
          <a:p>
            <a:r>
              <a:rPr lang="ru-RU" sz="3200" b="1" smtClean="0">
                <a:latin typeface="Arial" charset="0"/>
                <a:cs typeface="Arial" charset="0"/>
              </a:rPr>
              <a:t>гра гео фи я</a:t>
            </a:r>
          </a:p>
          <a:p>
            <a:endParaRPr lang="ru-RU" b="1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813" y="274638"/>
            <a:ext cx="7572375" cy="70609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Кто это?</a:t>
            </a:r>
            <a:endParaRPr lang="ru-RU" dirty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827088" y="981075"/>
            <a:ext cx="7859712" cy="5145088"/>
          </a:xfrm>
        </p:spPr>
        <p:txBody>
          <a:bodyPr/>
          <a:lstStyle/>
          <a:p>
            <a:pPr eaLnBrk="1" hangingPunct="1"/>
            <a:r>
              <a:rPr lang="ru-RU" sz="2400" smtClean="0">
                <a:latin typeface="Arial" charset="0"/>
                <a:cs typeface="Arial" charset="0"/>
              </a:rPr>
              <a:t>Он родился более 300 лет назад в семье рыбака на берегу Белого моря…</a:t>
            </a:r>
          </a:p>
          <a:p>
            <a:pPr eaLnBrk="1" hangingPunct="1"/>
            <a:r>
              <a:rPr lang="ru-RU" sz="2400" smtClean="0">
                <a:latin typeface="Arial" charset="0"/>
                <a:cs typeface="Arial" charset="0"/>
              </a:rPr>
              <a:t>Сосед очень рано научил его читать и писать (а в то время грамотных людей было очень мало)…</a:t>
            </a:r>
          </a:p>
          <a:p>
            <a:pPr eaLnBrk="1" hangingPunct="1"/>
            <a:r>
              <a:rPr lang="ru-RU" sz="2400" smtClean="0">
                <a:latin typeface="Arial" charset="0"/>
                <a:cs typeface="Arial" charset="0"/>
              </a:rPr>
              <a:t>Чтобы иметь возможность учиться (а в то время для детей бедняков школ не было), сбежал из дома и отправился пешком в Москву…</a:t>
            </a:r>
          </a:p>
          <a:p>
            <a:pPr eaLnBrk="1" hangingPunct="1"/>
            <a:r>
              <a:rPr lang="ru-RU" sz="2400" smtClean="0">
                <a:latin typeface="Arial" charset="0"/>
                <a:cs typeface="Arial" charset="0"/>
              </a:rPr>
              <a:t>Учился в школе усердно, деньги тратил только на бумагу, чернила и книги…</a:t>
            </a:r>
          </a:p>
          <a:p>
            <a:pPr eaLnBrk="1" hangingPunct="1"/>
            <a:r>
              <a:rPr lang="ru-RU" sz="2400" smtClean="0">
                <a:latin typeface="Arial" charset="0"/>
                <a:cs typeface="Arial" charset="0"/>
              </a:rPr>
              <a:t>За пять лет постиг школьные науки…</a:t>
            </a:r>
          </a:p>
          <a:p>
            <a:pPr eaLnBrk="1" hangingPunct="1"/>
            <a:r>
              <a:rPr lang="ru-RU" sz="2400" smtClean="0">
                <a:latin typeface="Arial" charset="0"/>
                <a:cs typeface="Arial" charset="0"/>
              </a:rPr>
              <a:t>Как лучшего ученика школы его отправили учиться в академию…</a:t>
            </a:r>
          </a:p>
          <a:p>
            <a:pPr eaLnBrk="1" hangingPunct="1"/>
            <a:endParaRPr lang="ru-RU" sz="2400" smtClean="0">
              <a:latin typeface="Arial" charset="0"/>
              <a:cs typeface="Arial" charset="0"/>
            </a:endParaRPr>
          </a:p>
          <a:p>
            <a:pPr eaLnBrk="1" hangingPunct="1"/>
            <a:endParaRPr lang="ru-RU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900" decel="100000" fill="hold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7572375" cy="706437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Кто это?</a:t>
            </a:r>
            <a:endParaRPr lang="ru-RU" dirty="0"/>
          </a:p>
        </p:txBody>
      </p:sp>
      <p:sp>
        <p:nvSpPr>
          <p:cNvPr id="4099" name="Содержимое 2"/>
          <p:cNvSpPr>
            <a:spLocks noGrp="1"/>
          </p:cNvSpPr>
          <p:nvPr>
            <p:ph idx="4294967295"/>
          </p:nvPr>
        </p:nvSpPr>
        <p:spPr>
          <a:xfrm>
            <a:off x="1284288" y="981075"/>
            <a:ext cx="7859712" cy="1943100"/>
          </a:xfrm>
        </p:spPr>
        <p:txBody>
          <a:bodyPr/>
          <a:lstStyle/>
          <a:p>
            <a:pPr eaLnBrk="1" hangingPunct="1"/>
            <a:r>
              <a:rPr lang="ru-RU" sz="2400" smtClean="0">
                <a:latin typeface="Arial" charset="0"/>
                <a:cs typeface="Arial" charset="0"/>
              </a:rPr>
              <a:t>Он занимался исследованиями по математике и биологии, химии и физике, астрономии и географии, истории и литературе…</a:t>
            </a:r>
          </a:p>
          <a:p>
            <a:pPr eaLnBrk="1" hangingPunct="1"/>
            <a:r>
              <a:rPr lang="ru-RU" sz="2400" smtClean="0">
                <a:latin typeface="Arial" charset="0"/>
                <a:cs typeface="Arial" charset="0"/>
              </a:rPr>
              <a:t>Он стал величайшим учёным России…</a:t>
            </a:r>
          </a:p>
          <a:p>
            <a:pPr eaLnBrk="1" hangingPunct="1"/>
            <a:endParaRPr lang="ru-RU" sz="2400" smtClean="0">
              <a:latin typeface="Arial" charset="0"/>
              <a:cs typeface="Arial" charset="0"/>
            </a:endParaRPr>
          </a:p>
          <a:p>
            <a:pPr eaLnBrk="1" hangingPunct="1"/>
            <a:endParaRPr lang="ru-RU" smtClean="0">
              <a:latin typeface="Arial" charset="0"/>
              <a:cs typeface="Arial" charset="0"/>
            </a:endParaRPr>
          </a:p>
        </p:txBody>
      </p:sp>
      <p:pic>
        <p:nvPicPr>
          <p:cNvPr id="4" name="Picture 6" descr="портрет Ломоносов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525" y="3152775"/>
            <a:ext cx="2736850" cy="337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2267744" y="4653136"/>
            <a:ext cx="3240360" cy="1800200"/>
          </a:xfrm>
          <a:prstGeom prst="rect">
            <a:avLst/>
          </a:prstGeom>
        </p:spPr>
        <p:txBody>
          <a:bodyPr anchor="ctr">
            <a:normAutofit fontScale="97500"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  <a:ea typeface="+mj-ea"/>
                <a:cs typeface="+mj-cs"/>
              </a:rPr>
              <a:t>Михаил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  <a:ea typeface="+mj-ea"/>
                <a:cs typeface="+mj-cs"/>
              </a:rPr>
              <a:t>Васильевич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  <a:ea typeface="+mj-ea"/>
                <a:cs typeface="+mj-cs"/>
              </a:rPr>
              <a:t>Ломоносов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creen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476672"/>
            <a:ext cx="7573848" cy="56803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7572375" cy="850106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Русские учёные, изобретатели, первооткрыватели</a:t>
            </a:r>
            <a:endParaRPr lang="ru-RU" dirty="0"/>
          </a:p>
        </p:txBody>
      </p:sp>
      <p:sp>
        <p:nvSpPr>
          <p:cNvPr id="9219" name="Содержимое 2"/>
          <p:cNvSpPr>
            <a:spLocks noGrp="1"/>
          </p:cNvSpPr>
          <p:nvPr>
            <p:ph idx="1"/>
          </p:nvPr>
        </p:nvSpPr>
        <p:spPr>
          <a:xfrm>
            <a:off x="684213" y="1844675"/>
            <a:ext cx="7858125" cy="1152525"/>
          </a:xfrm>
        </p:spPr>
        <p:txBody>
          <a:bodyPr/>
          <a:lstStyle/>
          <a:p>
            <a:pPr eaLnBrk="1" hangingPunct="1"/>
            <a:r>
              <a:rPr lang="ru-RU" sz="2400" smtClean="0">
                <a:latin typeface="Arial" charset="0"/>
                <a:cs typeface="Arial" charset="0"/>
              </a:rPr>
              <a:t>Занимался изучением медицины, изобрёл гипс, наркоз.</a:t>
            </a:r>
          </a:p>
          <a:p>
            <a:pPr eaLnBrk="1" hangingPunct="1"/>
            <a:endParaRPr lang="ru-RU" smtClean="0">
              <a:latin typeface="Arial" charset="0"/>
              <a:cs typeface="Arial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691680" y="5445224"/>
            <a:ext cx="5184576" cy="1008112"/>
          </a:xfrm>
          <a:prstGeom prst="rect">
            <a:avLst/>
          </a:prstGeom>
        </p:spPr>
        <p:txBody>
          <a:bodyPr anchor="ctr">
            <a:normAutofit fontScale="97500" lnSpcReduction="10000"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  <a:ea typeface="+mj-ea"/>
                <a:cs typeface="+mj-cs"/>
              </a:rPr>
              <a:t>Николай Иванович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  <a:ea typeface="+mj-ea"/>
                <a:cs typeface="+mj-cs"/>
              </a:rPr>
              <a:t> Пирогов</a:t>
            </a:r>
          </a:p>
        </p:txBody>
      </p:sp>
      <p:pic>
        <p:nvPicPr>
          <p:cNvPr id="9221" name="Picture 2" descr="http://vashsovet.com.ua/wp-content/uploads/2015/01/Nikolay_pirogo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8038" y="2349500"/>
            <a:ext cx="3998912" cy="302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1573" y="548680"/>
            <a:ext cx="7728859" cy="57966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езентация c кнопками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c кнопками</Template>
  <TotalTime>207</TotalTime>
  <Words>454</Words>
  <Application>Microsoft Office PowerPoint</Application>
  <PresentationFormat>Экран (4:3)</PresentationFormat>
  <Paragraphs>72</Paragraphs>
  <Slides>29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Презентация c кнопками</vt:lpstr>
      <vt:lpstr>8 февраля – День науки</vt:lpstr>
      <vt:lpstr>Слайд 2</vt:lpstr>
      <vt:lpstr>Слайд 3</vt:lpstr>
      <vt:lpstr>Слайд 4</vt:lpstr>
      <vt:lpstr>Кто это?</vt:lpstr>
      <vt:lpstr>Кто это?</vt:lpstr>
      <vt:lpstr>Слайд 7</vt:lpstr>
      <vt:lpstr>Русские учёные, изобретатели, первооткрыватели</vt:lpstr>
      <vt:lpstr>Слайд 9</vt:lpstr>
      <vt:lpstr>Русские учёные, изобретатели, первооткрыватели</vt:lpstr>
      <vt:lpstr>Русские учёные, изобретатели, первооткрыватели</vt:lpstr>
      <vt:lpstr>Слайд 12</vt:lpstr>
      <vt:lpstr>Русские учёные, изобретатели, первооткрыватели</vt:lpstr>
      <vt:lpstr>Слайд 14</vt:lpstr>
      <vt:lpstr>Русские учёные, изобретатели, первооткрыватели</vt:lpstr>
      <vt:lpstr>Слайд 16</vt:lpstr>
      <vt:lpstr>Русские учёные, изобретатели, первооткрыватели</vt:lpstr>
      <vt:lpstr>Слайд 18</vt:lpstr>
      <vt:lpstr>Русские учёные, изобретатели, первооткрыватели</vt:lpstr>
      <vt:lpstr>Слайд 20</vt:lpstr>
      <vt:lpstr>Русские учёные, изобретатели, первооткрыватели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Comp</dc:creator>
  <cp:lastModifiedBy>User</cp:lastModifiedBy>
  <cp:revision>26</cp:revision>
  <dcterms:created xsi:type="dcterms:W3CDTF">2011-07-13T11:42:07Z</dcterms:created>
  <dcterms:modified xsi:type="dcterms:W3CDTF">2024-01-22T07:48:59Z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720327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