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58" r:id="rId5"/>
    <p:sldId id="259" r:id="rId6"/>
    <p:sldId id="260" r:id="rId7"/>
    <p:sldId id="262" r:id="rId8"/>
    <p:sldId id="263"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96" y="5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ru-RU" smtClean="0"/>
              <a:t>Образец заголовка</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A2CC765-85F4-49B3-BE98-A8F639FDD12C}" type="datetimeFigureOut">
              <a:rPr lang="ru-RU" smtClean="0"/>
              <a:t>29.01.2024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D6433411-A7D6-45F7-9291-84FBE83F764B}" type="slidenum">
              <a:rPr lang="ru-RU" smtClean="0"/>
              <a:t>‹#›</a:t>
            </a:fld>
            <a:endParaRPr lang="ru-RU"/>
          </a:p>
        </p:txBody>
      </p:sp>
    </p:spTree>
    <p:extLst>
      <p:ext uri="{BB962C8B-B14F-4D97-AF65-F5344CB8AC3E}">
        <p14:creationId xmlns:p14="http://schemas.microsoft.com/office/powerpoint/2010/main" val="1658509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A2CC765-85F4-49B3-BE98-A8F639FDD12C}" type="datetimeFigureOut">
              <a:rPr lang="ru-RU" smtClean="0"/>
              <a:t>29.01.2024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6433411-A7D6-45F7-9291-84FBE83F764B}" type="slidenum">
              <a:rPr lang="ru-RU" smtClean="0"/>
              <a:t>‹#›</a:t>
            </a:fld>
            <a:endParaRPr lang="ru-RU"/>
          </a:p>
        </p:txBody>
      </p:sp>
    </p:spTree>
    <p:extLst>
      <p:ext uri="{BB962C8B-B14F-4D97-AF65-F5344CB8AC3E}">
        <p14:creationId xmlns:p14="http://schemas.microsoft.com/office/powerpoint/2010/main" val="689141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A2CC765-85F4-49B3-BE98-A8F639FDD12C}" type="datetimeFigureOut">
              <a:rPr lang="ru-RU" smtClean="0"/>
              <a:t>29.01.2024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6433411-A7D6-45F7-9291-84FBE83F764B}" type="slidenum">
              <a:rPr lang="ru-RU" smtClean="0"/>
              <a:t>‹#›</a:t>
            </a:fld>
            <a:endParaRPr lang="ru-RU"/>
          </a:p>
        </p:txBody>
      </p:sp>
    </p:spTree>
    <p:extLst>
      <p:ext uri="{BB962C8B-B14F-4D97-AF65-F5344CB8AC3E}">
        <p14:creationId xmlns:p14="http://schemas.microsoft.com/office/powerpoint/2010/main" val="62117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A2CC765-85F4-49B3-BE98-A8F639FDD12C}" type="datetimeFigureOut">
              <a:rPr lang="ru-RU" smtClean="0"/>
              <a:t>29.01.2024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6433411-A7D6-45F7-9291-84FBE83F764B}" type="slidenum">
              <a:rPr lang="ru-RU" smtClean="0"/>
              <a:t>‹#›</a:t>
            </a:fld>
            <a:endParaRPr lang="ru-RU"/>
          </a:p>
        </p:txBody>
      </p:sp>
    </p:spTree>
    <p:extLst>
      <p:ext uri="{BB962C8B-B14F-4D97-AF65-F5344CB8AC3E}">
        <p14:creationId xmlns:p14="http://schemas.microsoft.com/office/powerpoint/2010/main" val="1838774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ru-RU" smtClean="0"/>
              <a:t>Образец заголовка</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8593667" y="6272784"/>
            <a:ext cx="2644309" cy="365125"/>
          </a:xfrm>
        </p:spPr>
        <p:txBody>
          <a:bodyPr/>
          <a:lstStyle/>
          <a:p>
            <a:fld id="{8A2CC765-85F4-49B3-BE98-A8F639FDD12C}" type="datetimeFigureOut">
              <a:rPr lang="ru-RU" smtClean="0"/>
              <a:t>29.01.2024</a:t>
            </a:fld>
            <a:endParaRPr lang="ru-RU"/>
          </a:p>
        </p:txBody>
      </p:sp>
      <p:sp>
        <p:nvSpPr>
          <p:cNvPr id="5" name="Footer Placeholder 4"/>
          <p:cNvSpPr>
            <a:spLocks noGrp="1"/>
          </p:cNvSpPr>
          <p:nvPr>
            <p:ph type="ftr" sz="quarter" idx="11"/>
          </p:nvPr>
        </p:nvSpPr>
        <p:spPr>
          <a:xfrm>
            <a:off x="2182708" y="6272784"/>
            <a:ext cx="6327648" cy="365125"/>
          </a:xfrm>
        </p:spPr>
        <p:txBody>
          <a:bodyPr/>
          <a:lstStyle/>
          <a:p>
            <a:endParaRPr lang="ru-RU"/>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D6433411-A7D6-45F7-9291-84FBE83F764B}" type="slidenum">
              <a:rPr lang="ru-RU" smtClean="0"/>
              <a:t>‹#›</a:t>
            </a:fld>
            <a:endParaRPr lang="ru-RU"/>
          </a:p>
        </p:txBody>
      </p:sp>
    </p:spTree>
    <p:extLst>
      <p:ext uri="{BB962C8B-B14F-4D97-AF65-F5344CB8AC3E}">
        <p14:creationId xmlns:p14="http://schemas.microsoft.com/office/powerpoint/2010/main" val="21212346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A2CC765-85F4-49B3-BE98-A8F639FDD12C}" type="datetimeFigureOut">
              <a:rPr lang="ru-RU" smtClean="0"/>
              <a:t>29.01.2024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6433411-A7D6-45F7-9291-84FBE83F764B}" type="slidenum">
              <a:rPr lang="ru-RU" smtClean="0"/>
              <a:t>‹#›</a:t>
            </a:fld>
            <a:endParaRPr lang="ru-RU"/>
          </a:p>
        </p:txBody>
      </p:sp>
    </p:spTree>
    <p:extLst>
      <p:ext uri="{BB962C8B-B14F-4D97-AF65-F5344CB8AC3E}">
        <p14:creationId xmlns:p14="http://schemas.microsoft.com/office/powerpoint/2010/main" val="778609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A2CC765-85F4-49B3-BE98-A8F639FDD12C}" type="datetimeFigureOut">
              <a:rPr lang="ru-RU" smtClean="0"/>
              <a:t>29.01.2024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6433411-A7D6-45F7-9291-84FBE83F764B}" type="slidenum">
              <a:rPr lang="ru-RU" smtClean="0"/>
              <a:t>‹#›</a:t>
            </a:fld>
            <a:endParaRPr lang="ru-RU"/>
          </a:p>
        </p:txBody>
      </p:sp>
    </p:spTree>
    <p:extLst>
      <p:ext uri="{BB962C8B-B14F-4D97-AF65-F5344CB8AC3E}">
        <p14:creationId xmlns:p14="http://schemas.microsoft.com/office/powerpoint/2010/main" val="3963093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A2CC765-85F4-49B3-BE98-A8F639FDD12C}" type="datetimeFigureOut">
              <a:rPr lang="ru-RU" smtClean="0"/>
              <a:t>29.01.2024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6433411-A7D6-45F7-9291-84FBE83F764B}" type="slidenum">
              <a:rPr lang="ru-RU" smtClean="0"/>
              <a:t>‹#›</a:t>
            </a:fld>
            <a:endParaRPr lang="ru-RU"/>
          </a:p>
        </p:txBody>
      </p:sp>
    </p:spTree>
    <p:extLst>
      <p:ext uri="{BB962C8B-B14F-4D97-AF65-F5344CB8AC3E}">
        <p14:creationId xmlns:p14="http://schemas.microsoft.com/office/powerpoint/2010/main" val="3789743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2CC765-85F4-49B3-BE98-A8F639FDD12C}" type="datetimeFigureOut">
              <a:rPr lang="ru-RU" smtClean="0"/>
              <a:t>29.01.2024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6433411-A7D6-45F7-9291-84FBE83F764B}" type="slidenum">
              <a:rPr lang="ru-RU" smtClean="0"/>
              <a:t>‹#›</a:t>
            </a:fld>
            <a:endParaRPr lang="ru-RU"/>
          </a:p>
        </p:txBody>
      </p:sp>
    </p:spTree>
    <p:extLst>
      <p:ext uri="{BB962C8B-B14F-4D97-AF65-F5344CB8AC3E}">
        <p14:creationId xmlns:p14="http://schemas.microsoft.com/office/powerpoint/2010/main" val="1104158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ru-RU" smtClean="0"/>
              <a:t>Образец заголовка</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A2CC765-85F4-49B3-BE98-A8F639FDD12C}" type="datetimeFigureOut">
              <a:rPr lang="ru-RU" smtClean="0"/>
              <a:t>29.01.2024</a:t>
            </a:fld>
            <a:endParaRPr lang="ru-RU"/>
          </a:p>
        </p:txBody>
      </p:sp>
      <p:sp>
        <p:nvSpPr>
          <p:cNvPr id="6" name="Footer Placeholder 5"/>
          <p:cNvSpPr>
            <a:spLocks noGrp="1"/>
          </p:cNvSpPr>
          <p:nvPr>
            <p:ph type="ftr" sz="quarter" idx="11"/>
          </p:nvPr>
        </p:nvSpPr>
        <p:spPr/>
        <p:txBody>
          <a:bodyPr/>
          <a:lstStyle/>
          <a:p>
            <a:endParaRPr lang="ru-RU"/>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D6433411-A7D6-45F7-9291-84FBE83F764B}" type="slidenum">
              <a:rPr lang="ru-RU" smtClean="0"/>
              <a:t>‹#›</a:t>
            </a:fld>
            <a:endParaRPr lang="ru-RU"/>
          </a:p>
        </p:txBody>
      </p:sp>
    </p:spTree>
    <p:extLst>
      <p:ext uri="{BB962C8B-B14F-4D97-AF65-F5344CB8AC3E}">
        <p14:creationId xmlns:p14="http://schemas.microsoft.com/office/powerpoint/2010/main" val="2059027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A2CC765-85F4-49B3-BE98-A8F639FDD12C}" type="datetimeFigureOut">
              <a:rPr lang="ru-RU" smtClean="0"/>
              <a:t>29.01.2024</a:t>
            </a:fld>
            <a:endParaRPr lang="ru-RU"/>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D6433411-A7D6-45F7-9291-84FBE83F764B}" type="slidenum">
              <a:rPr lang="ru-RU" smtClean="0"/>
              <a:t>‹#›</a:t>
            </a:fld>
            <a:endParaRPr lang="ru-RU"/>
          </a:p>
        </p:txBody>
      </p:sp>
    </p:spTree>
    <p:extLst>
      <p:ext uri="{BB962C8B-B14F-4D97-AF65-F5344CB8AC3E}">
        <p14:creationId xmlns:p14="http://schemas.microsoft.com/office/powerpoint/2010/main" val="399914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A2CC765-85F4-49B3-BE98-A8F639FDD12C}" type="datetimeFigureOut">
              <a:rPr lang="ru-RU" smtClean="0"/>
              <a:t>29.01.2024</a:t>
            </a:fld>
            <a:endParaRPr lang="ru-RU"/>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ru-RU"/>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D6433411-A7D6-45F7-9291-84FBE83F764B}" type="slidenum">
              <a:rPr lang="ru-RU" smtClean="0"/>
              <a:t>‹#›</a:t>
            </a:fld>
            <a:endParaRPr lang="ru-RU"/>
          </a:p>
        </p:txBody>
      </p:sp>
    </p:spTree>
    <p:extLst>
      <p:ext uri="{BB962C8B-B14F-4D97-AF65-F5344CB8AC3E}">
        <p14:creationId xmlns:p14="http://schemas.microsoft.com/office/powerpoint/2010/main" val="3342468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225143" y="244691"/>
            <a:ext cx="6505896" cy="1702862"/>
          </a:xfrm>
        </p:spPr>
        <p:txBody>
          <a:bodyPr/>
          <a:lstStyle/>
          <a:p>
            <a:pPr algn="r"/>
            <a:r>
              <a:rPr lang="en-US" sz="6600" dirty="0" smtClean="0"/>
              <a:t>January,18</a:t>
            </a:r>
            <a:br>
              <a:rPr lang="en-US" sz="6600" dirty="0" smtClean="0"/>
            </a:br>
            <a:r>
              <a:rPr lang="en-US" sz="6600" dirty="0" smtClean="0"/>
              <a:t>Classwork</a:t>
            </a:r>
            <a:endParaRPr lang="ru-RU" sz="6600" dirty="0"/>
          </a:p>
        </p:txBody>
      </p:sp>
    </p:spTree>
    <p:extLst>
      <p:ext uri="{BB962C8B-B14F-4D97-AF65-F5344CB8AC3E}">
        <p14:creationId xmlns:p14="http://schemas.microsoft.com/office/powerpoint/2010/main" val="12077878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resh.edu.ru/uploads/lesson_extract/6334/20190506104910/OEBPS/objects/m_engl_10_5_1/5c4870808b141757fe1e14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8213" y="1378274"/>
            <a:ext cx="3871356" cy="547972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fontScale="90000"/>
          </a:bodyPr>
          <a:lstStyle/>
          <a:p>
            <a:r>
              <a:rPr lang="en-US" dirty="0" smtClean="0"/>
              <a:t>Topic: </a:t>
            </a:r>
            <a:r>
              <a:rPr lang="en-US" b="1" i="1" u="sng" dirty="0">
                <a:solidFill>
                  <a:srgbClr val="0070C0"/>
                </a:solidFill>
              </a:rPr>
              <a:t>Teenage fashion in the UK</a:t>
            </a:r>
            <a:br>
              <a:rPr lang="en-US" b="1" i="1" u="sng" dirty="0">
                <a:solidFill>
                  <a:srgbClr val="0070C0"/>
                </a:solidFill>
              </a:rPr>
            </a:br>
            <a:endParaRPr lang="ru-RU" i="1" u="sng" dirty="0">
              <a:solidFill>
                <a:srgbClr val="0070C0"/>
              </a:solidFill>
            </a:endParaRPr>
          </a:p>
        </p:txBody>
      </p:sp>
      <p:sp>
        <p:nvSpPr>
          <p:cNvPr id="3" name="Объект 2"/>
          <p:cNvSpPr>
            <a:spLocks noGrp="1"/>
          </p:cNvSpPr>
          <p:nvPr>
            <p:ph idx="1"/>
          </p:nvPr>
        </p:nvSpPr>
        <p:spPr>
          <a:xfrm>
            <a:off x="308758" y="2130338"/>
            <a:ext cx="2779894" cy="3567110"/>
          </a:xfrm>
        </p:spPr>
        <p:txBody>
          <a:bodyPr>
            <a:normAutofit fontScale="92500" lnSpcReduction="10000"/>
          </a:bodyPr>
          <a:lstStyle/>
          <a:p>
            <a:pPr marL="0" indent="0" algn="ctr">
              <a:buNone/>
            </a:pPr>
            <a:r>
              <a:rPr lang="en-US" dirty="0">
                <a:solidFill>
                  <a:srgbClr val="0070C0"/>
                </a:solidFill>
              </a:rPr>
              <a:t>Fashion? What is it?</a:t>
            </a:r>
          </a:p>
          <a:p>
            <a:pPr algn="just"/>
            <a:r>
              <a:rPr lang="en-US" dirty="0"/>
              <a:t>Nowadays it’s almost impossible to imagine our life without some fashion brands like Prada or Gucci. But does being fashionable or following every trend mean that you are in the centre of the attention? Does fashion differ from country to country? </a:t>
            </a:r>
          </a:p>
          <a:p>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2313869745"/>
              </p:ext>
            </p:extLst>
          </p:nvPr>
        </p:nvGraphicFramePr>
        <p:xfrm>
          <a:off x="7350825" y="1946926"/>
          <a:ext cx="4598740" cy="4718558"/>
        </p:xfrm>
        <a:graphic>
          <a:graphicData uri="http://schemas.openxmlformats.org/drawingml/2006/table">
            <a:tbl>
              <a:tblPr firstRow="1" firstCol="1" bandRow="1">
                <a:tableStyleId>{5C22544A-7EE6-4342-B048-85BDC9FD1C3A}</a:tableStyleId>
              </a:tblPr>
              <a:tblGrid>
                <a:gridCol w="4598740">
                  <a:extLst>
                    <a:ext uri="{9D8B030D-6E8A-4147-A177-3AD203B41FA5}">
                      <a16:colId xmlns:a16="http://schemas.microsoft.com/office/drawing/2014/main" val="2025279458"/>
                    </a:ext>
                  </a:extLst>
                </a:gridCol>
              </a:tblGrid>
              <a:tr h="3602543">
                <a:tc>
                  <a:txBody>
                    <a:bodyPr/>
                    <a:lstStyle/>
                    <a:p>
                      <a:pPr algn="ctr">
                        <a:lnSpc>
                          <a:spcPct val="107000"/>
                        </a:lnSpc>
                        <a:spcAft>
                          <a:spcPts val="800"/>
                        </a:spcAft>
                      </a:pPr>
                      <a:r>
                        <a:rPr lang="en-US" dirty="0">
                          <a:solidFill>
                            <a:srgbClr val="0070C0"/>
                          </a:solidFill>
                        </a:rPr>
                        <a:t>As you see, you will learn today how to speak about fashion and your preferences in clothes.</a:t>
                      </a:r>
                      <a:endParaRPr lang="ru-RU" dirty="0">
                        <a:solidFill>
                          <a:srgbClr val="0070C0"/>
                        </a:solidFill>
                      </a:endParaRPr>
                    </a:p>
                    <a:p>
                      <a:pPr algn="ctr">
                        <a:lnSpc>
                          <a:spcPct val="107000"/>
                        </a:lnSpc>
                        <a:spcAft>
                          <a:spcPts val="800"/>
                        </a:spcAft>
                      </a:pPr>
                      <a:r>
                        <a:rPr lang="en-US" i="1" u="sng" dirty="0">
                          <a:solidFill>
                            <a:schemeClr val="tx1"/>
                          </a:solidFill>
                        </a:rPr>
                        <a:t>To solve this problem you should:</a:t>
                      </a:r>
                      <a:endParaRPr lang="ru-RU" i="1" u="sng" dirty="0">
                        <a:solidFill>
                          <a:schemeClr val="tx1"/>
                        </a:solidFill>
                      </a:endParaRPr>
                    </a:p>
                    <a:p>
                      <a:pPr algn="ctr">
                        <a:lnSpc>
                          <a:spcPct val="107000"/>
                        </a:lnSpc>
                        <a:spcAft>
                          <a:spcPts val="800"/>
                        </a:spcAft>
                      </a:pPr>
                      <a:r>
                        <a:rPr lang="en-US" dirty="0">
                          <a:solidFill>
                            <a:schemeClr val="tx1"/>
                          </a:solidFill>
                        </a:rPr>
                        <a:t>-       </a:t>
                      </a:r>
                      <a:r>
                        <a:rPr lang="en-US" dirty="0">
                          <a:solidFill>
                            <a:srgbClr val="0070C0"/>
                          </a:solidFill>
                        </a:rPr>
                        <a:t> revise the words related to the topic of the lesson;</a:t>
                      </a:r>
                      <a:endParaRPr lang="ru-RU" dirty="0">
                        <a:solidFill>
                          <a:srgbClr val="0070C0"/>
                        </a:solidFill>
                      </a:endParaRPr>
                    </a:p>
                    <a:p>
                      <a:pPr algn="ctr">
                        <a:lnSpc>
                          <a:spcPct val="107000"/>
                        </a:lnSpc>
                        <a:spcAft>
                          <a:spcPts val="800"/>
                        </a:spcAft>
                      </a:pPr>
                      <a:r>
                        <a:rPr lang="en-US" dirty="0">
                          <a:solidFill>
                            <a:srgbClr val="0070C0"/>
                          </a:solidFill>
                        </a:rPr>
                        <a:t>-        discuss the questions</a:t>
                      </a:r>
                      <a:endParaRPr lang="ru-RU" dirty="0">
                        <a:solidFill>
                          <a:srgbClr val="0070C0"/>
                        </a:solidFill>
                      </a:endParaRPr>
                    </a:p>
                    <a:p>
                      <a:pPr algn="ctr">
                        <a:lnSpc>
                          <a:spcPct val="107000"/>
                        </a:lnSpc>
                        <a:spcAft>
                          <a:spcPts val="800"/>
                        </a:spcAft>
                      </a:pPr>
                      <a:r>
                        <a:rPr lang="en-US" dirty="0">
                          <a:solidFill>
                            <a:srgbClr val="0070C0"/>
                          </a:solidFill>
                        </a:rPr>
                        <a:t>-        read the texts for specific information;</a:t>
                      </a:r>
                      <a:endParaRPr lang="ru-RU" dirty="0">
                        <a:solidFill>
                          <a:srgbClr val="0070C0"/>
                        </a:solidFill>
                      </a:endParaRPr>
                    </a:p>
                    <a:p>
                      <a:pPr algn="ctr">
                        <a:lnSpc>
                          <a:spcPct val="107000"/>
                        </a:lnSpc>
                        <a:spcAft>
                          <a:spcPts val="800"/>
                        </a:spcAft>
                      </a:pPr>
                      <a:r>
                        <a:rPr lang="en-US" dirty="0">
                          <a:solidFill>
                            <a:srgbClr val="0070C0"/>
                          </a:solidFill>
                        </a:rPr>
                        <a:t>-        have a talk about different styles of clothes.</a:t>
                      </a:r>
                      <a:endParaRPr lang="ru-RU" dirty="0">
                        <a:solidFill>
                          <a:srgbClr val="0070C0"/>
                        </a:solidFill>
                      </a:endParaRPr>
                    </a:p>
                    <a:p>
                      <a:pPr algn="ctr">
                        <a:lnSpc>
                          <a:spcPct val="107000"/>
                        </a:lnSpc>
                        <a:spcAft>
                          <a:spcPts val="800"/>
                        </a:spcAft>
                      </a:pPr>
                      <a:r>
                        <a:rPr lang="en-US" dirty="0">
                          <a:solidFill>
                            <a:srgbClr val="0070C0"/>
                          </a:solidFill>
                        </a:rPr>
                        <a:t>-        learn to compare and contrast Russian and American clothes preferences.</a:t>
                      </a:r>
                      <a:endParaRPr lang="ru-RU" dirty="0">
                        <a:solidFill>
                          <a:srgbClr val="0070C0"/>
                        </a:solidFill>
                      </a:endParaRPr>
                    </a:p>
                  </a:txBody>
                  <a:tcPr marL="68580" marR="68580" marT="0" marB="0">
                    <a:solidFill>
                      <a:schemeClr val="bg1"/>
                    </a:solidFill>
                  </a:tcPr>
                </a:tc>
                <a:extLst>
                  <a:ext uri="{0D108BD9-81ED-4DB2-BD59-A6C34878D82A}">
                    <a16:rowId xmlns:a16="http://schemas.microsoft.com/office/drawing/2014/main" val="4146655216"/>
                  </a:ext>
                </a:extLst>
              </a:tr>
            </a:tbl>
          </a:graphicData>
        </a:graphic>
      </p:graphicFrame>
    </p:spTree>
    <p:extLst>
      <p:ext uri="{BB962C8B-B14F-4D97-AF65-F5344CB8AC3E}">
        <p14:creationId xmlns:p14="http://schemas.microsoft.com/office/powerpoint/2010/main" val="38608616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pic>
        <p:nvPicPr>
          <p:cNvPr id="3074" name="Picture 2" descr="F:\урок 18.01.2024 10 класс\170505999635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9740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855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32020" y="311957"/>
            <a:ext cx="6317673" cy="6370975"/>
          </a:xfrm>
          <a:prstGeom prst="rect">
            <a:avLst/>
          </a:prstGeom>
        </p:spPr>
        <p:txBody>
          <a:bodyPr wrap="square">
            <a:spAutoFit/>
          </a:bodyPr>
          <a:lstStyle/>
          <a:p>
            <a:pPr marL="457200" indent="-457200">
              <a:buAutoNum type="arabicPeriod"/>
            </a:pPr>
            <a:r>
              <a:rPr lang="en-US" sz="2400" b="1" dirty="0" smtClean="0">
                <a:solidFill>
                  <a:srgbClr val="1D1D1B"/>
                </a:solidFill>
                <a:latin typeface="robotoregular"/>
              </a:rPr>
              <a:t>reasonably well dressed</a:t>
            </a:r>
            <a:endParaRPr lang="ru-RU" sz="2400" b="1" dirty="0" smtClean="0">
              <a:solidFill>
                <a:srgbClr val="1D1D1B"/>
              </a:solidFill>
              <a:latin typeface="robotoregular"/>
            </a:endParaRPr>
          </a:p>
          <a:p>
            <a:pPr marL="457200" indent="-457200">
              <a:buAutoNum type="arabicPeriod"/>
            </a:pPr>
            <a:r>
              <a:rPr lang="en-US" sz="2400" b="1" dirty="0" smtClean="0">
                <a:solidFill>
                  <a:srgbClr val="1D1D1B"/>
                </a:solidFill>
                <a:latin typeface="robotoregular"/>
              </a:rPr>
              <a:t>bothered about</a:t>
            </a:r>
            <a:r>
              <a:rPr lang="ru-RU" sz="2400" b="1" dirty="0" smtClean="0">
                <a:solidFill>
                  <a:srgbClr val="1D1D1B"/>
                </a:solidFill>
                <a:latin typeface="robotoregular"/>
              </a:rPr>
              <a:t> </a:t>
            </a:r>
          </a:p>
          <a:p>
            <a:pPr marL="457200" indent="-457200">
              <a:buAutoNum type="arabicPeriod"/>
            </a:pPr>
            <a:r>
              <a:rPr lang="en-US" sz="2400" b="1" dirty="0" smtClean="0">
                <a:solidFill>
                  <a:srgbClr val="1D1D1B"/>
                </a:solidFill>
                <a:latin typeface="robotoregular"/>
              </a:rPr>
              <a:t>tend </a:t>
            </a:r>
            <a:endParaRPr lang="ru-RU" sz="2400" b="1" dirty="0" smtClean="0">
              <a:solidFill>
                <a:srgbClr val="1D1D1B"/>
              </a:solidFill>
              <a:latin typeface="robotoregular"/>
            </a:endParaRPr>
          </a:p>
          <a:p>
            <a:pPr marL="457200" indent="-457200">
              <a:buAutoNum type="arabicPeriod"/>
            </a:pPr>
            <a:r>
              <a:rPr lang="en-US" sz="2400" b="1" dirty="0" smtClean="0">
                <a:solidFill>
                  <a:srgbClr val="1D1D1B"/>
                </a:solidFill>
                <a:latin typeface="robotoregular"/>
              </a:rPr>
              <a:t>rip </a:t>
            </a:r>
            <a:endParaRPr lang="ru-RU" sz="2400" b="1" dirty="0" smtClean="0">
              <a:solidFill>
                <a:srgbClr val="00B050"/>
              </a:solidFill>
              <a:latin typeface="robotoregular"/>
            </a:endParaRPr>
          </a:p>
          <a:p>
            <a:r>
              <a:rPr lang="ru-RU" sz="2400" b="1" dirty="0" smtClean="0">
                <a:solidFill>
                  <a:srgbClr val="1D1D1B"/>
                </a:solidFill>
                <a:latin typeface="robotoregular"/>
              </a:rPr>
              <a:t>5. </a:t>
            </a:r>
            <a:r>
              <a:rPr lang="en-US" sz="2400" b="1" dirty="0" smtClean="0">
                <a:solidFill>
                  <a:srgbClr val="1D1D1B"/>
                </a:solidFill>
                <a:latin typeface="robotoregular"/>
              </a:rPr>
              <a:t>keeping up with</a:t>
            </a:r>
            <a:endParaRPr lang="ru-RU" sz="2400" b="1" dirty="0">
              <a:solidFill>
                <a:srgbClr val="00B050"/>
              </a:solidFill>
              <a:latin typeface="robotoregular"/>
            </a:endParaRPr>
          </a:p>
          <a:p>
            <a:r>
              <a:rPr lang="ru-RU" sz="2400" b="1" dirty="0" smtClean="0">
                <a:solidFill>
                  <a:srgbClr val="1D1D1B"/>
                </a:solidFill>
                <a:latin typeface="robotoregular"/>
              </a:rPr>
              <a:t>6. </a:t>
            </a:r>
            <a:r>
              <a:rPr lang="en-US" sz="2400" b="1" dirty="0" smtClean="0">
                <a:solidFill>
                  <a:srgbClr val="1D1D1B"/>
                </a:solidFill>
                <a:latin typeface="robotoregular"/>
              </a:rPr>
              <a:t>top designers</a:t>
            </a:r>
            <a:endParaRPr lang="ru-RU" sz="2400" b="1" dirty="0" smtClean="0">
              <a:solidFill>
                <a:srgbClr val="00B050"/>
              </a:solidFill>
              <a:latin typeface="robotoregular"/>
            </a:endParaRPr>
          </a:p>
          <a:p>
            <a:r>
              <a:rPr lang="ru-RU" sz="2400" b="1" dirty="0" smtClean="0">
                <a:solidFill>
                  <a:srgbClr val="1D1D1B"/>
                </a:solidFill>
                <a:latin typeface="robotoregular"/>
              </a:rPr>
              <a:t>7. </a:t>
            </a:r>
            <a:r>
              <a:rPr lang="en-US" sz="2400" b="1" dirty="0" smtClean="0">
                <a:solidFill>
                  <a:srgbClr val="1D1D1B"/>
                </a:solidFill>
                <a:latin typeface="robotoregular"/>
              </a:rPr>
              <a:t>trendy</a:t>
            </a:r>
            <a:endParaRPr lang="ru-RU" sz="2400" b="1" dirty="0">
              <a:solidFill>
                <a:srgbClr val="00B050"/>
              </a:solidFill>
              <a:latin typeface="robotoregular"/>
            </a:endParaRPr>
          </a:p>
          <a:p>
            <a:r>
              <a:rPr lang="ru-RU" sz="2400" b="1" dirty="0" smtClean="0">
                <a:solidFill>
                  <a:srgbClr val="1D1D1B"/>
                </a:solidFill>
                <a:latin typeface="robotoregular"/>
              </a:rPr>
              <a:t>8. </a:t>
            </a:r>
            <a:r>
              <a:rPr lang="en-US" sz="2400" b="1" dirty="0" smtClean="0">
                <a:solidFill>
                  <a:srgbClr val="1D1D1B"/>
                </a:solidFill>
                <a:latin typeface="robotoregular"/>
              </a:rPr>
              <a:t>affordable</a:t>
            </a:r>
            <a:endParaRPr lang="ru-RU" sz="2400" b="1" dirty="0" smtClean="0">
              <a:solidFill>
                <a:srgbClr val="1D1D1B"/>
              </a:solidFill>
              <a:latin typeface="robotoregular"/>
            </a:endParaRPr>
          </a:p>
          <a:p>
            <a:r>
              <a:rPr lang="ru-RU" sz="2400" b="1" dirty="0" smtClean="0">
                <a:solidFill>
                  <a:srgbClr val="1D1D1B"/>
                </a:solidFill>
                <a:latin typeface="robotoregular"/>
              </a:rPr>
              <a:t>9. </a:t>
            </a:r>
            <a:r>
              <a:rPr lang="en-US" sz="2400" b="1" dirty="0" smtClean="0">
                <a:solidFill>
                  <a:srgbClr val="1D1D1B"/>
                </a:solidFill>
                <a:latin typeface="robotoregular"/>
              </a:rPr>
              <a:t>hit </a:t>
            </a:r>
            <a:r>
              <a:rPr lang="en-US" sz="2400" b="1" dirty="0">
                <a:solidFill>
                  <a:srgbClr val="1D1D1B"/>
                </a:solidFill>
                <a:latin typeface="robotoregular"/>
              </a:rPr>
              <a:t>the </a:t>
            </a:r>
            <a:r>
              <a:rPr lang="en-US" sz="2400" b="1" dirty="0" smtClean="0">
                <a:solidFill>
                  <a:srgbClr val="1D1D1B"/>
                </a:solidFill>
                <a:latin typeface="robotoregular"/>
              </a:rPr>
              <a:t>shops</a:t>
            </a:r>
            <a:endParaRPr lang="ru-RU" sz="2400" b="1" dirty="0">
              <a:solidFill>
                <a:srgbClr val="1D1D1B"/>
              </a:solidFill>
              <a:latin typeface="robotoregular"/>
            </a:endParaRPr>
          </a:p>
          <a:p>
            <a:r>
              <a:rPr lang="ru-RU" sz="2400" b="1" dirty="0" smtClean="0">
                <a:solidFill>
                  <a:srgbClr val="1D1D1B"/>
                </a:solidFill>
                <a:latin typeface="robotoregular"/>
              </a:rPr>
              <a:t>10. </a:t>
            </a:r>
            <a:r>
              <a:rPr lang="en-US" sz="2400" b="1" dirty="0" smtClean="0">
                <a:solidFill>
                  <a:srgbClr val="1D1D1B"/>
                </a:solidFill>
                <a:latin typeface="robotoregular"/>
              </a:rPr>
              <a:t>inspiration</a:t>
            </a:r>
            <a:endParaRPr lang="ru-RU" sz="2400" b="1" dirty="0" smtClean="0">
              <a:solidFill>
                <a:srgbClr val="1D1D1B"/>
              </a:solidFill>
              <a:latin typeface="robotoregular"/>
            </a:endParaRPr>
          </a:p>
          <a:p>
            <a:r>
              <a:rPr lang="ru-RU" sz="2400" b="1" dirty="0" smtClean="0">
                <a:solidFill>
                  <a:srgbClr val="1D1D1B"/>
                </a:solidFill>
                <a:latin typeface="robotoregular"/>
              </a:rPr>
              <a:t>11. </a:t>
            </a:r>
            <a:r>
              <a:rPr lang="en-US" sz="2400" b="1" dirty="0" smtClean="0">
                <a:solidFill>
                  <a:srgbClr val="1D1D1B"/>
                </a:solidFill>
                <a:latin typeface="robotoregular"/>
              </a:rPr>
              <a:t>multi-cultural</a:t>
            </a:r>
            <a:r>
              <a:rPr lang="ru-RU" sz="2400" b="1" dirty="0" smtClean="0">
                <a:solidFill>
                  <a:srgbClr val="1D1D1B"/>
                </a:solidFill>
                <a:latin typeface="robotoregular"/>
              </a:rPr>
              <a:t> </a:t>
            </a:r>
          </a:p>
          <a:p>
            <a:r>
              <a:rPr lang="ru-RU" sz="2400" b="1" dirty="0" smtClean="0">
                <a:solidFill>
                  <a:srgbClr val="1D1D1B"/>
                </a:solidFill>
                <a:latin typeface="robotoregular"/>
              </a:rPr>
              <a:t>12. </a:t>
            </a:r>
            <a:r>
              <a:rPr lang="en-US" sz="2400" b="1" dirty="0" smtClean="0">
                <a:solidFill>
                  <a:srgbClr val="1D1D1B"/>
                </a:solidFill>
                <a:latin typeface="robotoregular"/>
              </a:rPr>
              <a:t>trends</a:t>
            </a:r>
            <a:r>
              <a:rPr lang="ru-RU" sz="2400" b="1" dirty="0" smtClean="0">
                <a:solidFill>
                  <a:srgbClr val="1D1D1B"/>
                </a:solidFill>
                <a:latin typeface="robotoregular"/>
              </a:rPr>
              <a:t> </a:t>
            </a:r>
          </a:p>
          <a:p>
            <a:r>
              <a:rPr lang="ru-RU" sz="2400" b="1" dirty="0" smtClean="0">
                <a:solidFill>
                  <a:srgbClr val="1D1D1B"/>
                </a:solidFill>
                <a:latin typeface="robotoregular"/>
              </a:rPr>
              <a:t>13. </a:t>
            </a:r>
            <a:r>
              <a:rPr lang="en-US" sz="2400" b="1" dirty="0" smtClean="0">
                <a:solidFill>
                  <a:srgbClr val="1D1D1B"/>
                </a:solidFill>
                <a:latin typeface="robotoregular"/>
              </a:rPr>
              <a:t>pick </a:t>
            </a:r>
            <a:r>
              <a:rPr lang="en-US" sz="2400" b="1" dirty="0">
                <a:solidFill>
                  <a:srgbClr val="1D1D1B"/>
                </a:solidFill>
                <a:latin typeface="robotoregular"/>
              </a:rPr>
              <a:t>up </a:t>
            </a:r>
            <a:r>
              <a:rPr lang="en-US" sz="2400" b="1" dirty="0" smtClean="0">
                <a:solidFill>
                  <a:srgbClr val="1D1D1B"/>
                </a:solidFill>
                <a:latin typeface="robotoregular"/>
              </a:rPr>
              <a:t>bargains</a:t>
            </a:r>
            <a:r>
              <a:rPr lang="ru-RU" sz="2400" b="1" dirty="0" smtClean="0">
                <a:solidFill>
                  <a:srgbClr val="1D1D1B"/>
                </a:solidFill>
                <a:latin typeface="robotoregular"/>
              </a:rPr>
              <a:t> </a:t>
            </a:r>
          </a:p>
          <a:p>
            <a:r>
              <a:rPr lang="ru-RU" sz="2400" b="1" dirty="0" smtClean="0">
                <a:solidFill>
                  <a:srgbClr val="1D1D1B"/>
                </a:solidFill>
                <a:latin typeface="robotoregular"/>
              </a:rPr>
              <a:t>14. </a:t>
            </a:r>
            <a:r>
              <a:rPr lang="en-US" sz="2400" b="1" dirty="0" smtClean="0">
                <a:solidFill>
                  <a:srgbClr val="1D1D1B"/>
                </a:solidFill>
                <a:latin typeface="robotoregular"/>
              </a:rPr>
              <a:t>second-hand shops</a:t>
            </a:r>
            <a:r>
              <a:rPr lang="ru-RU" sz="2400" b="1" dirty="0" smtClean="0">
                <a:solidFill>
                  <a:srgbClr val="1D1D1B"/>
                </a:solidFill>
                <a:latin typeface="robotoregular"/>
              </a:rPr>
              <a:t> </a:t>
            </a:r>
          </a:p>
          <a:p>
            <a:r>
              <a:rPr lang="ru-RU" sz="2400" b="1" dirty="0" smtClean="0">
                <a:solidFill>
                  <a:srgbClr val="1D1D1B"/>
                </a:solidFill>
                <a:latin typeface="robotoregular"/>
              </a:rPr>
              <a:t>15. </a:t>
            </a:r>
            <a:r>
              <a:rPr lang="en-US" sz="2400" b="1" dirty="0" smtClean="0">
                <a:solidFill>
                  <a:srgbClr val="1D1D1B"/>
                </a:solidFill>
                <a:latin typeface="robotoregular"/>
              </a:rPr>
              <a:t>stand </a:t>
            </a:r>
            <a:r>
              <a:rPr lang="en-US" sz="2400" b="1" dirty="0">
                <a:solidFill>
                  <a:srgbClr val="1D1D1B"/>
                </a:solidFill>
                <a:latin typeface="robotoregular"/>
              </a:rPr>
              <a:t>out in a </a:t>
            </a:r>
            <a:r>
              <a:rPr lang="en-US" sz="2400" b="1" dirty="0" smtClean="0">
                <a:solidFill>
                  <a:srgbClr val="1D1D1B"/>
                </a:solidFill>
                <a:latin typeface="robotoregular"/>
              </a:rPr>
              <a:t>crowd</a:t>
            </a:r>
            <a:r>
              <a:rPr lang="ru-RU" sz="2400" b="1" dirty="0" smtClean="0">
                <a:solidFill>
                  <a:srgbClr val="1D1D1B"/>
                </a:solidFill>
                <a:latin typeface="robotoregular"/>
              </a:rPr>
              <a:t> </a:t>
            </a:r>
          </a:p>
          <a:p>
            <a:r>
              <a:rPr lang="ru-RU" sz="2400" b="1" dirty="0" smtClean="0">
                <a:solidFill>
                  <a:srgbClr val="1D1D1B"/>
                </a:solidFill>
                <a:latin typeface="robotoregular"/>
              </a:rPr>
              <a:t>16. </a:t>
            </a:r>
            <a:r>
              <a:rPr lang="en-US" sz="2400" b="1" dirty="0" smtClean="0">
                <a:solidFill>
                  <a:srgbClr val="1D1D1B"/>
                </a:solidFill>
                <a:latin typeface="robotoregular"/>
              </a:rPr>
              <a:t>the </a:t>
            </a:r>
            <a:r>
              <a:rPr lang="en-US" sz="2400" b="1" dirty="0">
                <a:solidFill>
                  <a:srgbClr val="1D1D1B"/>
                </a:solidFill>
                <a:latin typeface="robotoregular"/>
              </a:rPr>
              <a:t>other way </a:t>
            </a:r>
            <a:r>
              <a:rPr lang="en-US" sz="2400" b="1" dirty="0" smtClean="0">
                <a:solidFill>
                  <a:srgbClr val="1D1D1B"/>
                </a:solidFill>
                <a:latin typeface="robotoregular"/>
              </a:rPr>
              <a:t>round</a:t>
            </a:r>
          </a:p>
          <a:p>
            <a:r>
              <a:rPr lang="en-US" sz="2400" b="1" dirty="0" smtClean="0">
                <a:solidFill>
                  <a:srgbClr val="1D1D1B"/>
                </a:solidFill>
                <a:effectLst/>
                <a:latin typeface="robotoregular"/>
              </a:rPr>
              <a:t>17. tend to sick to</a:t>
            </a:r>
            <a:endParaRPr lang="en-US" sz="2400" b="1" dirty="0">
              <a:solidFill>
                <a:srgbClr val="00B050"/>
              </a:solidFill>
              <a:effectLst/>
              <a:latin typeface="robotoregular"/>
            </a:endParaRPr>
          </a:p>
        </p:txBody>
      </p:sp>
      <p:sp>
        <p:nvSpPr>
          <p:cNvPr id="2" name="TextBox 1"/>
          <p:cNvSpPr txBox="1"/>
          <p:nvPr/>
        </p:nvSpPr>
        <p:spPr>
          <a:xfrm>
            <a:off x="605642" y="498763"/>
            <a:ext cx="3526971" cy="3108543"/>
          </a:xfrm>
          <a:prstGeom prst="rect">
            <a:avLst/>
          </a:prstGeom>
          <a:noFill/>
        </p:spPr>
        <p:txBody>
          <a:bodyPr wrap="square" rtlCol="0">
            <a:spAutoFit/>
          </a:bodyPr>
          <a:lstStyle/>
          <a:p>
            <a:r>
              <a:rPr lang="en-US" sz="2800" b="1" dirty="0" smtClean="0">
                <a:solidFill>
                  <a:srgbClr val="FF0000"/>
                </a:solidFill>
              </a:rPr>
              <a:t>Task.</a:t>
            </a:r>
          </a:p>
          <a:p>
            <a:r>
              <a:rPr lang="en-US" sz="2800" b="1" dirty="0" smtClean="0">
                <a:solidFill>
                  <a:srgbClr val="0070C0"/>
                </a:solidFill>
              </a:rPr>
              <a:t>Write as many your own sentences as you can with  these  words and phrases.</a:t>
            </a:r>
            <a:endParaRPr lang="ru-RU" sz="2800" b="1" dirty="0">
              <a:solidFill>
                <a:srgbClr val="0070C0"/>
              </a:solidFill>
            </a:endParaRPr>
          </a:p>
        </p:txBody>
      </p:sp>
    </p:spTree>
    <p:extLst>
      <p:ext uri="{BB962C8B-B14F-4D97-AF65-F5344CB8AC3E}">
        <p14:creationId xmlns:p14="http://schemas.microsoft.com/office/powerpoint/2010/main" val="1272428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p14="http://schemas.microsoft.com/office/powerpoint/2010/main" val="1057376407"/>
              </p:ext>
            </p:extLst>
          </p:nvPr>
        </p:nvGraphicFramePr>
        <p:xfrm>
          <a:off x="166256" y="130629"/>
          <a:ext cx="11792196" cy="6644103"/>
        </p:xfrm>
        <a:graphic>
          <a:graphicData uri="http://schemas.openxmlformats.org/drawingml/2006/table">
            <a:tbl>
              <a:tblPr firstRow="1" firstCol="1" bandRow="1">
                <a:tableStyleId>{5C22544A-7EE6-4342-B048-85BDC9FD1C3A}</a:tableStyleId>
              </a:tblPr>
              <a:tblGrid>
                <a:gridCol w="9446214">
                  <a:extLst>
                    <a:ext uri="{9D8B030D-6E8A-4147-A177-3AD203B41FA5}">
                      <a16:colId xmlns:a16="http://schemas.microsoft.com/office/drawing/2014/main" val="4053241596"/>
                    </a:ext>
                  </a:extLst>
                </a:gridCol>
                <a:gridCol w="2345982">
                  <a:extLst>
                    <a:ext uri="{9D8B030D-6E8A-4147-A177-3AD203B41FA5}">
                      <a16:colId xmlns:a16="http://schemas.microsoft.com/office/drawing/2014/main" val="3486757868"/>
                    </a:ext>
                  </a:extLst>
                </a:gridCol>
              </a:tblGrid>
              <a:tr h="497403">
                <a:tc>
                  <a:txBody>
                    <a:bodyPr/>
                    <a:lstStyle/>
                    <a:p>
                      <a:pPr algn="ctr">
                        <a:lnSpc>
                          <a:spcPct val="107000"/>
                        </a:lnSpc>
                        <a:spcAft>
                          <a:spcPts val="800"/>
                        </a:spcAft>
                      </a:pPr>
                      <a:r>
                        <a:rPr lang="ru-RU" sz="2400" dirty="0" err="1">
                          <a:solidFill>
                            <a:srgbClr val="00B050"/>
                          </a:solidFill>
                          <a:effectLst/>
                          <a:latin typeface="Times New Roman" panose="02020603050405020304" pitchFamily="18" charset="0"/>
                          <a:cs typeface="Times New Roman" panose="02020603050405020304" pitchFamily="18" charset="0"/>
                        </a:rPr>
                        <a:t>From</a:t>
                      </a:r>
                      <a:r>
                        <a:rPr lang="ru-RU" sz="2400" dirty="0">
                          <a:solidFill>
                            <a:srgbClr val="00B050"/>
                          </a:solidFill>
                          <a:effectLst/>
                          <a:latin typeface="Times New Roman" panose="02020603050405020304" pitchFamily="18" charset="0"/>
                          <a:cs typeface="Times New Roman" panose="02020603050405020304" pitchFamily="18" charset="0"/>
                        </a:rPr>
                        <a:t> </a:t>
                      </a:r>
                      <a:r>
                        <a:rPr lang="ru-RU" sz="2400" dirty="0" err="1">
                          <a:solidFill>
                            <a:srgbClr val="00B050"/>
                          </a:solidFill>
                          <a:effectLst/>
                          <a:latin typeface="Times New Roman" panose="02020603050405020304" pitchFamily="18" charset="0"/>
                          <a:cs typeface="Times New Roman" panose="02020603050405020304" pitchFamily="18" charset="0"/>
                        </a:rPr>
                        <a:t>the</a:t>
                      </a:r>
                      <a:r>
                        <a:rPr lang="ru-RU" sz="2400" dirty="0">
                          <a:solidFill>
                            <a:srgbClr val="00B050"/>
                          </a:solidFill>
                          <a:effectLst/>
                          <a:latin typeface="Times New Roman" panose="02020603050405020304" pitchFamily="18" charset="0"/>
                          <a:cs typeface="Times New Roman" panose="02020603050405020304" pitchFamily="18" charset="0"/>
                        </a:rPr>
                        <a:t> </a:t>
                      </a:r>
                      <a:r>
                        <a:rPr lang="ru-RU" sz="2400" dirty="0" err="1">
                          <a:solidFill>
                            <a:srgbClr val="00B050"/>
                          </a:solidFill>
                          <a:effectLst/>
                          <a:latin typeface="Times New Roman" panose="02020603050405020304" pitchFamily="18" charset="0"/>
                          <a:cs typeface="Times New Roman" panose="02020603050405020304" pitchFamily="18" charset="0"/>
                        </a:rPr>
                        <a:t>history</a:t>
                      </a:r>
                      <a:r>
                        <a:rPr lang="ru-RU" sz="2400" dirty="0">
                          <a:solidFill>
                            <a:srgbClr val="00B050"/>
                          </a:solidFill>
                          <a:effectLst/>
                          <a:latin typeface="Times New Roman" panose="02020603050405020304" pitchFamily="18" charset="0"/>
                          <a:cs typeface="Times New Roman" panose="02020603050405020304" pitchFamily="18" charset="0"/>
                        </a:rPr>
                        <a:t> </a:t>
                      </a:r>
                      <a:r>
                        <a:rPr lang="ru-RU" sz="2400" dirty="0" err="1">
                          <a:solidFill>
                            <a:srgbClr val="00B050"/>
                          </a:solidFill>
                          <a:effectLst/>
                          <a:latin typeface="Times New Roman" panose="02020603050405020304" pitchFamily="18" charset="0"/>
                          <a:cs typeface="Times New Roman" panose="02020603050405020304" pitchFamily="18" charset="0"/>
                        </a:rPr>
                        <a:t>of</a:t>
                      </a:r>
                      <a:r>
                        <a:rPr lang="ru-RU" sz="2400" dirty="0">
                          <a:solidFill>
                            <a:srgbClr val="00B050"/>
                          </a:solidFill>
                          <a:effectLst/>
                          <a:latin typeface="Times New Roman" panose="02020603050405020304" pitchFamily="18" charset="0"/>
                          <a:cs typeface="Times New Roman" panose="02020603050405020304" pitchFamily="18" charset="0"/>
                        </a:rPr>
                        <a:t> </a:t>
                      </a:r>
                      <a:r>
                        <a:rPr lang="ru-RU" sz="2400" dirty="0" err="1">
                          <a:solidFill>
                            <a:srgbClr val="00B050"/>
                          </a:solidFill>
                          <a:effectLst/>
                          <a:latin typeface="Times New Roman" panose="02020603050405020304" pitchFamily="18" charset="0"/>
                          <a:cs typeface="Times New Roman" panose="02020603050405020304" pitchFamily="18" charset="0"/>
                        </a:rPr>
                        <a:t>skirts</a:t>
                      </a:r>
                      <a:endParaRPr lang="ru-RU" sz="2400"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345" marR="9345" marT="9345" marB="9345">
                    <a:solidFill>
                      <a:schemeClr val="bg1"/>
                    </a:solidFill>
                  </a:tcPr>
                </a:tc>
                <a:tc>
                  <a:txBody>
                    <a:bodyPr/>
                    <a:lstStyle/>
                    <a:p>
                      <a:endParaRPr lang="ru-RU" sz="2400">
                        <a:latin typeface="Times New Roman" panose="02020603050405020304" pitchFamily="18" charset="0"/>
                        <a:cs typeface="Times New Roman" panose="02020603050405020304" pitchFamily="18" charset="0"/>
                      </a:endParaRPr>
                    </a:p>
                  </a:txBody>
                  <a:tcPr marL="84104" marR="84104" marT="42052" marB="42052">
                    <a:solidFill>
                      <a:schemeClr val="bg1"/>
                    </a:solidFill>
                  </a:tcPr>
                </a:tc>
                <a:extLst>
                  <a:ext uri="{0D108BD9-81ED-4DB2-BD59-A6C34878D82A}">
                    <a16:rowId xmlns:a16="http://schemas.microsoft.com/office/drawing/2014/main" val="3403217138"/>
                  </a:ext>
                </a:extLst>
              </a:tr>
              <a:tr h="1690653">
                <a:tc>
                  <a:txBody>
                    <a:bodyPr/>
                    <a:lstStyle/>
                    <a:p>
                      <a:pPr>
                        <a:lnSpc>
                          <a:spcPct val="107000"/>
                        </a:lnSpc>
                        <a:spcAft>
                          <a:spcPts val="800"/>
                        </a:spcAft>
                      </a:pPr>
                      <a:r>
                        <a:rPr lang="ru-RU" sz="2400" dirty="0" smtClean="0">
                          <a:solidFill>
                            <a:schemeClr val="tx1"/>
                          </a:solidFill>
                          <a:effectLst/>
                          <a:latin typeface="Times New Roman" panose="02020603050405020304" pitchFamily="18" charset="0"/>
                          <a:cs typeface="Times New Roman" panose="02020603050405020304" pitchFamily="18" charset="0"/>
                        </a:rPr>
                        <a:t>1. </a:t>
                      </a:r>
                      <a:r>
                        <a:rPr lang="en-US" sz="2400" dirty="0" smtClean="0">
                          <a:solidFill>
                            <a:schemeClr val="tx1"/>
                          </a:solidFill>
                          <a:effectLst/>
                          <a:latin typeface="Times New Roman" panose="02020603050405020304" pitchFamily="18" charset="0"/>
                          <a:cs typeface="Times New Roman" panose="02020603050405020304" pitchFamily="18" charset="0"/>
                        </a:rPr>
                        <a:t>Skirts </a:t>
                      </a:r>
                      <a:r>
                        <a:rPr lang="en-US" sz="2400" dirty="0">
                          <a:solidFill>
                            <a:schemeClr val="tx1"/>
                          </a:solidFill>
                          <a:effectLst/>
                          <a:latin typeface="Times New Roman" panose="02020603050405020304" pitchFamily="18" charset="0"/>
                          <a:cs typeface="Times New Roman" panose="02020603050405020304" pitchFamily="18" charset="0"/>
                        </a:rPr>
                        <a:t>are a popular item of clothing. </a:t>
                      </a:r>
                      <a:r>
                        <a:rPr lang="ru-RU" sz="2400" dirty="0" err="1">
                          <a:solidFill>
                            <a:schemeClr val="tx1"/>
                          </a:solidFill>
                          <a:effectLst/>
                          <a:latin typeface="Times New Roman" panose="02020603050405020304" pitchFamily="18" charset="0"/>
                          <a:cs typeface="Times New Roman" panose="02020603050405020304" pitchFamily="18" charset="0"/>
                        </a:rPr>
                        <a:t>They</a:t>
                      </a:r>
                      <a:r>
                        <a:rPr lang="ru-RU" sz="2400" dirty="0">
                          <a:solidFill>
                            <a:schemeClr val="tx1"/>
                          </a:solidFill>
                          <a:effectLst/>
                          <a:latin typeface="Times New Roman" panose="02020603050405020304" pitchFamily="18" charset="0"/>
                          <a:cs typeface="Times New Roman" panose="02020603050405020304" pitchFamily="18" charset="0"/>
                        </a:rPr>
                        <a:t> __________________ </a:t>
                      </a:r>
                      <a:r>
                        <a:rPr lang="ru-RU" sz="2400" dirty="0" err="1">
                          <a:solidFill>
                            <a:schemeClr val="tx1"/>
                          </a:solidFill>
                          <a:effectLst/>
                          <a:latin typeface="Times New Roman" panose="02020603050405020304" pitchFamily="18" charset="0"/>
                          <a:cs typeface="Times New Roman" panose="02020603050405020304" pitchFamily="18" charset="0"/>
                        </a:rPr>
                        <a:t>around</a:t>
                      </a:r>
                      <a:r>
                        <a:rPr lang="ru-RU" sz="2400" dirty="0">
                          <a:solidFill>
                            <a:schemeClr val="tx1"/>
                          </a:solidFill>
                          <a:effectLst/>
                          <a:latin typeface="Times New Roman" panose="02020603050405020304" pitchFamily="18" charset="0"/>
                          <a:cs typeface="Times New Roman" panose="02020603050405020304" pitchFamily="18" charset="0"/>
                        </a:rPr>
                        <a:t> 3900 BC.</a:t>
                      </a:r>
                      <a:endPar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bg1"/>
                    </a:solidFill>
                  </a:tcPr>
                </a:tc>
                <a:tc>
                  <a:txBody>
                    <a:bodyPr/>
                    <a:lstStyle/>
                    <a:p>
                      <a:pPr>
                        <a:lnSpc>
                          <a:spcPct val="107000"/>
                        </a:lnSpc>
                        <a:spcAft>
                          <a:spcPts val="800"/>
                        </a:spcAft>
                      </a:pPr>
                      <a:r>
                        <a:rPr lang="ru-RU" sz="2400" b="1" dirty="0">
                          <a:effectLst/>
                          <a:latin typeface="Times New Roman" panose="02020603050405020304" pitchFamily="18" charset="0"/>
                          <a:cs typeface="Times New Roman" panose="02020603050405020304" pitchFamily="18" charset="0"/>
                        </a:rPr>
                        <a:t> </a:t>
                      </a:r>
                    </a:p>
                    <a:p>
                      <a:pPr>
                        <a:lnSpc>
                          <a:spcPct val="107000"/>
                        </a:lnSpc>
                        <a:spcAft>
                          <a:spcPts val="800"/>
                        </a:spcAft>
                      </a:pPr>
                      <a:r>
                        <a:rPr lang="ru-RU" sz="2400" b="1" dirty="0">
                          <a:effectLst/>
                          <a:latin typeface="Times New Roman" panose="02020603050405020304" pitchFamily="18" charset="0"/>
                          <a:cs typeface="Times New Roman" panose="02020603050405020304" pitchFamily="18" charset="0"/>
                        </a:rPr>
                        <a:t>INVENT</a:t>
                      </a:r>
                    </a:p>
                    <a:p>
                      <a:pPr>
                        <a:lnSpc>
                          <a:spcPct val="107000"/>
                        </a:lnSpc>
                        <a:spcAft>
                          <a:spcPts val="800"/>
                        </a:spcAft>
                      </a:pPr>
                      <a:r>
                        <a:rPr lang="ru-RU" sz="2400" b="1" dirty="0">
                          <a:effectLst/>
                          <a:latin typeface="Times New Roman" panose="02020603050405020304" pitchFamily="18" charset="0"/>
                          <a:cs typeface="Times New Roman" panose="02020603050405020304" pitchFamily="18" charset="0"/>
                        </a:rPr>
                        <a:t> </a:t>
                      </a:r>
                    </a:p>
                    <a:p>
                      <a:pPr>
                        <a:lnSpc>
                          <a:spcPct val="107000"/>
                        </a:lnSpc>
                      </a:pPr>
                      <a:r>
                        <a:rPr lang="ru-RU" sz="2400" b="1" dirty="0">
                          <a:effectLst/>
                          <a:latin typeface="Times New Roman" panose="02020603050405020304" pitchFamily="18" charset="0"/>
                          <a:cs typeface="Times New Roman" panose="02020603050405020304" pitchFamily="18" charset="0"/>
                        </a:rPr>
                        <a:t>    </a:t>
                      </a:r>
                    </a:p>
                  </a:txBody>
                  <a:tcPr marL="0" marR="0" marT="0" marB="0">
                    <a:solidFill>
                      <a:schemeClr val="bg1"/>
                    </a:solidFill>
                  </a:tcPr>
                </a:tc>
                <a:extLst>
                  <a:ext uri="{0D108BD9-81ED-4DB2-BD59-A6C34878D82A}">
                    <a16:rowId xmlns:a16="http://schemas.microsoft.com/office/drawing/2014/main" val="3078830735"/>
                  </a:ext>
                </a:extLst>
              </a:tr>
              <a:tr h="616122">
                <a:tc>
                  <a:txBody>
                    <a:bodyPr/>
                    <a:lstStyle/>
                    <a:p>
                      <a:endParaRPr lang="ru-RU" sz="2400" dirty="0">
                        <a:solidFill>
                          <a:schemeClr val="tx1"/>
                        </a:solidFill>
                        <a:latin typeface="Times New Roman" panose="02020603050405020304" pitchFamily="18" charset="0"/>
                        <a:cs typeface="Times New Roman" panose="02020603050405020304" pitchFamily="18" charset="0"/>
                      </a:endParaRPr>
                    </a:p>
                  </a:txBody>
                  <a:tcPr marL="9345" marR="9345" marT="9345" marB="9345">
                    <a:solidFill>
                      <a:schemeClr val="bg1"/>
                    </a:solidFill>
                  </a:tcPr>
                </a:tc>
                <a:tc>
                  <a:txBody>
                    <a:bodyPr/>
                    <a:lstStyle/>
                    <a:p>
                      <a:endParaRPr lang="ru-RU" sz="2400" b="1">
                        <a:latin typeface="Times New Roman" panose="02020603050405020304" pitchFamily="18" charset="0"/>
                        <a:cs typeface="Times New Roman" panose="02020603050405020304" pitchFamily="18" charset="0"/>
                      </a:endParaRPr>
                    </a:p>
                  </a:txBody>
                  <a:tcPr marL="84104" marR="84104" marT="42052" marB="42052">
                    <a:solidFill>
                      <a:schemeClr val="bg1"/>
                    </a:solidFill>
                  </a:tcPr>
                </a:tc>
                <a:extLst>
                  <a:ext uri="{0D108BD9-81ED-4DB2-BD59-A6C34878D82A}">
                    <a16:rowId xmlns:a16="http://schemas.microsoft.com/office/drawing/2014/main" val="1645058381"/>
                  </a:ext>
                </a:extLst>
              </a:tr>
              <a:tr h="1690653">
                <a:tc>
                  <a:txBody>
                    <a:bodyPr/>
                    <a:lstStyle/>
                    <a:p>
                      <a:pPr>
                        <a:lnSpc>
                          <a:spcPct val="107000"/>
                        </a:lnSpc>
                        <a:spcAft>
                          <a:spcPts val="800"/>
                        </a:spcAft>
                      </a:pPr>
                      <a:r>
                        <a:rPr lang="ru-RU" sz="2400" dirty="0" smtClean="0">
                          <a:solidFill>
                            <a:schemeClr val="tx1"/>
                          </a:solidFill>
                          <a:effectLst/>
                          <a:latin typeface="Times New Roman" panose="02020603050405020304" pitchFamily="18" charset="0"/>
                          <a:cs typeface="Times New Roman" panose="02020603050405020304" pitchFamily="18" charset="0"/>
                        </a:rPr>
                        <a:t>2. </a:t>
                      </a:r>
                      <a:r>
                        <a:rPr lang="en-US" sz="2400" dirty="0" smtClean="0">
                          <a:solidFill>
                            <a:schemeClr val="tx1"/>
                          </a:solidFill>
                          <a:effectLst/>
                          <a:latin typeface="Times New Roman" panose="02020603050405020304" pitchFamily="18" charset="0"/>
                          <a:cs typeface="Times New Roman" panose="02020603050405020304" pitchFamily="18" charset="0"/>
                        </a:rPr>
                        <a:t>Now </a:t>
                      </a:r>
                      <a:r>
                        <a:rPr lang="en-US" sz="2400" dirty="0">
                          <a:solidFill>
                            <a:schemeClr val="tx1"/>
                          </a:solidFill>
                          <a:effectLst/>
                          <a:latin typeface="Times New Roman" panose="02020603050405020304" pitchFamily="18" charset="0"/>
                          <a:cs typeface="Times New Roman" panose="02020603050405020304" pitchFamily="18" charset="0"/>
                        </a:rPr>
                        <a:t>mostly </a:t>
                      </a:r>
                      <a:r>
                        <a:rPr lang="en-US" sz="2400" dirty="0" smtClean="0">
                          <a:solidFill>
                            <a:schemeClr val="tx1"/>
                          </a:solidFill>
                          <a:effectLst/>
                          <a:latin typeface="Times New Roman" panose="02020603050405020304" pitchFamily="18" charset="0"/>
                          <a:cs typeface="Times New Roman" panose="02020603050405020304" pitchFamily="18" charset="0"/>
                        </a:rPr>
                        <a:t>__________________ </a:t>
                      </a:r>
                      <a:r>
                        <a:rPr lang="en-US" sz="2400" dirty="0">
                          <a:solidFill>
                            <a:schemeClr val="tx1"/>
                          </a:solidFill>
                          <a:effectLst/>
                          <a:latin typeface="Times New Roman" panose="02020603050405020304" pitchFamily="18" charset="0"/>
                          <a:cs typeface="Times New Roman" panose="02020603050405020304" pitchFamily="18" charset="0"/>
                        </a:rPr>
                        <a:t>wear skirts of different </a:t>
                      </a:r>
                      <a:r>
                        <a:rPr lang="en-US" sz="2400" dirty="0" err="1">
                          <a:solidFill>
                            <a:schemeClr val="tx1"/>
                          </a:solidFill>
                          <a:effectLst/>
                          <a:latin typeface="Times New Roman" panose="02020603050405020304" pitchFamily="18" charset="0"/>
                          <a:cs typeface="Times New Roman" panose="02020603050405020304" pitchFamily="18" charset="0"/>
                        </a:rPr>
                        <a:t>colours</a:t>
                      </a:r>
                      <a:r>
                        <a:rPr lang="en-US" sz="2400" dirty="0">
                          <a:solidFill>
                            <a:schemeClr val="tx1"/>
                          </a:solidFill>
                          <a:effectLst/>
                          <a:latin typeface="Times New Roman" panose="02020603050405020304" pitchFamily="18" charset="0"/>
                          <a:cs typeface="Times New Roman" panose="02020603050405020304" pitchFamily="18" charset="0"/>
                        </a:rPr>
                        <a:t>, styles and length.</a:t>
                      </a:r>
                      <a:endPar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bg1"/>
                    </a:solidFill>
                  </a:tcPr>
                </a:tc>
                <a:tc>
                  <a:txBody>
                    <a:bodyPr/>
                    <a:lstStyle/>
                    <a:p>
                      <a:pPr>
                        <a:lnSpc>
                          <a:spcPct val="107000"/>
                        </a:lnSpc>
                        <a:spcAft>
                          <a:spcPts val="800"/>
                        </a:spcAft>
                      </a:pPr>
                      <a:endParaRPr lang="ru-RU" sz="2400" b="1" dirty="0" smtClean="0">
                        <a:effectLst/>
                        <a:latin typeface="Times New Roman" panose="02020603050405020304" pitchFamily="18" charset="0"/>
                        <a:cs typeface="Times New Roman" panose="02020603050405020304" pitchFamily="18" charset="0"/>
                      </a:endParaRPr>
                    </a:p>
                    <a:p>
                      <a:pPr>
                        <a:lnSpc>
                          <a:spcPct val="107000"/>
                        </a:lnSpc>
                        <a:spcAft>
                          <a:spcPts val="800"/>
                        </a:spcAft>
                      </a:pPr>
                      <a:r>
                        <a:rPr lang="ru-RU" sz="2400" b="1" dirty="0" smtClean="0">
                          <a:effectLst/>
                          <a:latin typeface="Times New Roman" panose="02020603050405020304" pitchFamily="18" charset="0"/>
                          <a:cs typeface="Times New Roman" panose="02020603050405020304" pitchFamily="18" charset="0"/>
                        </a:rPr>
                        <a:t>WOMAN</a:t>
                      </a:r>
                      <a:endParaRPr lang="ru-RU" sz="2400" b="1" dirty="0">
                        <a:effectLst/>
                        <a:latin typeface="Times New Roman" panose="02020603050405020304" pitchFamily="18" charset="0"/>
                        <a:cs typeface="Times New Roman" panose="02020603050405020304" pitchFamily="18" charset="0"/>
                      </a:endParaRPr>
                    </a:p>
                    <a:p>
                      <a:pPr>
                        <a:lnSpc>
                          <a:spcPct val="107000"/>
                        </a:lnSpc>
                        <a:spcAft>
                          <a:spcPts val="800"/>
                        </a:spcAft>
                      </a:pPr>
                      <a:r>
                        <a:rPr lang="ru-RU" sz="2400" b="1" dirty="0">
                          <a:effectLst/>
                          <a:latin typeface="Times New Roman" panose="02020603050405020304" pitchFamily="18" charset="0"/>
                          <a:cs typeface="Times New Roman" panose="02020603050405020304" pitchFamily="18" charset="0"/>
                        </a:rPr>
                        <a:t> </a:t>
                      </a:r>
                    </a:p>
                    <a:p>
                      <a:pPr>
                        <a:lnSpc>
                          <a:spcPct val="107000"/>
                        </a:lnSpc>
                      </a:pPr>
                      <a:r>
                        <a:rPr lang="ru-RU" sz="2400" b="1" dirty="0">
                          <a:effectLst/>
                          <a:latin typeface="Times New Roman" panose="02020603050405020304" pitchFamily="18" charset="0"/>
                          <a:cs typeface="Times New Roman" panose="02020603050405020304" pitchFamily="18" charset="0"/>
                        </a:rPr>
                        <a:t>    </a:t>
                      </a:r>
                    </a:p>
                  </a:txBody>
                  <a:tcPr marL="0" marR="0" marT="0" marB="0">
                    <a:solidFill>
                      <a:schemeClr val="bg1"/>
                    </a:solidFill>
                  </a:tcPr>
                </a:tc>
                <a:extLst>
                  <a:ext uri="{0D108BD9-81ED-4DB2-BD59-A6C34878D82A}">
                    <a16:rowId xmlns:a16="http://schemas.microsoft.com/office/drawing/2014/main" val="3117120252"/>
                  </a:ext>
                </a:extLst>
              </a:tr>
              <a:tr h="616122">
                <a:tc>
                  <a:txBody>
                    <a:bodyPr/>
                    <a:lstStyle/>
                    <a:p>
                      <a:endParaRPr lang="ru-RU" sz="2400" dirty="0">
                        <a:solidFill>
                          <a:schemeClr val="tx1"/>
                        </a:solidFill>
                        <a:latin typeface="Times New Roman" panose="02020603050405020304" pitchFamily="18" charset="0"/>
                        <a:cs typeface="Times New Roman" panose="02020603050405020304" pitchFamily="18" charset="0"/>
                      </a:endParaRPr>
                    </a:p>
                  </a:txBody>
                  <a:tcPr marL="9345" marR="9345" marT="9345" marB="9345">
                    <a:solidFill>
                      <a:schemeClr val="bg1"/>
                    </a:solidFill>
                  </a:tcPr>
                </a:tc>
                <a:tc>
                  <a:txBody>
                    <a:bodyPr/>
                    <a:lstStyle/>
                    <a:p>
                      <a:endParaRPr lang="ru-RU" sz="2400" b="1" dirty="0">
                        <a:latin typeface="Times New Roman" panose="02020603050405020304" pitchFamily="18" charset="0"/>
                        <a:cs typeface="Times New Roman" panose="02020603050405020304" pitchFamily="18" charset="0"/>
                      </a:endParaRPr>
                    </a:p>
                  </a:txBody>
                  <a:tcPr marL="84104" marR="84104" marT="42052" marB="42052">
                    <a:solidFill>
                      <a:schemeClr val="bg1"/>
                    </a:solidFill>
                  </a:tcPr>
                </a:tc>
                <a:extLst>
                  <a:ext uri="{0D108BD9-81ED-4DB2-BD59-A6C34878D82A}">
                    <a16:rowId xmlns:a16="http://schemas.microsoft.com/office/drawing/2014/main" val="2867090941"/>
                  </a:ext>
                </a:extLst>
              </a:tr>
              <a:tr h="1052342">
                <a:tc>
                  <a:txBody>
                    <a:bodyPr/>
                    <a:lstStyle/>
                    <a:p>
                      <a:pPr>
                        <a:lnSpc>
                          <a:spcPct val="107000"/>
                        </a:lnSpc>
                        <a:spcAft>
                          <a:spcPts val="800"/>
                        </a:spcAft>
                      </a:pPr>
                      <a:r>
                        <a:rPr lang="ru-RU" sz="2400" dirty="0" smtClean="0">
                          <a:solidFill>
                            <a:schemeClr val="tx1"/>
                          </a:solidFill>
                          <a:effectLst/>
                          <a:latin typeface="Times New Roman" panose="02020603050405020304" pitchFamily="18" charset="0"/>
                          <a:cs typeface="Times New Roman" panose="02020603050405020304" pitchFamily="18" charset="0"/>
                        </a:rPr>
                        <a:t>3. </a:t>
                      </a:r>
                      <a:r>
                        <a:rPr lang="en-US" sz="2400" dirty="0" smtClean="0">
                          <a:solidFill>
                            <a:schemeClr val="tx1"/>
                          </a:solidFill>
                          <a:effectLst/>
                          <a:latin typeface="Times New Roman" panose="02020603050405020304" pitchFamily="18" charset="0"/>
                          <a:cs typeface="Times New Roman" panose="02020603050405020304" pitchFamily="18" charset="0"/>
                        </a:rPr>
                        <a:t>However</a:t>
                      </a:r>
                      <a:r>
                        <a:rPr lang="en-US" sz="2400" dirty="0">
                          <a:solidFill>
                            <a:schemeClr val="tx1"/>
                          </a:solidFill>
                          <a:effectLst/>
                          <a:latin typeface="Times New Roman" panose="02020603050405020304" pitchFamily="18" charset="0"/>
                          <a:cs typeface="Times New Roman" panose="02020603050405020304" pitchFamily="18" charset="0"/>
                        </a:rPr>
                        <a:t>, you may be surprised to learn that in ancient Greece only men __________________ skirts. In some cultures, skirts are still a part of male outfits. </a:t>
                      </a:r>
                      <a:r>
                        <a:rPr lang="ru-RU" sz="2400" dirty="0" err="1">
                          <a:solidFill>
                            <a:schemeClr val="tx1"/>
                          </a:solidFill>
                          <a:effectLst/>
                          <a:latin typeface="Times New Roman" panose="02020603050405020304" pitchFamily="18" charset="0"/>
                          <a:cs typeface="Times New Roman" panose="02020603050405020304" pitchFamily="18" charset="0"/>
                        </a:rPr>
                        <a:t>Isn’t</a:t>
                      </a:r>
                      <a:r>
                        <a:rPr lang="ru-RU" sz="2400" dirty="0">
                          <a:solidFill>
                            <a:schemeClr val="tx1"/>
                          </a:solidFill>
                          <a:effectLst/>
                          <a:latin typeface="Times New Roman" panose="02020603050405020304" pitchFamily="18" charset="0"/>
                          <a:cs typeface="Times New Roman" panose="02020603050405020304" pitchFamily="18" charset="0"/>
                        </a:rPr>
                        <a:t> </a:t>
                      </a:r>
                      <a:r>
                        <a:rPr lang="ru-RU" sz="2400" dirty="0" err="1">
                          <a:solidFill>
                            <a:schemeClr val="tx1"/>
                          </a:solidFill>
                          <a:effectLst/>
                          <a:latin typeface="Times New Roman" panose="02020603050405020304" pitchFamily="18" charset="0"/>
                          <a:cs typeface="Times New Roman" panose="02020603050405020304" pitchFamily="18" charset="0"/>
                        </a:rPr>
                        <a:t>that</a:t>
                      </a:r>
                      <a:r>
                        <a:rPr lang="ru-RU" sz="2400" dirty="0">
                          <a:solidFill>
                            <a:schemeClr val="tx1"/>
                          </a:solidFill>
                          <a:effectLst/>
                          <a:latin typeface="Times New Roman" panose="02020603050405020304" pitchFamily="18" charset="0"/>
                          <a:cs typeface="Times New Roman" panose="02020603050405020304" pitchFamily="18" charset="0"/>
                        </a:rPr>
                        <a:t> </a:t>
                      </a:r>
                      <a:r>
                        <a:rPr lang="ru-RU" sz="2400" dirty="0" err="1">
                          <a:solidFill>
                            <a:schemeClr val="tx1"/>
                          </a:solidFill>
                          <a:effectLst/>
                          <a:latin typeface="Times New Roman" panose="02020603050405020304" pitchFamily="18" charset="0"/>
                          <a:cs typeface="Times New Roman" panose="02020603050405020304" pitchFamily="18" charset="0"/>
                        </a:rPr>
                        <a:t>amazing</a:t>
                      </a:r>
                      <a:r>
                        <a:rPr lang="ru-RU" sz="2400" dirty="0">
                          <a:solidFill>
                            <a:schemeClr val="tx1"/>
                          </a:solidFill>
                          <a:effectLst/>
                          <a:latin typeface="Times New Roman" panose="02020603050405020304" pitchFamily="18" charset="0"/>
                          <a:cs typeface="Times New Roman" panose="02020603050405020304" pitchFamily="18" charset="0"/>
                        </a:rPr>
                        <a:t>?</a:t>
                      </a:r>
                      <a:endParaRPr lang="ru-RU"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bg1"/>
                    </a:solidFill>
                  </a:tcPr>
                </a:tc>
                <a:tc>
                  <a:txBody>
                    <a:bodyPr/>
                    <a:lstStyle/>
                    <a:p>
                      <a:pPr>
                        <a:lnSpc>
                          <a:spcPct val="107000"/>
                        </a:lnSpc>
                        <a:spcAft>
                          <a:spcPts val="800"/>
                        </a:spcAft>
                      </a:pPr>
                      <a:r>
                        <a:rPr lang="ru-RU" sz="2400" b="1" dirty="0">
                          <a:effectLst/>
                          <a:latin typeface="Times New Roman" panose="02020603050405020304" pitchFamily="18" charset="0"/>
                          <a:cs typeface="Times New Roman" panose="02020603050405020304" pitchFamily="18" charset="0"/>
                        </a:rPr>
                        <a:t> </a:t>
                      </a:r>
                    </a:p>
                    <a:p>
                      <a:pPr>
                        <a:lnSpc>
                          <a:spcPct val="107000"/>
                        </a:lnSpc>
                        <a:spcAft>
                          <a:spcPts val="800"/>
                        </a:spcAft>
                      </a:pPr>
                      <a:r>
                        <a:rPr lang="ru-RU" sz="2400" b="1" dirty="0">
                          <a:effectLst/>
                          <a:latin typeface="Times New Roman" panose="02020603050405020304" pitchFamily="18" charset="0"/>
                          <a:cs typeface="Times New Roman" panose="02020603050405020304" pitchFamily="18" charset="0"/>
                        </a:rPr>
                        <a:t>WEAR</a:t>
                      </a:r>
                      <a:endParaRPr lang="ru-RU" sz="2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solidFill>
                      <a:schemeClr val="bg1"/>
                    </a:solidFill>
                  </a:tcPr>
                </a:tc>
                <a:extLst>
                  <a:ext uri="{0D108BD9-81ED-4DB2-BD59-A6C34878D82A}">
                    <a16:rowId xmlns:a16="http://schemas.microsoft.com/office/drawing/2014/main" val="3167198941"/>
                  </a:ext>
                </a:extLst>
              </a:tr>
            </a:tbl>
          </a:graphicData>
        </a:graphic>
      </p:graphicFrame>
      <p:sp>
        <p:nvSpPr>
          <p:cNvPr id="5" name="TextBox 4"/>
          <p:cNvSpPr txBox="1"/>
          <p:nvPr/>
        </p:nvSpPr>
        <p:spPr>
          <a:xfrm>
            <a:off x="6519554" y="606701"/>
            <a:ext cx="2185060" cy="461665"/>
          </a:xfrm>
          <a:prstGeom prst="rect">
            <a:avLst/>
          </a:prstGeom>
          <a:noFill/>
        </p:spPr>
        <p:txBody>
          <a:bodyPr wrap="square" rtlCol="0">
            <a:spAutoFit/>
          </a:bodyPr>
          <a:lstStyle/>
          <a:p>
            <a:r>
              <a:rPr lang="en-US" sz="2400" b="1" dirty="0" smtClean="0">
                <a:solidFill>
                  <a:srgbClr val="00B050"/>
                </a:solidFill>
              </a:rPr>
              <a:t>invention</a:t>
            </a:r>
            <a:endParaRPr lang="ru-RU" sz="2400" b="1" dirty="0">
              <a:solidFill>
                <a:srgbClr val="00B050"/>
              </a:solidFill>
            </a:endParaRPr>
          </a:p>
        </p:txBody>
      </p:sp>
      <p:sp>
        <p:nvSpPr>
          <p:cNvPr id="6" name="TextBox 5"/>
          <p:cNvSpPr txBox="1"/>
          <p:nvPr/>
        </p:nvSpPr>
        <p:spPr>
          <a:xfrm>
            <a:off x="2185060" y="3043820"/>
            <a:ext cx="1615045" cy="461665"/>
          </a:xfrm>
          <a:prstGeom prst="rect">
            <a:avLst/>
          </a:prstGeom>
          <a:noFill/>
        </p:spPr>
        <p:txBody>
          <a:bodyPr wrap="square" rtlCol="0">
            <a:spAutoFit/>
          </a:bodyPr>
          <a:lstStyle/>
          <a:p>
            <a:r>
              <a:rPr lang="en-US" sz="2400" b="1" dirty="0" smtClean="0">
                <a:solidFill>
                  <a:srgbClr val="00B050"/>
                </a:solidFill>
              </a:rPr>
              <a:t>women</a:t>
            </a:r>
            <a:endParaRPr lang="ru-RU" sz="2400" b="1" dirty="0">
              <a:solidFill>
                <a:srgbClr val="00B050"/>
              </a:solidFill>
            </a:endParaRPr>
          </a:p>
        </p:txBody>
      </p:sp>
      <p:sp>
        <p:nvSpPr>
          <p:cNvPr id="7" name="TextBox 6"/>
          <p:cNvSpPr txBox="1"/>
          <p:nvPr/>
        </p:nvSpPr>
        <p:spPr>
          <a:xfrm>
            <a:off x="902525" y="5913912"/>
            <a:ext cx="1900052" cy="461665"/>
          </a:xfrm>
          <a:prstGeom prst="rect">
            <a:avLst/>
          </a:prstGeom>
          <a:noFill/>
        </p:spPr>
        <p:txBody>
          <a:bodyPr wrap="square" rtlCol="0">
            <a:spAutoFit/>
          </a:bodyPr>
          <a:lstStyle/>
          <a:p>
            <a:r>
              <a:rPr lang="en-US" sz="2400" b="1" dirty="0" smtClean="0">
                <a:solidFill>
                  <a:srgbClr val="00B050"/>
                </a:solidFill>
              </a:rPr>
              <a:t>wore</a:t>
            </a:r>
            <a:endParaRPr lang="ru-RU" sz="2400" b="1" dirty="0">
              <a:solidFill>
                <a:srgbClr val="00B050"/>
              </a:solidFill>
            </a:endParaRPr>
          </a:p>
        </p:txBody>
      </p:sp>
    </p:spTree>
    <p:extLst>
      <p:ext uri="{BB962C8B-B14F-4D97-AF65-F5344CB8AC3E}">
        <p14:creationId xmlns:p14="http://schemas.microsoft.com/office/powerpoint/2010/main" val="724886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solidFill>
                  <a:srgbClr val="00B050"/>
                </a:solidFill>
              </a:rPr>
              <a:t>Can – do checklist</a:t>
            </a:r>
            <a:endParaRPr lang="ru-RU" dirty="0">
              <a:solidFill>
                <a:srgbClr val="00B050"/>
              </a:solidFill>
            </a:endParaRPr>
          </a:p>
        </p:txBody>
      </p:sp>
      <p:sp>
        <p:nvSpPr>
          <p:cNvPr id="3" name="Объект 2"/>
          <p:cNvSpPr>
            <a:spLocks noGrp="1"/>
          </p:cNvSpPr>
          <p:nvPr>
            <p:ph idx="1"/>
          </p:nvPr>
        </p:nvSpPr>
        <p:spPr>
          <a:xfrm>
            <a:off x="617517" y="2121407"/>
            <a:ext cx="10972799" cy="4362519"/>
          </a:xfrm>
        </p:spPr>
        <p:txBody>
          <a:bodyPr>
            <a:normAutofit/>
          </a:bodyPr>
          <a:lstStyle/>
          <a:p>
            <a:pPr algn="just"/>
            <a:r>
              <a:rPr lang="en-US" sz="3200" dirty="0" smtClean="0"/>
              <a:t>We learnt many new words</a:t>
            </a:r>
          </a:p>
          <a:p>
            <a:pPr algn="just"/>
            <a:r>
              <a:rPr lang="en-US" sz="3200" dirty="0" smtClean="0"/>
              <a:t>We read different texts</a:t>
            </a:r>
          </a:p>
          <a:p>
            <a:pPr algn="just"/>
            <a:r>
              <a:rPr lang="en-US" sz="3200" dirty="0" smtClean="0"/>
              <a:t>We received useful information about fashion in the UK and Russia</a:t>
            </a:r>
          </a:p>
          <a:p>
            <a:pPr algn="just"/>
            <a:r>
              <a:rPr lang="en-US" sz="3200" dirty="0" smtClean="0"/>
              <a:t>We did different lexical and grammar tasks</a:t>
            </a:r>
          </a:p>
          <a:p>
            <a:pPr algn="just"/>
            <a:r>
              <a:rPr lang="en-US" sz="3200" dirty="0" smtClean="0"/>
              <a:t>We made dialogues and answered the questions</a:t>
            </a:r>
          </a:p>
          <a:p>
            <a:pPr algn="just"/>
            <a:r>
              <a:rPr lang="en-US" sz="3200" dirty="0" smtClean="0"/>
              <a:t>We made sentences with new words</a:t>
            </a:r>
            <a:endParaRPr lang="ru-RU" sz="3200" dirty="0"/>
          </a:p>
        </p:txBody>
      </p:sp>
      <p:pic>
        <p:nvPicPr>
          <p:cNvPr id="1026" name="Picture 2" descr="https://avatars.mds.yandex.net/i?id=3fa21f9ef0835e09db3c9faffc2b1b35_l-5666463-images-thumbs&amp;n=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517" y="222551"/>
            <a:ext cx="1793174" cy="179317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gas-kvas.com/grafic/uploads/posts/2023-10/1696411839_gas-kvas-com-p-kartinki-smail-48.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35847" y="704355"/>
            <a:ext cx="1644732" cy="164473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avatars.mds.yandex.net/i?id=bf59fde204f751b8db6d94c10f9b5f9a56512ad0-9245612-images-thumbs&amp;ref=rim&amp;n=33&amp;w=200&amp;h=2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75748" y="4819126"/>
            <a:ext cx="190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avatars.mds.yandex.net/i?id=9286fb228999fd4bc2a15f5566eedaab95759c2d-9849134-images-thumbs&amp;n=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50172" y="668475"/>
            <a:ext cx="1275938" cy="901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5772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err="1" smtClean="0">
                <a:solidFill>
                  <a:srgbClr val="FF0000"/>
                </a:solidFill>
              </a:rPr>
              <a:t>HOmework</a:t>
            </a:r>
            <a:endParaRPr lang="ru-RU" dirty="0">
              <a:solidFill>
                <a:srgbClr val="FF0000"/>
              </a:solidFill>
            </a:endParaRPr>
          </a:p>
        </p:txBody>
      </p:sp>
      <p:sp>
        <p:nvSpPr>
          <p:cNvPr id="3" name="Объект 2"/>
          <p:cNvSpPr>
            <a:spLocks noGrp="1"/>
          </p:cNvSpPr>
          <p:nvPr>
            <p:ph idx="1"/>
          </p:nvPr>
        </p:nvSpPr>
        <p:spPr/>
        <p:txBody>
          <a:bodyPr>
            <a:normAutofit/>
          </a:bodyPr>
          <a:lstStyle/>
          <a:p>
            <a:pPr marL="0" indent="0">
              <a:buNone/>
            </a:pPr>
            <a:r>
              <a:rPr lang="en-US" sz="3200" dirty="0"/>
              <a:t>1) to make an advert for your </a:t>
            </a:r>
            <a:r>
              <a:rPr lang="en-US" sz="3200" dirty="0" err="1"/>
              <a:t>favourite</a:t>
            </a:r>
            <a:r>
              <a:rPr lang="en-US" sz="3200" dirty="0"/>
              <a:t> designer or 2) take two different photos and compare people illustrated on them. </a:t>
            </a:r>
            <a:endParaRPr lang="ru-RU" sz="3200" dirty="0"/>
          </a:p>
        </p:txBody>
      </p:sp>
      <p:pic>
        <p:nvPicPr>
          <p:cNvPr id="1026" name="Picture 2" descr="https://webstockreview.net/images/clipart-homework-word-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534" y="4515844"/>
            <a:ext cx="11928143" cy="2219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07909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sp>
        <p:nvSpPr>
          <p:cNvPr id="4" name="AutoShape 2" descr="https://theslide.ru/img/thumbs/1512d097978947b2776eeaf9f3ecf0d9-800x.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2052" name="Picture 4" descr="https://fsd.multiurok.ru/html/2017/06/06/s_59365745bbe74/img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92876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Дерево">
  <a:themeElements>
    <a:clrScheme name="Дерево">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Дерево">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Дерево">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TM03090434[[fn=Дерево]]</Template>
  <TotalTime>576</TotalTime>
  <Words>288</Words>
  <Application>Microsoft Office PowerPoint</Application>
  <PresentationFormat>Широкоэкранный</PresentationFormat>
  <Paragraphs>56</Paragraphs>
  <Slides>8</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8</vt:i4>
      </vt:variant>
    </vt:vector>
  </HeadingPairs>
  <TitlesOfParts>
    <vt:vector size="16" baseType="lpstr">
      <vt:lpstr>Calibri</vt:lpstr>
      <vt:lpstr>Cambria</vt:lpstr>
      <vt:lpstr>robotoregular</vt:lpstr>
      <vt:lpstr>Rockwell</vt:lpstr>
      <vt:lpstr>Rockwell Condensed</vt:lpstr>
      <vt:lpstr>Times New Roman</vt:lpstr>
      <vt:lpstr>Wingdings</vt:lpstr>
      <vt:lpstr>Дерево</vt:lpstr>
      <vt:lpstr>January,18 Classwork</vt:lpstr>
      <vt:lpstr>Topic: Teenage fashion in the UK </vt:lpstr>
      <vt:lpstr>Презентация PowerPoint</vt:lpstr>
      <vt:lpstr>Презентация PowerPoint</vt:lpstr>
      <vt:lpstr>Презентация PowerPoint</vt:lpstr>
      <vt:lpstr>Can – do checklist</vt:lpstr>
      <vt:lpstr>HOmework</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Учитель</dc:creator>
  <cp:lastModifiedBy>Учитель</cp:lastModifiedBy>
  <cp:revision>20</cp:revision>
  <dcterms:created xsi:type="dcterms:W3CDTF">2024-01-11T07:36:21Z</dcterms:created>
  <dcterms:modified xsi:type="dcterms:W3CDTF">2024-01-29T09:53:04Z</dcterms:modified>
</cp:coreProperties>
</file>