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5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6FF57-A89E-4465-9499-719DD9A79E62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EC6B9-5DDB-46D9-A688-DD1F0CD8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62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EC6B9-5DDB-46D9-A688-DD1F0CD81FD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64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230425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Тема урока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>
                <a:solidFill>
                  <a:srgbClr val="00B050"/>
                </a:solidFill>
              </a:rPr>
              <a:t>«Преобразование </a:t>
            </a:r>
            <a:r>
              <a:rPr lang="ru-RU" sz="3600" dirty="0">
                <a:solidFill>
                  <a:srgbClr val="00B050"/>
                </a:solidFill>
              </a:rPr>
              <a:t>многочлена в квадрат суммы или разности двух </a:t>
            </a:r>
            <a:r>
              <a:rPr lang="ru-RU" sz="3600" dirty="0" smtClean="0">
                <a:solidFill>
                  <a:srgbClr val="00B050"/>
                </a:solidFill>
              </a:rPr>
              <a:t>выражений»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Урок алгебры 7 класс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 математики </a:t>
            </a:r>
            <a:r>
              <a:rPr lang="ru-RU" sz="2000" dirty="0" err="1" smtClean="0">
                <a:solidFill>
                  <a:schemeClr val="tx1"/>
                </a:solidFill>
              </a:rPr>
              <a:t>Галсанова</a:t>
            </a:r>
            <a:r>
              <a:rPr lang="ru-RU" sz="2000" dirty="0" smtClean="0">
                <a:solidFill>
                  <a:schemeClr val="tx1"/>
                </a:solidFill>
              </a:rPr>
              <a:t> М.Б.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МОУ Нижне-Иволгинская СОШ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6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 txBox="1">
            <a:spLocks/>
          </p:cNvSpPr>
          <p:nvPr/>
        </p:nvSpPr>
        <p:spPr>
          <a:xfrm>
            <a:off x="971600" y="2086079"/>
            <a:ext cx="7200800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Р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ф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л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к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и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я</a:t>
            </a: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endParaRPr lang="ru-RU" sz="32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Овал 67"/>
          <p:cNvSpPr/>
          <p:nvPr/>
        </p:nvSpPr>
        <p:spPr>
          <a:xfrm>
            <a:off x="6000760" y="5500702"/>
            <a:ext cx="571504" cy="35719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785786" y="5429264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071802" y="5572140"/>
            <a:ext cx="1149353" cy="104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1472" y="5143512"/>
            <a:ext cx="1494655" cy="1010220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143504" y="5143512"/>
            <a:ext cx="1785950" cy="11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5-конечная звезда 4"/>
          <p:cNvSpPr/>
          <p:nvPr/>
        </p:nvSpPr>
        <p:spPr>
          <a:xfrm>
            <a:off x="1214414" y="4507753"/>
            <a:ext cx="576262" cy="576263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585160" y="4292933"/>
            <a:ext cx="576262" cy="576263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1214414" y="4078118"/>
            <a:ext cx="576262" cy="576263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585160" y="3860128"/>
            <a:ext cx="576262" cy="579438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1214414" y="3645314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585160" y="3430500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214414" y="3215686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585160" y="3000872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>
            <a:off x="1214414" y="2786058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585160" y="2571244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1214414" y="2356430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585160" y="2141616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1214414" y="1926802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5-конечная звезда 17"/>
          <p:cNvSpPr/>
          <p:nvPr/>
        </p:nvSpPr>
        <p:spPr>
          <a:xfrm>
            <a:off x="585160" y="1711988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5-конечная звезда 18"/>
          <p:cNvSpPr/>
          <p:nvPr/>
        </p:nvSpPr>
        <p:spPr>
          <a:xfrm>
            <a:off x="1214414" y="1497174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5-конечная звезда 19"/>
          <p:cNvSpPr/>
          <p:nvPr/>
        </p:nvSpPr>
        <p:spPr>
          <a:xfrm>
            <a:off x="585160" y="1282360"/>
            <a:ext cx="576262" cy="576262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1214414" y="1064371"/>
            <a:ext cx="576262" cy="579437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585160" y="849556"/>
            <a:ext cx="576262" cy="576263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1214414" y="634741"/>
            <a:ext cx="576262" cy="576263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585160" y="419926"/>
            <a:ext cx="576262" cy="576263"/>
          </a:xfrm>
          <a:prstGeom prst="star5">
            <a:avLst/>
          </a:prstGeom>
          <a:solidFill>
            <a:srgbClr val="00B050"/>
          </a:solidFill>
          <a:ln w="28575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3786182" y="4506753"/>
            <a:ext cx="576262" cy="576263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5-конечная звезда 25"/>
          <p:cNvSpPr/>
          <p:nvPr/>
        </p:nvSpPr>
        <p:spPr>
          <a:xfrm>
            <a:off x="3110981" y="4291933"/>
            <a:ext cx="576262" cy="576263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5-конечная звезда 26"/>
          <p:cNvSpPr/>
          <p:nvPr/>
        </p:nvSpPr>
        <p:spPr>
          <a:xfrm>
            <a:off x="3786182" y="4077118"/>
            <a:ext cx="576262" cy="576263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5-конечная звезда 27"/>
          <p:cNvSpPr/>
          <p:nvPr/>
        </p:nvSpPr>
        <p:spPr>
          <a:xfrm>
            <a:off x="3110981" y="3859128"/>
            <a:ext cx="576262" cy="579438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5-конечная звезда 28"/>
          <p:cNvSpPr/>
          <p:nvPr/>
        </p:nvSpPr>
        <p:spPr>
          <a:xfrm>
            <a:off x="3786182" y="3644314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5-конечная звезда 29"/>
          <p:cNvSpPr/>
          <p:nvPr/>
        </p:nvSpPr>
        <p:spPr>
          <a:xfrm>
            <a:off x="3110981" y="3429500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5-конечная звезда 30"/>
          <p:cNvSpPr/>
          <p:nvPr/>
        </p:nvSpPr>
        <p:spPr>
          <a:xfrm>
            <a:off x="3786182" y="3214686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5-конечная звезда 31"/>
          <p:cNvSpPr/>
          <p:nvPr/>
        </p:nvSpPr>
        <p:spPr>
          <a:xfrm>
            <a:off x="3110981" y="2999872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5-конечная звезда 32"/>
          <p:cNvSpPr/>
          <p:nvPr/>
        </p:nvSpPr>
        <p:spPr>
          <a:xfrm>
            <a:off x="3786182" y="2785058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5-конечная звезда 33"/>
          <p:cNvSpPr/>
          <p:nvPr/>
        </p:nvSpPr>
        <p:spPr>
          <a:xfrm>
            <a:off x="3110981" y="2570244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5-конечная звезда 34"/>
          <p:cNvSpPr/>
          <p:nvPr/>
        </p:nvSpPr>
        <p:spPr>
          <a:xfrm>
            <a:off x="3786182" y="2355430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5-конечная звезда 35"/>
          <p:cNvSpPr/>
          <p:nvPr/>
        </p:nvSpPr>
        <p:spPr>
          <a:xfrm>
            <a:off x="3110981" y="2140616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5-конечная звезда 36"/>
          <p:cNvSpPr/>
          <p:nvPr/>
        </p:nvSpPr>
        <p:spPr>
          <a:xfrm>
            <a:off x="3786182" y="1925802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5-конечная звезда 37"/>
          <p:cNvSpPr/>
          <p:nvPr/>
        </p:nvSpPr>
        <p:spPr>
          <a:xfrm>
            <a:off x="3110981" y="1710988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5-конечная звезда 38"/>
          <p:cNvSpPr/>
          <p:nvPr/>
        </p:nvSpPr>
        <p:spPr>
          <a:xfrm>
            <a:off x="3786182" y="1496174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5-конечная звезда 39"/>
          <p:cNvSpPr/>
          <p:nvPr/>
        </p:nvSpPr>
        <p:spPr>
          <a:xfrm>
            <a:off x="3110981" y="1281360"/>
            <a:ext cx="576262" cy="576262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5-конечная звезда 40"/>
          <p:cNvSpPr/>
          <p:nvPr/>
        </p:nvSpPr>
        <p:spPr>
          <a:xfrm>
            <a:off x="3786182" y="1063371"/>
            <a:ext cx="576262" cy="579437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5-конечная звезда 41"/>
          <p:cNvSpPr/>
          <p:nvPr/>
        </p:nvSpPr>
        <p:spPr>
          <a:xfrm>
            <a:off x="3110981" y="848556"/>
            <a:ext cx="576262" cy="576263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5-конечная звезда 42"/>
          <p:cNvSpPr/>
          <p:nvPr/>
        </p:nvSpPr>
        <p:spPr>
          <a:xfrm>
            <a:off x="3786182" y="633741"/>
            <a:ext cx="576262" cy="576263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5-конечная звезда 43"/>
          <p:cNvSpPr/>
          <p:nvPr/>
        </p:nvSpPr>
        <p:spPr>
          <a:xfrm>
            <a:off x="3110981" y="418926"/>
            <a:ext cx="576262" cy="576263"/>
          </a:xfrm>
          <a:prstGeom prst="star5">
            <a:avLst/>
          </a:prstGeom>
          <a:solidFill>
            <a:srgbClr val="FFFF00"/>
          </a:solidFill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5-конечная звезда 44"/>
          <p:cNvSpPr/>
          <p:nvPr/>
        </p:nvSpPr>
        <p:spPr>
          <a:xfrm>
            <a:off x="6215074" y="4506753"/>
            <a:ext cx="576262" cy="576263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5-конечная звезда 45"/>
          <p:cNvSpPr/>
          <p:nvPr/>
        </p:nvSpPr>
        <p:spPr>
          <a:xfrm>
            <a:off x="5487511" y="4291933"/>
            <a:ext cx="576262" cy="576263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7" name="5-конечная звезда 46"/>
          <p:cNvSpPr/>
          <p:nvPr/>
        </p:nvSpPr>
        <p:spPr>
          <a:xfrm>
            <a:off x="6215074" y="4077118"/>
            <a:ext cx="576262" cy="576263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8" name="5-конечная звезда 47"/>
          <p:cNvSpPr/>
          <p:nvPr/>
        </p:nvSpPr>
        <p:spPr>
          <a:xfrm>
            <a:off x="5487511" y="3859128"/>
            <a:ext cx="576262" cy="579438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9" name="5-конечная звезда 48"/>
          <p:cNvSpPr/>
          <p:nvPr/>
        </p:nvSpPr>
        <p:spPr>
          <a:xfrm>
            <a:off x="6215074" y="3644314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0" name="5-конечная звезда 49"/>
          <p:cNvSpPr/>
          <p:nvPr/>
        </p:nvSpPr>
        <p:spPr>
          <a:xfrm>
            <a:off x="5487511" y="3429500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1" name="5-конечная звезда 50"/>
          <p:cNvSpPr/>
          <p:nvPr/>
        </p:nvSpPr>
        <p:spPr>
          <a:xfrm>
            <a:off x="6215074" y="3214686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2" name="5-конечная звезда 51"/>
          <p:cNvSpPr/>
          <p:nvPr/>
        </p:nvSpPr>
        <p:spPr>
          <a:xfrm>
            <a:off x="5487511" y="2999872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3" name="5-конечная звезда 52"/>
          <p:cNvSpPr/>
          <p:nvPr/>
        </p:nvSpPr>
        <p:spPr>
          <a:xfrm>
            <a:off x="6215074" y="2785058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4" name="5-конечная звезда 53"/>
          <p:cNvSpPr/>
          <p:nvPr/>
        </p:nvSpPr>
        <p:spPr>
          <a:xfrm>
            <a:off x="5487511" y="2570244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5" name="5-конечная звезда 54"/>
          <p:cNvSpPr/>
          <p:nvPr/>
        </p:nvSpPr>
        <p:spPr>
          <a:xfrm>
            <a:off x="6215074" y="2355430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6" name="5-конечная звезда 55"/>
          <p:cNvSpPr/>
          <p:nvPr/>
        </p:nvSpPr>
        <p:spPr>
          <a:xfrm>
            <a:off x="5487511" y="2140616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7" name="5-конечная звезда 56"/>
          <p:cNvSpPr/>
          <p:nvPr/>
        </p:nvSpPr>
        <p:spPr>
          <a:xfrm>
            <a:off x="6215074" y="1925802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8" name="5-конечная звезда 57"/>
          <p:cNvSpPr/>
          <p:nvPr/>
        </p:nvSpPr>
        <p:spPr>
          <a:xfrm>
            <a:off x="5487511" y="1710988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9" name="5-конечная звезда 58"/>
          <p:cNvSpPr/>
          <p:nvPr/>
        </p:nvSpPr>
        <p:spPr>
          <a:xfrm>
            <a:off x="6215074" y="1496174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0" name="5-конечная звезда 59"/>
          <p:cNvSpPr/>
          <p:nvPr/>
        </p:nvSpPr>
        <p:spPr>
          <a:xfrm>
            <a:off x="5487511" y="1281360"/>
            <a:ext cx="576262" cy="576262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1" name="5-конечная звезда 60"/>
          <p:cNvSpPr/>
          <p:nvPr/>
        </p:nvSpPr>
        <p:spPr>
          <a:xfrm>
            <a:off x="6215074" y="1063371"/>
            <a:ext cx="576262" cy="579437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2" name="5-конечная звезда 61"/>
          <p:cNvSpPr/>
          <p:nvPr/>
        </p:nvSpPr>
        <p:spPr>
          <a:xfrm>
            <a:off x="5487511" y="848556"/>
            <a:ext cx="576262" cy="576263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3" name="5-конечная звезда 62"/>
          <p:cNvSpPr/>
          <p:nvPr/>
        </p:nvSpPr>
        <p:spPr>
          <a:xfrm>
            <a:off x="6215074" y="633741"/>
            <a:ext cx="576262" cy="576263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4" name="5-конечная звезда 63"/>
          <p:cNvSpPr/>
          <p:nvPr/>
        </p:nvSpPr>
        <p:spPr>
          <a:xfrm>
            <a:off x="5487511" y="418926"/>
            <a:ext cx="576262" cy="576263"/>
          </a:xfrm>
          <a:prstGeom prst="star5">
            <a:avLst/>
          </a:prstGeom>
          <a:solidFill>
            <a:srgbClr val="FF0000"/>
          </a:solidFill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57158" y="6226233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Я всё понял!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71736" y="5197180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Были затруднения!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86380" y="621508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Ничего не понял!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0" name="Умножение 69">
            <a:hlinkClick r:id="" action="ppaction://hlinkshowjump?jump=endshow"/>
          </p:cNvPr>
          <p:cNvSpPr/>
          <p:nvPr/>
        </p:nvSpPr>
        <p:spPr>
          <a:xfrm>
            <a:off x="8358214" y="28572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4535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7030A0"/>
                </a:solidFill>
              </a:rPr>
              <a:t>    Эпиграф урока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749" y="1640173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У математиков существует свой язык –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это формулы </a:t>
            </a:r>
          </a:p>
          <a:p>
            <a:pPr marL="0" indent="0" algn="ctr">
              <a:buNone/>
            </a:pPr>
            <a:endParaRPr lang="ru-RU" dirty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ru-RU" sz="1800" dirty="0"/>
              <a:t>Софья Васильевна Ковалевская </a:t>
            </a:r>
            <a:endParaRPr lang="ru-RU" sz="1800" dirty="0" smtClean="0"/>
          </a:p>
          <a:p>
            <a:pPr marL="0" indent="0" algn="r">
              <a:buNone/>
            </a:pPr>
            <a:r>
              <a:rPr lang="ru-RU" sz="1800" dirty="0" smtClean="0"/>
              <a:t>– </a:t>
            </a:r>
            <a:r>
              <a:rPr lang="ru-RU" sz="1800" dirty="0"/>
              <a:t>первая женщина профессор математики</a:t>
            </a:r>
          </a:p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2771800" y="2287724"/>
            <a:ext cx="648072" cy="4932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969455" y="2154560"/>
            <a:ext cx="457200" cy="6263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70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i="1" dirty="0" smtClean="0">
                <a:solidFill>
                  <a:srgbClr val="7030A0"/>
                </a:solidFill>
              </a:rPr>
              <a:t>Задание 1:  </a:t>
            </a:r>
            <a:r>
              <a:rPr lang="ru-RU" sz="2800" i="1" dirty="0" smtClean="0">
                <a:solidFill>
                  <a:srgbClr val="FF0000"/>
                </a:solidFill>
              </a:rPr>
              <a:t>Раскройте скобки (Устно)</a:t>
            </a:r>
            <a:endParaRPr lang="ru-RU" sz="2800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523137"/>
                <a:ext cx="8229600" cy="4525963"/>
              </a:xfrm>
            </p:spPr>
            <p:txBody>
              <a:bodyPr/>
              <a:lstStyle/>
              <a:p>
                <a:r>
                  <a:rPr lang="ru-RU" dirty="0" smtClean="0"/>
                  <a:t>а)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х−5)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= </m:t>
                    </m:r>
                  </m:oMath>
                </a14:m>
                <a:endParaRPr lang="ru-RU" dirty="0"/>
              </a:p>
              <a:p>
                <a:r>
                  <a:rPr lang="ru-RU" dirty="0" smtClean="0"/>
                  <a:t>б)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х+5)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=</m:t>
                    </m:r>
                  </m:oMath>
                </a14:m>
                <a:endParaRPr lang="ru-RU" dirty="0"/>
              </a:p>
              <a:p>
                <a:r>
                  <a:rPr lang="ru-RU" dirty="0" smtClean="0"/>
                  <a:t>в</a:t>
                </a:r>
                <a:r>
                  <a:rPr lang="ru-RU" dirty="0"/>
                  <a:t>) (</a:t>
                </a:r>
                <a14:m>
                  <m:oMath xmlns:m="http://schemas.openxmlformats.org/officeDocument/2006/math">
                    <m:r>
                      <a:rPr lang="ru-RU" i="1"/>
                      <m:t>2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х−1)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=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г)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3х+2)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=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д)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х+11)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=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е)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0,2х−7)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=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523137"/>
                <a:ext cx="8229600" cy="4525963"/>
              </a:xfrm>
              <a:blipFill rotWithShape="1">
                <a:blip r:embed="rId3"/>
                <a:stretch>
                  <a:fillRect l="-1630" t="-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9396536" y="404664"/>
                <a:ext cx="2704843" cy="595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х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  <m:r>
                      <a:rPr lang="ru-RU" sz="3200" i="1"/>
                      <m:t>−10х+25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6536" y="404664"/>
                <a:ext cx="2704843" cy="5959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9540552" y="1268760"/>
                <a:ext cx="2834687" cy="595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/>
                          </m:ctrlPr>
                        </m:sSupPr>
                        <m:e>
                          <m:r>
                            <a:rPr lang="ru-RU" sz="3200" i="1"/>
                            <m:t>х</m:t>
                          </m:r>
                        </m:e>
                        <m:sup>
                          <m:r>
                            <a:rPr lang="ru-RU" sz="3200" i="1"/>
                            <m:t>2</m:t>
                          </m:r>
                        </m:sup>
                      </m:sSup>
                      <m:r>
                        <a:rPr lang="ru-RU" sz="3200" i="1"/>
                        <m:t>+10 х+25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0552" y="1268760"/>
                <a:ext cx="2834687" cy="5959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9324528" y="2132856"/>
                <a:ext cx="2498056" cy="595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dirty="0"/>
                  <a:t> 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х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  <m:r>
                      <a:rPr lang="ru-RU" sz="3200" i="1"/>
                      <m:t>−4х+1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4528" y="2132856"/>
                <a:ext cx="2498056" cy="595932"/>
              </a:xfrm>
              <a:prstGeom prst="rect">
                <a:avLst/>
              </a:prstGeom>
              <a:blipFill rotWithShape="1">
                <a:blip r:embed="rId6"/>
                <a:stretch>
                  <a:fillRect l="-2689" t="-10204" b="-336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9376497" y="3068960"/>
                <a:ext cx="2744919" cy="6301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/>
                          </m:ctrlPr>
                        </m:sSupPr>
                        <m:e>
                          <m:r>
                            <a:rPr lang="ru-RU" sz="3200" i="1"/>
                            <m:t>9х</m:t>
                          </m:r>
                        </m:e>
                        <m:sup>
                          <m:r>
                            <a:rPr lang="ru-RU" sz="3200" i="1"/>
                            <m:t>2</m:t>
                          </m:r>
                        </m:sup>
                      </m:sSup>
                      <m:r>
                        <a:rPr lang="ru-RU" sz="3200" i="1"/>
                        <m:t>+12х+4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6497" y="3068960"/>
                <a:ext cx="2744919" cy="63017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9475847" y="3789040"/>
                <a:ext cx="2932469" cy="595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х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  <m:r>
                      <a:rPr lang="ru-RU" sz="3200" i="1"/>
                      <m:t>+22х+121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5847" y="3789040"/>
                <a:ext cx="2932469" cy="5959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9396536" y="4653136"/>
                <a:ext cx="3229795" cy="6301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0,04х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</m:oMath>
                </a14:m>
                <a:r>
                  <a:rPr lang="ru-RU" sz="3200" dirty="0"/>
                  <a:t> – 2,8х + 49</a:t>
                </a:r>
                <a:endParaRPr lang="ru-RU" sz="3200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6536" y="4653136"/>
                <a:ext cx="3229795" cy="630173"/>
              </a:xfrm>
              <a:prstGeom prst="rect">
                <a:avLst/>
              </a:prstGeom>
              <a:blipFill rotWithShape="1">
                <a:blip r:embed="rId9"/>
                <a:stretch>
                  <a:fillRect t="-4808" r="-3962" b="-3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761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4325 L -0.6441 0.1547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05" y="99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85 0.00903 L -0.67465 0.1140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49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083 0.01966 L -0.60104 0.1036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10" y="4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01 0.01712 L -0.62031 0.05922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10" y="2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31 0.00925 L -0.63351 0.05112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10" y="20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875 0.00671 L -0.62535 0.01712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30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>
                <a:solidFill>
                  <a:srgbClr val="0070C0"/>
                </a:solidFill>
              </a:rPr>
              <a:t>Задание 2: </a:t>
            </a:r>
            <a:r>
              <a:rPr lang="ru-RU" sz="3200" b="1" dirty="0" smtClean="0">
                <a:solidFill>
                  <a:srgbClr val="FF0000"/>
                </a:solidFill>
              </a:rPr>
              <a:t>Соотнесите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dirty="0"/>
              <a:t>а</a:t>
            </a:r>
            <a:r>
              <a:rPr lang="ru-RU" sz="3200" b="1" baseline="30000" dirty="0"/>
              <a:t>4</a:t>
            </a:r>
            <a:r>
              <a:rPr lang="ru-RU" sz="3200" b="1" dirty="0"/>
              <a:t>- 10а</a:t>
            </a:r>
            <a:r>
              <a:rPr lang="ru-RU" sz="3200" b="1" baseline="30000" dirty="0"/>
              <a:t>2</a:t>
            </a:r>
            <a:r>
              <a:rPr lang="en-US" sz="3200" b="1" dirty="0"/>
              <a:t>b + 5y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/>
              <a:t>k</a:t>
            </a:r>
            <a:r>
              <a:rPr lang="en-US" sz="3200" b="1" baseline="30000" dirty="0"/>
              <a:t>2 </a:t>
            </a:r>
            <a:r>
              <a:rPr lang="en-US" sz="3200" b="1" dirty="0"/>
              <a:t>– 2ky + y</a:t>
            </a:r>
            <a:r>
              <a:rPr lang="en-US" sz="3200" b="1" baseline="30000" dirty="0"/>
              <a:t>2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/>
              <a:t>121y</a:t>
            </a:r>
            <a:r>
              <a:rPr lang="en-US" sz="3200" b="1" baseline="30000" dirty="0"/>
              <a:t>2</a:t>
            </a:r>
            <a:r>
              <a:rPr lang="en-US" sz="3200" b="1" dirty="0"/>
              <a:t>- 88y + 16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/>
              <a:t>9y</a:t>
            </a:r>
            <a:r>
              <a:rPr lang="en-US" sz="3200" b="1" baseline="30000" dirty="0"/>
              <a:t>2</a:t>
            </a:r>
            <a:r>
              <a:rPr lang="en-US" sz="3200" b="1" dirty="0"/>
              <a:t> – </a:t>
            </a:r>
            <a:r>
              <a:rPr lang="ru-RU" sz="3200" b="1" dirty="0"/>
              <a:t>6</a:t>
            </a:r>
            <a:r>
              <a:rPr lang="en-US" sz="3200" b="1" dirty="0"/>
              <a:t>y + 1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/>
              <a:t>9x</a:t>
            </a:r>
            <a:r>
              <a:rPr lang="en-US" sz="3200" b="1" baseline="30000" dirty="0"/>
              <a:t>8</a:t>
            </a:r>
            <a:r>
              <a:rPr lang="en-US" sz="3200" b="1" dirty="0"/>
              <a:t> – 6x</a:t>
            </a:r>
            <a:r>
              <a:rPr lang="en-US" sz="3200" b="1" baseline="30000" dirty="0"/>
              <a:t>4</a:t>
            </a:r>
            <a:r>
              <a:rPr lang="en-US" sz="3200" b="1" dirty="0"/>
              <a:t>c</a:t>
            </a:r>
            <a:r>
              <a:rPr lang="en-US" sz="3200" b="1" baseline="30000" dirty="0"/>
              <a:t>2</a:t>
            </a:r>
            <a:r>
              <a:rPr lang="en-US" sz="3200" b="1" dirty="0"/>
              <a:t> + c</a:t>
            </a:r>
            <a:r>
              <a:rPr lang="en-US" sz="3200" b="1" baseline="30000" dirty="0"/>
              <a:t>4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/>
              <a:t>36c</a:t>
            </a:r>
            <a:r>
              <a:rPr lang="en-US" sz="3200" b="1" baseline="30000" dirty="0"/>
              <a:t>2</a:t>
            </a:r>
            <a:r>
              <a:rPr lang="en-US" sz="3200" b="1" dirty="0"/>
              <a:t>+84c + 49</a:t>
            </a:r>
            <a:endParaRPr lang="ru-RU" sz="3200" dirty="0"/>
          </a:p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4008" y="1484784"/>
                <a:ext cx="4038600" cy="4525963"/>
              </a:xfrm>
            </p:spPr>
            <p:txBody>
              <a:bodyPr/>
              <a:lstStyle/>
              <a:p>
                <a:r>
                  <a:rPr lang="ru-RU" b="1" dirty="0"/>
                  <a:t>а)</a:t>
                </a:r>
                <a:r>
                  <a:rPr lang="ru-RU" b="1" dirty="0" smtClean="0"/>
                  <a:t>    </a:t>
                </a:r>
                <a:r>
                  <a:rPr lang="ru-RU" sz="3200" b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к−у)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</m:oMath>
                </a14:m>
                <a:endParaRPr lang="ru-RU" sz="3200" dirty="0"/>
              </a:p>
              <a:p>
                <a:r>
                  <a:rPr lang="ru-RU" sz="3200" b="1" dirty="0"/>
                  <a:t>б</a:t>
                </a:r>
                <a:r>
                  <a:rPr lang="ru-RU" sz="3200" b="1" dirty="0" smtClean="0"/>
                  <a:t>)    </a:t>
                </a:r>
                <a:r>
                  <a:rPr lang="ru-RU" sz="3200" b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3у−1)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</m:oMath>
                </a14:m>
                <a:endParaRPr lang="ru-RU" sz="3200" dirty="0"/>
              </a:p>
              <a:p>
                <a:r>
                  <a:rPr lang="ru-RU" sz="3200" b="1" dirty="0"/>
                  <a:t>в) </a:t>
                </a:r>
                <a:r>
                  <a:rPr lang="ru-RU" sz="3200" b="1" dirty="0" smtClean="0"/>
                  <a:t>    </a:t>
                </a:r>
                <a:r>
                  <a:rPr lang="ru-RU" sz="3200" b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𝑎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−5</m:t>
                        </m:r>
                        <m:r>
                          <a:rPr lang="ru-RU" sz="3200" i="1"/>
                          <m:t>𝑏</m:t>
                        </m:r>
                        <m:r>
                          <a:rPr lang="ru-RU" sz="3200" i="1"/>
                          <m:t>)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</m:oMath>
                </a14:m>
                <a:endParaRPr lang="ru-RU" sz="3200" dirty="0"/>
              </a:p>
              <a:p>
                <a:r>
                  <a:rPr lang="ru-RU" sz="3200" b="1" dirty="0"/>
                  <a:t>г) </a:t>
                </a:r>
                <a:r>
                  <a:rPr lang="ru-RU" sz="3200" b="1" dirty="0" smtClean="0"/>
                  <a:t>      (</a:t>
                </a:r>
                <a:r>
                  <a:rPr lang="ru-RU" sz="3200" b="1" dirty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х</m:t>
                        </m:r>
                      </m:e>
                      <m:sup>
                        <m:r>
                          <a:rPr lang="ru-RU" sz="3200" i="1"/>
                          <m:t>4</m:t>
                        </m:r>
                      </m:sup>
                    </m:sSup>
                  </m:oMath>
                </a14:m>
                <a:r>
                  <a:rPr lang="ru-RU" sz="3200" b="1" dirty="0"/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с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  <m:r>
                      <a:rPr lang="ru-RU" sz="3200" i="1"/>
                      <m:t>)</m:t>
                    </m:r>
                  </m:oMath>
                </a14:m>
                <a:endParaRPr lang="ru-RU" sz="3200" dirty="0"/>
              </a:p>
              <a:p>
                <a:r>
                  <a:rPr lang="ru-RU" sz="3200" b="1" dirty="0"/>
                  <a:t>д</a:t>
                </a:r>
                <a:r>
                  <a:rPr lang="ru-RU" sz="3200" b="1" dirty="0" smtClean="0"/>
                  <a:t>)      (</a:t>
                </a:r>
                <a:r>
                  <a:rPr lang="ru-RU" sz="3200" b="1" dirty="0"/>
                  <a:t>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с+7)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</m:oMath>
                </a14:m>
                <a:endParaRPr lang="ru-RU" sz="3200" dirty="0"/>
              </a:p>
              <a:p>
                <a:r>
                  <a:rPr lang="ru-RU" sz="3200" b="1" dirty="0"/>
                  <a:t>е) </a:t>
                </a:r>
                <a:r>
                  <a:rPr lang="ru-RU" sz="3200" b="1" dirty="0" smtClean="0"/>
                  <a:t>      (</a:t>
                </a:r>
                <a:r>
                  <a:rPr lang="ru-RU" sz="3200" b="1" dirty="0"/>
                  <a:t>11у-4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/>
                        </m:ctrlPr>
                      </m:sSupPr>
                      <m:e>
                        <m:r>
                          <a:rPr lang="ru-RU" sz="3200" i="1"/>
                          <m:t>)</m:t>
                        </m:r>
                      </m:e>
                      <m:sup>
                        <m:r>
                          <a:rPr lang="ru-RU" sz="3200" i="1"/>
                          <m:t>2</m:t>
                        </m:r>
                      </m:sup>
                    </m:sSup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4008" y="1484784"/>
                <a:ext cx="4038600" cy="4525963"/>
              </a:xfrm>
              <a:blipFill rotWithShape="1">
                <a:blip r:embed="rId2"/>
                <a:stretch>
                  <a:fillRect l="-3474" t="-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1115616" y="980728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Ответы:1-в; 2-a; 3-e; 4-б; 5-г; 6-д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211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rgbClr val="0070C0"/>
                            </a:solidFill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𝑎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+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𝑏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rgbClr val="FF0000"/>
                            </a:solidFill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FF0000"/>
                            </a:solidFill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solidFill>
                              <a:srgbClr val="FF000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solidFill>
                      <a:srgbClr val="FF0000"/>
                    </a:solidFill>
                  </a:rPr>
                  <a:t>+2а</a:t>
                </a:r>
                <a:r>
                  <a:rPr lang="en-US" dirty="0">
                    <a:solidFill>
                      <a:srgbClr val="FF0000"/>
                    </a:solidFill>
                  </a:rPr>
                  <a:t>b</a:t>
                </a:r>
                <a:r>
                  <a:rPr lang="ru-RU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rgbClr val="FF0000"/>
                            </a:solidFill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</a:rPr>
                          <m:t>𝑏</m:t>
                        </m:r>
                      </m:e>
                      <m:sup>
                        <m:r>
                          <a:rPr lang="ru-RU" i="1">
                            <a:solidFill>
                              <a:srgbClr val="FF000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rgbClr val="0070C0"/>
                            </a:solidFill>
                          </a:rPr>
                        </m:ctrlPr>
                      </m:sSupPr>
                      <m:e>
                        <m:r>
                          <a:rPr lang="ru-RU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𝑎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−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𝑏</m:t>
                        </m:r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ru-RU" i="1">
                            <a:solidFill>
                              <a:srgbClr val="0070C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rgbClr val="FF0000"/>
                            </a:solidFill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rgbClr val="FF0000"/>
                            </a:solidFill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solidFill>
                              <a:srgbClr val="FF000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solidFill>
                      <a:srgbClr val="FF0000"/>
                    </a:solidFill>
                  </a:rPr>
                  <a:t>-2а</a:t>
                </a:r>
                <a:r>
                  <a:rPr lang="en-US" dirty="0">
                    <a:solidFill>
                      <a:srgbClr val="FF0000"/>
                    </a:solidFill>
                  </a:rPr>
                  <a:t>b</a:t>
                </a:r>
                <a:r>
                  <a:rPr lang="ru-RU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rgbClr val="FF0000"/>
                            </a:solidFill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</a:rPr>
                          <m:t>𝑏</m:t>
                        </m:r>
                      </m:e>
                      <m:sup>
                        <m:r>
                          <a:rPr lang="ru-RU" i="1">
                            <a:solidFill>
                              <a:srgbClr val="FF000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9036496" y="836712"/>
                <a:ext cx="2423099" cy="639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rgbClr val="FF0000"/>
                            </a:solidFill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rgbClr val="FF0000"/>
                            </a:solidFill>
                          </a:rPr>
                          <m:t>а</m:t>
                        </m:r>
                      </m:e>
                      <m:sup>
                        <m:r>
                          <a:rPr lang="ru-RU" sz="3200" i="1">
                            <a:solidFill>
                              <a:srgbClr val="FF000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rgbClr val="FF0000"/>
                    </a:solidFill>
                  </a:rPr>
                  <a:t>+2а</a:t>
                </a:r>
                <a:r>
                  <a:rPr lang="en-US" sz="3200" dirty="0">
                    <a:solidFill>
                      <a:srgbClr val="FF0000"/>
                    </a:solidFill>
                  </a:rPr>
                  <a:t>b</a:t>
                </a:r>
                <a:r>
                  <a:rPr lang="ru-RU" sz="3200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rgbClr val="FF0000"/>
                            </a:solidFill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rgbClr val="FF0000"/>
                            </a:solidFill>
                          </a:rPr>
                          <m:t>𝑏</m:t>
                        </m:r>
                      </m:e>
                      <m:sup>
                        <m:r>
                          <a:rPr lang="ru-RU" sz="3200" i="1">
                            <a:solidFill>
                              <a:srgbClr val="FF0000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 sz="3200" b="0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6496" y="836712"/>
                <a:ext cx="2423099" cy="639983"/>
              </a:xfrm>
              <a:prstGeom prst="rect">
                <a:avLst/>
              </a:prstGeom>
              <a:blipFill rotWithShape="1">
                <a:blip r:embed="rId3"/>
                <a:stretch>
                  <a:fillRect t="-2857" b="-3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9756596" y="1988840"/>
                <a:ext cx="1600759" cy="642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dirty="0" smtClean="0">
                    <a:solidFill>
                      <a:srgbClr val="0070C0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rgbClr val="0070C0"/>
                            </a:solidFill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rgbClr val="0070C0"/>
                            </a:solidFill>
                          </a:rPr>
                          <m:t>𝑎</m:t>
                        </m:r>
                        <m:r>
                          <a:rPr lang="ru-RU" sz="3200" i="1">
                            <a:solidFill>
                              <a:srgbClr val="0070C0"/>
                            </a:solidFill>
                          </a:rPr>
                          <m:t>+</m:t>
                        </m:r>
                        <m:r>
                          <a:rPr lang="ru-RU" sz="3200" i="1">
                            <a:solidFill>
                              <a:srgbClr val="0070C0"/>
                            </a:solidFill>
                          </a:rPr>
                          <m:t>𝑏</m:t>
                        </m:r>
                        <m:r>
                          <a:rPr lang="ru-RU" sz="3200" i="1">
                            <a:solidFill>
                              <a:srgbClr val="0070C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ru-RU" sz="3200" i="1">
                            <a:solidFill>
                              <a:srgbClr val="0070C0"/>
                            </a:solidFill>
                          </a:rPr>
                          <m:t>2</m:t>
                        </m:r>
                      </m:sup>
                    </m:sSup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6596" y="1988840"/>
                <a:ext cx="1600759" cy="642997"/>
              </a:xfrm>
              <a:prstGeom prst="rect">
                <a:avLst/>
              </a:prstGeom>
              <a:blipFill rotWithShape="1">
                <a:blip r:embed="rId4"/>
                <a:stretch>
                  <a:fillRect l="-9506" t="-2830" b="-301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9658396" y="3140968"/>
                <a:ext cx="215706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rgbClr val="FF0000"/>
                    </a:solidFill>
                  </a:rPr>
                  <a:t>-2а</a:t>
                </a:r>
                <a:r>
                  <a:rPr lang="en-US" sz="3200" dirty="0">
                    <a:solidFill>
                      <a:srgbClr val="FF0000"/>
                    </a:solidFill>
                  </a:rPr>
                  <a:t>b</a:t>
                </a:r>
                <a:r>
                  <a:rPr lang="ru-RU" sz="3200" dirty="0">
                    <a:solidFill>
                      <a:srgbClr val="FF0000"/>
                    </a:solidFill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ru-RU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/>
                  <a:t>=</a:t>
                </a:r>
                <a:endParaRPr lang="ru-RU" sz="3200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8396" y="3140968"/>
                <a:ext cx="2157065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2500" r="-6215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9468544" y="4149080"/>
                <a:ext cx="176567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ru-RU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8544" y="4149080"/>
                <a:ext cx="1765676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395536" y="4256801"/>
            <a:ext cx="82080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Трёхчлен</a:t>
            </a:r>
            <a:r>
              <a:rPr lang="ru-RU" sz="2800" dirty="0"/>
              <a:t>, который можно представить в виде квадрата двучлена, </a:t>
            </a:r>
            <a:r>
              <a:rPr lang="ru-RU" sz="2800" dirty="0" smtClean="0"/>
              <a:t>называют </a:t>
            </a:r>
            <a:r>
              <a:rPr lang="ru-RU" sz="2800" dirty="0">
                <a:solidFill>
                  <a:srgbClr val="FF0000"/>
                </a:solidFill>
              </a:rPr>
              <a:t>полным квадратом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356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198 0.03748 L -0.77882 0.2054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51" y="83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1 0.01665 L -0.57986 0.035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9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52 0.01018 L -0.8198 0.083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14" y="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23 -0.01041 L -0.57673 -0.0740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75" y="-3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dirty="0" smtClean="0">
                <a:solidFill>
                  <a:srgbClr val="0070C0"/>
                </a:solidFill>
              </a:rPr>
              <a:t>Задание 3. </a:t>
            </a:r>
            <a:r>
              <a:rPr lang="ru-RU" sz="3200" dirty="0" smtClean="0">
                <a:solidFill>
                  <a:srgbClr val="FF0000"/>
                </a:solidFill>
              </a:rPr>
              <a:t>Вычислить 101</a:t>
            </a:r>
            <a:r>
              <a:rPr lang="ru-RU" sz="3200" baseline="30000" dirty="0" smtClean="0">
                <a:solidFill>
                  <a:srgbClr val="FF0000"/>
                </a:solidFill>
              </a:rPr>
              <a:t>2 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</a:t>
            </a:r>
            <a:r>
              <a:rPr lang="ru-RU" sz="2400" dirty="0" smtClean="0"/>
              <a:t>(обычным способом и с применением формулы)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1600993"/>
            <a:ext cx="4038600" cy="4525963"/>
          </a:xfrm>
        </p:spPr>
        <p:txBody>
          <a:bodyPr/>
          <a:lstStyle/>
          <a:p>
            <a:r>
              <a:rPr lang="ru-RU" dirty="0" smtClean="0"/>
              <a:t>1 способ</a:t>
            </a:r>
          </a:p>
          <a:p>
            <a:pPr marL="0" lvl="0" indent="0">
              <a:buNone/>
            </a:pPr>
            <a:r>
              <a:rPr lang="ru-RU" dirty="0"/>
              <a:t>101</a:t>
            </a:r>
            <a:r>
              <a:rPr lang="ru-RU" baseline="30000" dirty="0"/>
              <a:t>2</a:t>
            </a:r>
            <a:r>
              <a:rPr lang="ru-RU" dirty="0"/>
              <a:t>= </a:t>
            </a:r>
            <a:r>
              <a:rPr lang="ru-RU" dirty="0" smtClean="0"/>
              <a:t>101*101 =</a:t>
            </a:r>
          </a:p>
          <a:p>
            <a:pPr marL="0" lvl="0" indent="0">
              <a:buNone/>
            </a:pPr>
            <a:r>
              <a:rPr lang="ru-RU" dirty="0" smtClean="0"/>
              <a:t>            101</a:t>
            </a:r>
          </a:p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u="sng" dirty="0" smtClean="0"/>
              <a:t>101</a:t>
            </a:r>
            <a:endParaRPr lang="ru-RU" dirty="0" smtClean="0"/>
          </a:p>
          <a:p>
            <a:pPr marL="0" indent="0">
              <a:buNone/>
            </a:pPr>
            <a:r>
              <a:rPr lang="ru-RU" u="sng" dirty="0"/>
              <a:t> </a:t>
            </a:r>
            <a:r>
              <a:rPr lang="ru-RU" u="sng" dirty="0" smtClean="0"/>
              <a:t>   </a:t>
            </a:r>
            <a:endParaRPr lang="ru-RU" u="sng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2 способ:</a:t>
            </a:r>
          </a:p>
          <a:p>
            <a:pPr marL="0" lvl="0" indent="0">
              <a:buNone/>
            </a:pPr>
            <a:r>
              <a:rPr lang="ru-RU" dirty="0" smtClean="0"/>
              <a:t>101</a:t>
            </a:r>
            <a:r>
              <a:rPr lang="ru-RU" baseline="30000" dirty="0" smtClean="0"/>
              <a:t>2</a:t>
            </a:r>
            <a:r>
              <a:rPr lang="ru-RU" dirty="0" smtClean="0"/>
              <a:t>=100</a:t>
            </a:r>
            <a:r>
              <a:rPr lang="ru-RU" baseline="30000" dirty="0" smtClean="0"/>
              <a:t>2</a:t>
            </a:r>
            <a:r>
              <a:rPr lang="ru-RU" dirty="0" smtClean="0"/>
              <a:t>+2*100*1+1</a:t>
            </a:r>
            <a:r>
              <a:rPr lang="ru-RU" baseline="30000" dirty="0" smtClean="0"/>
              <a:t>2</a:t>
            </a:r>
            <a:r>
              <a:rPr lang="ru-RU" dirty="0" smtClean="0"/>
              <a:t>=</a:t>
            </a: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18360"/>
            <a:ext cx="3619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540552" y="1484784"/>
            <a:ext cx="1226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10201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686" y="2688966"/>
            <a:ext cx="153035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32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97779E-6 L -0.71285 0.083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42" y="4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1876E-6 L -0.36232 -0.0210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25" y="-1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Физкультминутка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Раз – мы встали, распрямились.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Два – согнулись, наклонились.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Три – руками три хлопка.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А четыре под бока.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Пять – руками помахать. 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Шесть – на место сесть опять.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68960"/>
            <a:ext cx="3186907" cy="387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32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Работа с учебником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Устно</a:t>
            </a:r>
          </a:p>
          <a:p>
            <a:pPr marL="0" indent="0">
              <a:buNone/>
            </a:pPr>
            <a:r>
              <a:rPr lang="ru-RU" dirty="0" smtClean="0"/>
              <a:t>№ 624, № 625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Письменно в тетради</a:t>
            </a:r>
          </a:p>
          <a:p>
            <a:pPr marL="0" indent="0">
              <a:buNone/>
            </a:pPr>
            <a:r>
              <a:rPr lang="ru-RU" b="1" dirty="0"/>
              <a:t>№ 628 (1,2), №630(1,2).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242298"/>
            <a:ext cx="174966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62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Домашнее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932074" y="404664"/>
            <a:ext cx="4272974" cy="1152128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п.17, выполнить №627,629,631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517" y="4077072"/>
            <a:ext cx="2110557" cy="246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04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04 0.0502 C -0.08142 0.0532 -0.09079 0.05552 -0.09947 0.06084 C -0.12049 0.07356 -0.13941 0.09299 -0.15886 0.10918 C -0.16459 0.11381 -0.16858 0.12191 -0.17466 0.12584 C -0.18716 0.13394 -0.19775 0.14643 -0.21007 0.15522 C -0.22119 0.16308 -0.23299 0.16725 -0.24462 0.1728 C -0.26129 0.18089 -0.27639 0.18806 -0.29428 0.19061 C -0.30365 0.19362 -0.31303 0.19454 -0.32257 0.19639 C -0.33577 0.20194 -0.34931 0.2031 -0.3625 0.20935 C -0.37171 0.21374 -0.38143 0.21605 -0.39063 0.22114 C -0.39671 0.22438 -0.40191 0.22785 -0.40834 0.22947 C -0.41771 0.23664 -0.43299 0.24196 -0.44375 0.24474 C -0.45365 0.24728 -0.46303 0.25399 -0.47292 0.25654 C -0.47848 0.26209 -0.4856 0.2644 -0.49237 0.26602 C -0.49723 0.27134 -0.5073 0.27851 -0.51372 0.28013 C -0.51823 0.28476 -0.525 0.28823 -0.53039 0.29193 C -0.53212 0.28614 -0.53664 0.28082 -0.53924 0.2755 C -0.5408 0.27203 -0.54115 0.26741 -0.54202 0.26371 C -0.54271 0.2607 -0.54497 0.25908 -0.54636 0.25654 C -0.55105 0.24728 -0.554 0.2371 -0.55886 0.22831 C -0.57223 0.20356 -0.58768 0.18136 -0.60209 0.15753 C -0.61094 0.14273 -0.62362 0.13162 -0.63403 0.11867 C -0.63959 0.11173 -0.64636 0.10086 -0.65261 0.09623 C -0.65886 0.0916 -0.66337 0.0886 -0.66945 0.08212 C -0.68316 0.06755 -0.70122 0.03609 -0.71893 0.03146 C -0.7231 0.02753 -0.72726 0.02591 -0.7323 0.02429 C -0.73594 0.02105 -0.73941 0.01966 -0.74375 0.01851 C -0.74914 0.01481 -0.75296 0.01388 -0.75886 0.01249 C -0.7658 0.00625 -0.77396 0.00856 -0.77917 0.01619 C -0.78316 0.03239 -0.78403 0.0495 -0.78803 0.0657 C -0.79063 0.10548 -0.7941 0.14689 -0.78716 0.18598 C -0.78612 0.20125 -0.78264 0.21629 -0.7783 0.23063 C -0.77691 0.23988 -0.77362 0.24775 -0.77119 0.25654 C -0.77066 0.25862 -0.76945 0.26463 -0.76858 0.26602 C -0.76771 0.26741 -0.76615 0.26741 -0.76494 0.2681 C -0.75712 0.2792 -0.7658 0.26533 -0.75973 0.28267 C -0.75782 0.288 -0.75556 0.28846 -0.75261 0.29193 C -0.74566 0.30026 -0.73907 0.31298 -0.72952 0.31552 C -0.72362 0.322 -0.71615 0.32431 -0.70921 0.32824 C -0.68924 0.33981 -0.67466 0.34074 -0.65174 0.34259 C -0.64115 0.34351 -0.6198 0.34513 -0.6198 0.34536 C -0.62726 0.34976 -0.63351 0.35855 -0.63924 0.36618 C -0.64393 0.37243 -0.64723 0.38353 -0.65521 0.38399 C -0.67848 0.38515 -0.70191 0.38561 -0.72518 0.38631 C -0.75643 0.39024 -0.7375 0.38839 -0.78178 0.38978 C -0.78421 0.39348 -0.78664 0.39255 -0.78976 0.39463 C -0.79584 0.39857 -0.80191 0.40435 -0.80834 0.40643 C -0.81198 0.41013 -0.81563 0.41013 -0.81806 0.41337 L -0.80296 0.38284 L -0.81546 0.41337 " pathEditMode="relative" rAng="0" ptsTypes="fffffffffffffffffffffffffffffffffffffffffffffffAAA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09" y="159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4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432</Words>
  <Application>Microsoft Office PowerPoint</Application>
  <PresentationFormat>Экран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 урока  «Преобразование многочлена в квадрат суммы или разности двух выражений»</vt:lpstr>
      <vt:lpstr>    Эпиграф урока</vt:lpstr>
      <vt:lpstr>Задание 1:  Раскройте скобки (Устно)</vt:lpstr>
      <vt:lpstr>Задание 2: Соотнесите </vt:lpstr>
      <vt:lpstr>Презентация PowerPoint</vt:lpstr>
      <vt:lpstr>Задание 3. Вычислить 1012        (обычным способом и с применением формулы)</vt:lpstr>
      <vt:lpstr>Физкультминутка</vt:lpstr>
      <vt:lpstr>Работа с учебником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Космический</dc:title>
  <dc:creator>Фокина Лидия Петровна</dc:creator>
  <cp:keywords>Рефлексия</cp:keywords>
  <cp:lastModifiedBy>Aldar</cp:lastModifiedBy>
  <cp:revision>26</cp:revision>
  <dcterms:created xsi:type="dcterms:W3CDTF">2017-02-23T13:11:39Z</dcterms:created>
  <dcterms:modified xsi:type="dcterms:W3CDTF">2024-01-29T09:41:38Z</dcterms:modified>
</cp:coreProperties>
</file>