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316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317" r:id="rId41"/>
    <p:sldId id="318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34" d="100"/>
          <a:sy n="34" d="100"/>
        </p:scale>
        <p:origin x="4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210C85-0122-45F4-89BA-7FCCCAAC88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0D6C5E-3574-4FC3-86C0-6EABC95A10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FDC014-7341-44A4-B8D0-6DE8B8790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048CFF-3473-4BEA-83D9-ED656C28A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B0DD89-174F-407F-88C5-FAF4FDA95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45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8C7C6-ADC4-444A-910C-C0F30ABB1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3BC480-00D5-414C-972C-4846B1864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FDEB17-2744-4A0F-A116-D0335494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28911C-E1F3-403B-9DB7-549638950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372E96-22E5-485B-8A47-A9D824CC0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44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F1B4F0C-1671-4FF8-BEC7-E635B64180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A22BC1-E7E2-4868-AF2A-EA6DECD2F7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421B2E-8D58-41B8-8026-A65376E73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668488-FE8B-49E3-B476-898F4F5E7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C9F75C-8558-4B65-B8F5-753BF8C6F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071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33CBCD-7647-49D4-8985-176B0681E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1376A4-5E63-416E-91ED-4A199DBA1A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E3BC21-C340-4AD5-AF0B-A5F5EB621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E481EC-EEE7-4F4B-8CA2-42E9A15C0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BC0F48-4D7B-44B8-BC2C-CE7685F00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56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847F36-3315-4333-AEC6-93E18FC07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686BC3-C0E5-40E3-A963-98D650725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8572EF-C4B8-4837-AB87-A2F1FEA0B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672A20-A1D6-462E-9759-726DC8D6F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23BBEA-2D8B-4FC0-B4E0-91C6ECA45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31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D0378-6758-4391-AD7C-170488777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27FBDE-6A6E-4984-B29E-51F06D79F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240DB9-1AE7-42F4-8F6F-7E52EE190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C3BA08-CA32-4CE1-9B8E-035FA8894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D98400-2E3D-4E0E-8413-BEBED6B0C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DB516E-20EF-461B-AEB9-18D81DD0C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44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93748D-AFC2-4122-A03E-C0221AF72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8AC8CB-6424-44D3-8A7A-E2B7AE0CA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013E284-D4D1-43D9-A7BB-28CD0EABFE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718863F-9410-4010-AD2E-1D1C16EF0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3989781-B664-410E-AF67-F97D50A4E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9E67174-3047-4C62-9C1C-9C1A0519C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19AB53E-F521-4176-9168-88096A818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9D88C30-1631-404B-ADD6-EE6F9414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974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AD5DF-0330-4225-B5B3-E87E4A42F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F0D328-E1DD-418B-B22F-6FDEDCE03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587D869-C892-4E4D-854D-10EFC0814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3C15FF4-2664-4E25-A801-E42261864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896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26BFE9F-D9B4-4B04-BC8E-E1D251B33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26409F-372C-4A77-B297-3E0E136DF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25880F5-C059-49AB-A62A-91767D792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812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A5775-5EC7-421B-8216-AB58CE34B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E6982E-F9DC-4613-8C15-B9998FC6B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119771-98D2-4959-8195-F6C74CFA0F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68E36C-27DE-4D90-B370-2959659E1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684462-F527-43C5-8BD4-79E04B2C7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C8738B-F96F-4EFC-9FFF-E70D3013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30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0AB9BD-092D-4614-82A4-38D1749BB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1AD4C8E-B9DA-4BEA-8AF1-4043C4BCE6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973BB21-948C-48A6-AD83-DA06AB2E5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F6D070-C2D4-46D3-8F6D-06DC83A07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BE6D12-FCCA-4FE7-807C-C9E1C8B72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23E35C-F826-468A-AEA7-C05F1B76B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266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FE5EE-D067-4F20-A215-36B361C41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23154E-A4FD-4934-AD3F-B81529B95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08A1B1-0CF8-4213-BCBE-226E6E437D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853A9-DB1C-4C01-85AC-DBEF6D7F354D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CD55F4-FD9D-4F46-B6DF-B195D0450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84E2F0-3568-450B-96DC-B5E3F2FD5B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D0D4C-3513-413A-B016-00541FFC3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62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tpusk.ru/gallery/foto.asp?DST=1124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g"/><Relationship Id="rId4" Type="http://schemas.openxmlformats.org/officeDocument/2006/relationships/image" Target="../media/image8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elcome2penza.ru/uploaded/attractions/137_big.jp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84E0F5-9B3B-4271-ADF8-06A394189E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C919701-181F-4888-A386-A834D6280F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0714AE-7B34-4DF2-8A26-381495DAA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472" y="-247973"/>
            <a:ext cx="12615621" cy="74546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D8D8EB6-BF1D-4DD7-BB5A-6D698888C9F9}"/>
              </a:ext>
            </a:extLst>
          </p:cNvPr>
          <p:cNvSpPr txBox="1"/>
          <p:nvPr/>
        </p:nvSpPr>
        <p:spPr>
          <a:xfrm>
            <a:off x="2571750" y="1484412"/>
            <a:ext cx="734377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ru-RU" sz="4800" b="1" dirty="0">
              <a:solidFill>
                <a:srgbClr val="CC3300"/>
              </a:solidFill>
              <a:latin typeface="Book Antiqua" panose="02040602050305030304" pitchFamily="18" charset="0"/>
            </a:endParaRPr>
          </a:p>
          <a:p>
            <a:endParaRPr lang="ru-RU" altLang="ru-RU" sz="3600" b="1" dirty="0">
              <a:solidFill>
                <a:srgbClr val="CC3300"/>
              </a:solidFill>
              <a:latin typeface="Book Antiqua" panose="02040602050305030304" pitchFamily="18" charset="0"/>
            </a:endParaRPr>
          </a:p>
          <a:p>
            <a:r>
              <a:rPr lang="ru-RU" altLang="ru-RU" sz="3600" b="1" dirty="0">
                <a:solidFill>
                  <a:srgbClr val="CC3300"/>
                </a:solidFill>
                <a:latin typeface="Book Antiqua" panose="02040602050305030304" pitchFamily="18" charset="0"/>
              </a:rPr>
              <a:t>« Традиции, обычаи, культура народов Пензенской области».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31421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358C5E-2B15-42FF-A160-124A9A702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052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66B362-4E11-4851-A824-586945BA2E96}"/>
              </a:ext>
            </a:extLst>
          </p:cNvPr>
          <p:cNvSpPr txBox="1"/>
          <p:nvPr/>
        </p:nvSpPr>
        <p:spPr>
          <a:xfrm>
            <a:off x="3983064" y="1627322"/>
            <a:ext cx="52423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Чувашская национальная одежда.</a:t>
            </a:r>
            <a:endParaRPr lang="ru-RU" sz="2000" dirty="0"/>
          </a:p>
        </p:txBody>
      </p:sp>
      <p:pic>
        <p:nvPicPr>
          <p:cNvPr id="6" name="Рисунок 20">
            <a:extLst>
              <a:ext uri="{FF2B5EF4-FFF2-40B4-BE49-F238E27FC236}">
                <a16:creationId xmlns:a16="http://schemas.microsoft.com/office/drawing/2014/main" id="{EEF16F56-EB8B-41FE-98A4-DD0A37750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3008" y="2027432"/>
            <a:ext cx="2370986" cy="3412473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21">
            <a:extLst>
              <a:ext uri="{FF2B5EF4-FFF2-40B4-BE49-F238E27FC236}">
                <a16:creationId xmlns:a16="http://schemas.microsoft.com/office/drawing/2014/main" id="{8E1DA2B1-71D7-4D9C-AC4E-0063C6CF5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176" y="2027433"/>
            <a:ext cx="4642261" cy="343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518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979726-8F66-4356-A42B-804DB4984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488" y="0"/>
            <a:ext cx="12414142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60D14E-C024-47D6-ABBF-B29C096324F8}"/>
              </a:ext>
            </a:extLst>
          </p:cNvPr>
          <p:cNvSpPr txBox="1"/>
          <p:nvPr/>
        </p:nvSpPr>
        <p:spPr>
          <a:xfrm>
            <a:off x="1710137" y="1559939"/>
            <a:ext cx="756947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Костюм молодой женщины. </a:t>
            </a:r>
            <a:br>
              <a:rPr lang="ru-RU" altLang="ru-RU" sz="20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Х</a:t>
            </a:r>
            <a:r>
              <a:rPr lang="en-US" altLang="ru-RU" sz="20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20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века,. Керенский уезд Пензенской губ.( ныне Вадинский район пензенской                 Куклы в </a:t>
            </a:r>
            <a:r>
              <a:rPr lang="ru-RU" altLang="ru-RU" sz="2000" b="1" dirty="0" err="1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нац.костюмах</a:t>
            </a:r>
            <a:r>
              <a:rPr lang="ru-RU" altLang="ru-RU" sz="20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обл.)                                           Куклы в </a:t>
            </a:r>
            <a:r>
              <a:rPr lang="ru-RU" altLang="ru-RU" sz="2000" b="1" dirty="0" err="1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нац.костюмах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Народный костюм Пензенской губернии ХIХ ХХ века">
            <a:extLst>
              <a:ext uri="{FF2B5EF4-FFF2-40B4-BE49-F238E27FC236}">
                <a16:creationId xmlns:a16="http://schemas.microsoft.com/office/drawing/2014/main" id="{F94FEDBF-C012-42DC-846B-8A2F8B374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137" y="2529448"/>
            <a:ext cx="2404506" cy="3359043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11" descr="куклы в нац">
            <a:extLst>
              <a:ext uri="{FF2B5EF4-FFF2-40B4-BE49-F238E27FC236}">
                <a16:creationId xmlns:a16="http://schemas.microsoft.com/office/drawing/2014/main" id="{738C4FBA-9152-4BB6-8389-57FF2BE4D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2513142"/>
            <a:ext cx="5369678" cy="3011358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84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7A543D-D08B-4544-914F-A9DEE0369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13" descr="ANd9GcSaLW-ONbNhz_VMgF69Rqa37F6NqF-_mtEfaHnFFdJj6mWEQPH1">
            <a:extLst>
              <a:ext uri="{FF2B5EF4-FFF2-40B4-BE49-F238E27FC236}">
                <a16:creationId xmlns:a16="http://schemas.microsoft.com/office/drawing/2014/main" id="{42132FF2-7F07-4DCC-AC3A-DA625D62C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2038350"/>
            <a:ext cx="2705100" cy="3376612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6C550246-226D-4B02-AD59-10AC30442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3" y="2476500"/>
            <a:ext cx="4948237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0E69E0-6A57-4F2B-9C04-511DBD0181F2}"/>
              </a:ext>
            </a:extLst>
          </p:cNvPr>
          <p:cNvSpPr txBox="1"/>
          <p:nvPr/>
        </p:nvSpPr>
        <p:spPr>
          <a:xfrm>
            <a:off x="6305549" y="1647825"/>
            <a:ext cx="28860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b="1" dirty="0">
                <a:solidFill>
                  <a:srgbClr val="CC3300"/>
                </a:solidFill>
              </a:rPr>
              <a:t>Промысел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C4CBEE-A673-4956-92D8-68CAF818F8AB}"/>
              </a:ext>
            </a:extLst>
          </p:cNvPr>
          <p:cNvSpPr txBox="1"/>
          <p:nvPr/>
        </p:nvSpPr>
        <p:spPr>
          <a:xfrm>
            <a:off x="2562225" y="1443038"/>
            <a:ext cx="6629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b="1" dirty="0">
                <a:solidFill>
                  <a:srgbClr val="CC3300"/>
                </a:solidFill>
              </a:rPr>
              <a:t>Ремесло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36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563E11-61D4-48CA-A10F-61A830203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19" descr="fotka">
            <a:extLst>
              <a:ext uri="{FF2B5EF4-FFF2-40B4-BE49-F238E27FC236}">
                <a16:creationId xmlns:a16="http://schemas.microsoft.com/office/drawing/2014/main" id="{766958A6-98F8-43B4-AC6D-0567FC68B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81300" y="2028824"/>
            <a:ext cx="2424262" cy="3447839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prpkop_beresta">
            <a:extLst>
              <a:ext uri="{FF2B5EF4-FFF2-40B4-BE49-F238E27FC236}">
                <a16:creationId xmlns:a16="http://schemas.microsoft.com/office/drawing/2014/main" id="{870D997E-7668-4D4B-9D80-396D61763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746" y="2590800"/>
            <a:ext cx="3934167" cy="2778125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396FE6-0001-47D1-A0A4-16D06BF0FBC9}"/>
              </a:ext>
            </a:extLst>
          </p:cNvPr>
          <p:cNvSpPr txBox="1"/>
          <p:nvPr/>
        </p:nvSpPr>
        <p:spPr>
          <a:xfrm>
            <a:off x="4619625" y="148907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промысел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662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67212E-0E53-4947-8A60-EB6148F95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82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F9A224-5FFA-45A3-89E6-003F672D62D7}"/>
              </a:ext>
            </a:extLst>
          </p:cNvPr>
          <p:cNvSpPr txBox="1"/>
          <p:nvPr/>
        </p:nvSpPr>
        <p:spPr>
          <a:xfrm>
            <a:off x="4467225" y="1647826"/>
            <a:ext cx="4724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Гончарное ремесло.</a:t>
            </a:r>
            <a:b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</a:br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с. Абашево, Спасский район</a:t>
            </a:r>
            <a:r>
              <a:rPr lang="ru-RU" altLang="ru-RU" sz="1800" dirty="0">
                <a:solidFill>
                  <a:srgbClr val="CC3300"/>
                </a:solidFill>
                <a:latin typeface="Book Antiqua" panose="02040602050305030304" pitchFamily="18" charset="0"/>
              </a:rPr>
              <a:t>.</a:t>
            </a:r>
            <a:endParaRPr lang="ru-RU" dirty="0"/>
          </a:p>
        </p:txBody>
      </p:sp>
      <p:pic>
        <p:nvPicPr>
          <p:cNvPr id="6" name="Picture 10" descr="A3334i">
            <a:extLst>
              <a:ext uri="{FF2B5EF4-FFF2-40B4-BE49-F238E27FC236}">
                <a16:creationId xmlns:a16="http://schemas.microsoft.com/office/drawing/2014/main" id="{621185C4-A90D-49FE-9647-49DD89F91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028" y="2294157"/>
            <a:ext cx="2776722" cy="2916017"/>
          </a:xfrm>
          <a:prstGeom prst="rect">
            <a:avLst/>
          </a:prstGeom>
          <a:noFill/>
          <a:ln w="38100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ANd9GcQKPfjYnhT_aDuGYiC8STnk9kouoS6-mv42krLWCCjQHr1WILHhBUvFT6VzPQ">
            <a:extLst>
              <a:ext uri="{FF2B5EF4-FFF2-40B4-BE49-F238E27FC236}">
                <a16:creationId xmlns:a16="http://schemas.microsoft.com/office/drawing/2014/main" id="{019FB82A-1770-4A78-8A02-048863A08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318" y="2294157"/>
            <a:ext cx="2501209" cy="2916017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ANd9GcQVGdMuPlU7uAgZp-ERc43dMion-gEjMZem_zs1Nilv9XR0N7E&amp;t=1&amp;usg=__45XJ3gs4NtgzaLYUIRGACid1Pkg=">
            <a:extLst>
              <a:ext uri="{FF2B5EF4-FFF2-40B4-BE49-F238E27FC236}">
                <a16:creationId xmlns:a16="http://schemas.microsoft.com/office/drawing/2014/main" id="{8213383E-A9AF-4B9E-8E7F-D356CCE12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619" y="2262844"/>
            <a:ext cx="1951815" cy="2747743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7CCFCD-A6FC-416C-B16C-EF3430A55593}"/>
              </a:ext>
            </a:extLst>
          </p:cNvPr>
          <p:cNvSpPr txBox="1"/>
          <p:nvPr/>
        </p:nvSpPr>
        <p:spPr>
          <a:xfrm>
            <a:off x="6181725" y="5210174"/>
            <a:ext cx="4286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8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Тимофей Никитович Зоткин</a:t>
            </a:r>
          </a:p>
          <a:p>
            <a:pPr algn="ctr">
              <a:defRPr/>
            </a:pPr>
            <a:r>
              <a:rPr lang="ru-RU" sz="18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Заслуженный художник РСФСР</a:t>
            </a:r>
          </a:p>
        </p:txBody>
      </p:sp>
    </p:spTree>
    <p:extLst>
      <p:ext uri="{BB962C8B-B14F-4D97-AF65-F5344CB8AC3E}">
        <p14:creationId xmlns:p14="http://schemas.microsoft.com/office/powerpoint/2010/main" val="641503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4CC03D-1E35-4ABA-9B88-39865449B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982" y="0"/>
            <a:ext cx="12346982" cy="6974237"/>
          </a:xfrm>
          <a:prstGeom prst="rect">
            <a:avLst/>
          </a:prstGeom>
        </p:spPr>
      </p:pic>
      <p:pic>
        <p:nvPicPr>
          <p:cNvPr id="4" name="Picture 9" descr="Фото А. Маслова и Г. Дурасова">
            <a:extLst>
              <a:ext uri="{FF2B5EF4-FFF2-40B4-BE49-F238E27FC236}">
                <a16:creationId xmlns:a16="http://schemas.microsoft.com/office/drawing/2014/main" id="{736A2939-B8A3-4115-91B8-E7ECFBBA6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571625"/>
            <a:ext cx="5715000" cy="3990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249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22E110-8466-45FB-B140-30A834B46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484" y="0"/>
            <a:ext cx="12331484" cy="6858000"/>
          </a:xfrm>
          <a:prstGeom prst="rect">
            <a:avLst/>
          </a:prstGeom>
        </p:spPr>
      </p:pic>
      <p:pic>
        <p:nvPicPr>
          <p:cNvPr id="4" name="Picture 16" descr="1242840614">
            <a:extLst>
              <a:ext uri="{FF2B5EF4-FFF2-40B4-BE49-F238E27FC236}">
                <a16:creationId xmlns:a16="http://schemas.microsoft.com/office/drawing/2014/main" id="{566DD97C-0DDB-43B0-9F92-9ED4FF36B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1323976"/>
            <a:ext cx="5026025" cy="4152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281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C05F8B-557F-4DFD-BB7C-F8A899A70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986" y="0"/>
            <a:ext cx="12315985" cy="6974237"/>
          </a:xfrm>
          <a:prstGeom prst="rect">
            <a:avLst/>
          </a:prstGeom>
        </p:spPr>
      </p:pic>
      <p:pic>
        <p:nvPicPr>
          <p:cNvPr id="4" name="Picture 11" descr="ANd9GcQNCVs3uWRQYQPJ7L3hIl-qdZxZq9zgix1n9t8agQxo_I80toY&amp;t=1&amp;usg=__DJNaAxYm54KJlN4cYdW84W5aSwQ=">
            <a:extLst>
              <a:ext uri="{FF2B5EF4-FFF2-40B4-BE49-F238E27FC236}">
                <a16:creationId xmlns:a16="http://schemas.microsoft.com/office/drawing/2014/main" id="{C7F7FBCC-7DD6-4B0C-8262-74BC98703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650" y="2133600"/>
            <a:ext cx="2474912" cy="340939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ANd9GcQOFhAzvnGWZrUTxsdX_e9Qivj5jYQAQH5mXVasTB8Dj-DUDVU&amp;t=1&amp;usg=__onvL0G5kQtnQIpzoO4niuUgjXKM=">
            <a:extLst>
              <a:ext uri="{FF2B5EF4-FFF2-40B4-BE49-F238E27FC236}">
                <a16:creationId xmlns:a16="http://schemas.microsoft.com/office/drawing/2014/main" id="{463C9F6E-1E21-40B3-8A87-2EB56306D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4" y="2138542"/>
            <a:ext cx="2398713" cy="345382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E606F7-A48C-4F56-90A9-EF72180E0E26}"/>
              </a:ext>
            </a:extLst>
          </p:cNvPr>
          <p:cNvSpPr txBox="1"/>
          <p:nvPr/>
        </p:nvSpPr>
        <p:spPr>
          <a:xfrm>
            <a:off x="3495674" y="1476375"/>
            <a:ext cx="56649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CC3300"/>
                </a:solidFill>
                <a:latin typeface="Book Antiqua" panose="02040602050305030304" pitchFamily="18" charset="0"/>
              </a:rPr>
              <a:t>Стекольный промысел</a:t>
            </a:r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, </a:t>
            </a:r>
            <a:r>
              <a:rPr lang="ru-RU" altLang="ru-RU" sz="2000" i="1" dirty="0">
                <a:solidFill>
                  <a:srgbClr val="CC3300"/>
                </a:solidFill>
                <a:latin typeface="Book Antiqua" panose="02040602050305030304" pitchFamily="18" charset="0"/>
              </a:rPr>
              <a:t>Никольский район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98721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EA473A-0CD3-4BAE-846E-589959764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51729"/>
          </a:xfrm>
          <a:prstGeom prst="rect">
            <a:avLst/>
          </a:prstGeom>
        </p:spPr>
      </p:pic>
      <p:pic>
        <p:nvPicPr>
          <p:cNvPr id="4" name="Picture 21" descr="4303-0">
            <a:extLst>
              <a:ext uri="{FF2B5EF4-FFF2-40B4-BE49-F238E27FC236}">
                <a16:creationId xmlns:a16="http://schemas.microsoft.com/office/drawing/2014/main" id="{9BBCC851-6A9E-4FDF-8E5B-87316FC41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175" y="1545458"/>
            <a:ext cx="3067050" cy="396081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288F74-7457-4F29-8AD5-E9988E6CB8D7}"/>
              </a:ext>
            </a:extLst>
          </p:cNvPr>
          <p:cNvSpPr txBox="1"/>
          <p:nvPr/>
        </p:nvSpPr>
        <p:spPr>
          <a:xfrm>
            <a:off x="5457825" y="1545458"/>
            <a:ext cx="373380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rgbClr val="CC3300"/>
                </a:solidFill>
              </a:rPr>
              <a:t>Бахметьев Алексей Николаевич - </a:t>
            </a:r>
            <a:r>
              <a:rPr lang="ru-RU" altLang="ru-RU" sz="1800" b="1" dirty="0"/>
              <a:t>владелец Никольского хрустального завода в Пензенской губернии</a:t>
            </a:r>
            <a:r>
              <a:rPr lang="ru-RU" alt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4315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391C97-D579-470E-BA40-9E0A7441C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74" y="0"/>
            <a:ext cx="12424474" cy="7051729"/>
          </a:xfrm>
          <a:prstGeom prst="rect">
            <a:avLst/>
          </a:prstGeom>
        </p:spPr>
      </p:pic>
      <p:pic>
        <p:nvPicPr>
          <p:cNvPr id="4" name="Picture 11" descr="s640x480">
            <a:extLst>
              <a:ext uri="{FF2B5EF4-FFF2-40B4-BE49-F238E27FC236}">
                <a16:creationId xmlns:a16="http://schemas.microsoft.com/office/drawing/2014/main" id="{19BA4FA4-019B-4E49-B5FA-1F3CB24C7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085850"/>
            <a:ext cx="62484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26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72782C-2DCB-405A-88F4-1B794F11C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984" y="-139486"/>
            <a:ext cx="12346983" cy="7129221"/>
          </a:xfrm>
          <a:prstGeom prst="rect">
            <a:avLst/>
          </a:prstGeom>
        </p:spPr>
      </p:pic>
      <p:pic>
        <p:nvPicPr>
          <p:cNvPr id="5" name="Рисунок 1" descr="etnokarta">
            <a:extLst>
              <a:ext uri="{FF2B5EF4-FFF2-40B4-BE49-F238E27FC236}">
                <a16:creationId xmlns:a16="http://schemas.microsoft.com/office/drawing/2014/main" id="{CBB64C19-DABD-48CC-8A36-201F903CE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833" y="565688"/>
            <a:ext cx="9484962" cy="529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78150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145798-A016-4846-B49E-6123F29A4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1"/>
            <a:ext cx="12268199" cy="7172325"/>
          </a:xfrm>
          <a:prstGeom prst="rect">
            <a:avLst/>
          </a:prstGeom>
        </p:spPr>
      </p:pic>
      <p:pic>
        <p:nvPicPr>
          <p:cNvPr id="4" name="Picture 4" descr="6">
            <a:extLst>
              <a:ext uri="{FF2B5EF4-FFF2-40B4-BE49-F238E27FC236}">
                <a16:creationId xmlns:a16="http://schemas.microsoft.com/office/drawing/2014/main" id="{89119EFA-B9F9-410E-BAAD-8EED37834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976" y="795550"/>
            <a:ext cx="3086100" cy="198437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Никольский хрусталь">
            <a:extLst>
              <a:ext uri="{FF2B5EF4-FFF2-40B4-BE49-F238E27FC236}">
                <a16:creationId xmlns:a16="http://schemas.microsoft.com/office/drawing/2014/main" id="{A3642F69-D237-4A26-8AC3-04896674C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817" y="657742"/>
            <a:ext cx="2692400" cy="254819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Никольский хрусталь">
            <a:extLst>
              <a:ext uri="{FF2B5EF4-FFF2-40B4-BE49-F238E27FC236}">
                <a16:creationId xmlns:a16="http://schemas.microsoft.com/office/drawing/2014/main" id="{2942B899-D682-41BC-8B0C-032D70CFC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411" y="3205935"/>
            <a:ext cx="2977665" cy="254819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Сервиз &quot;Банкетный&quot;, автор Шувалов Е.С.">
            <a:extLst>
              <a:ext uri="{FF2B5EF4-FFF2-40B4-BE49-F238E27FC236}">
                <a16:creationId xmlns:a16="http://schemas.microsoft.com/office/drawing/2014/main" id="{7B1A273B-CC90-4F28-B516-8E226BA4A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926" y="3767910"/>
            <a:ext cx="3482733" cy="186161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284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14126A-CA47-48E4-B7A9-0EECDCCBA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0"/>
            <a:ext cx="12649200" cy="6438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DF94A0-BDF4-4977-83EE-56E6B16F3F35}"/>
              </a:ext>
            </a:extLst>
          </p:cNvPr>
          <p:cNvSpPr txBox="1"/>
          <p:nvPr/>
        </p:nvSpPr>
        <p:spPr>
          <a:xfrm>
            <a:off x="4381500" y="1333500"/>
            <a:ext cx="4953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Лозоплетение</a:t>
            </a:r>
            <a:r>
              <a:rPr lang="ru-RU" altLang="ru-RU" sz="2000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2000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i="1" dirty="0" err="1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с.Засечное</a:t>
            </a:r>
            <a:r>
              <a:rPr lang="ru-RU" altLang="ru-RU" sz="2000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Пензенский район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1" descr="ANd9GcRcJ8Dz8ZMVLl2vqyUS2juBVrd-odl32VUdnq_7WYAUtvmiv5E&amp;t=1&amp;usg=__uUwJdx1lTcSqpBfG3KvlKgS6s2g=">
            <a:extLst>
              <a:ext uri="{FF2B5EF4-FFF2-40B4-BE49-F238E27FC236}">
                <a16:creationId xmlns:a16="http://schemas.microsoft.com/office/drawing/2014/main" id="{69785190-2B4D-4A2D-84B8-E587AC072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2073205"/>
            <a:ext cx="2717800" cy="23764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9" descr="ANd9GcSI_YOxel4x9A__02bqlk4rMZn-3xOrpJxV1WR-q1sgHW2tQgM&amp;t=1&amp;usg=__vhBpXnVHq98wooMU1B5UIn17UEE=">
            <a:extLst>
              <a:ext uri="{FF2B5EF4-FFF2-40B4-BE49-F238E27FC236}">
                <a16:creationId xmlns:a16="http://schemas.microsoft.com/office/drawing/2014/main" id="{28F93797-AE14-4AA8-BE39-E23D68182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159" y="2073205"/>
            <a:ext cx="2130870" cy="331642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Nd9GcRIP28q2UNKRjErxQVrpEEb01-f3gtItgC_oViwo5-E0dPpZSE&amp;t=1&amp;usg=__6jvUcc8GzsUCrUrjCwNz_mqGcUs=">
            <a:extLst>
              <a:ext uri="{FF2B5EF4-FFF2-40B4-BE49-F238E27FC236}">
                <a16:creationId xmlns:a16="http://schemas.microsoft.com/office/drawing/2014/main" id="{4311DCB6-1CBA-4A7F-B503-4F34C2A49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181" y="2041386"/>
            <a:ext cx="3024187" cy="23764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234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A1F74A-169E-46ED-955D-48D1FE53A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50"/>
            <a:ext cx="12191999" cy="72580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35A09D-8519-4658-B3FE-12A19393E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114425"/>
            <a:ext cx="91440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60494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A386C2-8782-45ED-9F2C-B11D1CDA3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742950"/>
            <a:ext cx="12706349" cy="7258050"/>
          </a:xfrm>
          <a:prstGeom prst="rect">
            <a:avLst/>
          </a:prstGeom>
        </p:spPr>
      </p:pic>
      <p:pic>
        <p:nvPicPr>
          <p:cNvPr id="4" name="Picture 17" descr="ANd9GcT8N1-NDICYEkTyiD5WJ25TwSk-kDLf3LbrcaHNQGyPfJ71HqY&amp;t=1&amp;h=163&amp;w=228&amp;usg=__6RP-jBpQI0I5F3wGwojD5eUzBQc=">
            <a:extLst>
              <a:ext uri="{FF2B5EF4-FFF2-40B4-BE49-F238E27FC236}">
                <a16:creationId xmlns:a16="http://schemas.microsoft.com/office/drawing/2014/main" id="{65CD8D5E-7523-41FA-BC5B-02B2BDE08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458" y="944563"/>
            <a:ext cx="3168650" cy="2700337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11" descr="ANd9GcRiAPwwe0nvtiH4WdEx7spWmjB3hL4J4f937URBpHb8tdrp7c4&amp;t=1&amp;h=189&amp;w=147&amp;usg=__08U4fN8vO1_5JNGzer_kwGfUWeI=">
            <a:extLst>
              <a:ext uri="{FF2B5EF4-FFF2-40B4-BE49-F238E27FC236}">
                <a16:creationId xmlns:a16="http://schemas.microsoft.com/office/drawing/2014/main" id="{CAB3C143-947D-4C08-B4CE-DCDC2F04B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971" y="1018547"/>
            <a:ext cx="3097212" cy="3071812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3" descr="ANd9GcRSb8mMP-_zN-nHaWE6SzqyV3Pu-FXJMsgMlBQgIZDgNk3XV3E&amp;t=1&amp;h=167&amp;w=223&amp;usg=__HJazNqdKijTHWFSOYXjqDj7lYeg=">
            <a:extLst>
              <a:ext uri="{FF2B5EF4-FFF2-40B4-BE49-F238E27FC236}">
                <a16:creationId xmlns:a16="http://schemas.microsoft.com/office/drawing/2014/main" id="{73A2B538-D22D-41BF-9AFC-BA48560F7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371" y="2651290"/>
            <a:ext cx="3149600" cy="2878138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53770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9DE6DA-42BE-4B1D-ADCC-2B59969FC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700" y="-190500"/>
            <a:ext cx="12458699" cy="72580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9D16A6-1CED-4450-9E36-92B50ED237DC}"/>
              </a:ext>
            </a:extLst>
          </p:cNvPr>
          <p:cNvSpPr txBox="1"/>
          <p:nvPr/>
        </p:nvSpPr>
        <p:spPr>
          <a:xfrm>
            <a:off x="4371975" y="1248460"/>
            <a:ext cx="64198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Керамический промысел</a:t>
            </a:r>
            <a:br>
              <a:rPr lang="ru-RU" altLang="ru-RU" sz="2000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Бессоновский район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7" descr="ANd9GcTtlYLRHfNxCI8OXeWHPoDAobIgqAFLB5MThf3GC_gepqQJy9U&amp;t=1&amp;h=168&amp;w=165&amp;usg=__2JujH97uH6piAjKz9zsywNAqrD0=">
            <a:extLst>
              <a:ext uri="{FF2B5EF4-FFF2-40B4-BE49-F238E27FC236}">
                <a16:creationId xmlns:a16="http://schemas.microsoft.com/office/drawing/2014/main" id="{F585F558-36CE-4516-9480-13EDA53C4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26" y="1875904"/>
            <a:ext cx="2520950" cy="38877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ANd9GcQUaGPIMJBIT4S1rsOd4k4NZVECwCdQ0bln0Oga_huu3p0fbwY&amp;t=1&amp;usg=__oQNSz82HbNgjp7_vPaZPT4gQlvg=">
            <a:extLst>
              <a:ext uri="{FF2B5EF4-FFF2-40B4-BE49-F238E27FC236}">
                <a16:creationId xmlns:a16="http://schemas.microsoft.com/office/drawing/2014/main" id="{D170C34D-3B2F-4BF1-AD22-8CE471BC3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2660649"/>
            <a:ext cx="3024188" cy="2424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ANd9GcTakYCqUS1N25Afp3d654EloMrJAlnyMcBBgqXUJ3C0jAxaITg&amp;t=1&amp;usg=__LwpkgcIZ5fwFP19pfetU4BPef4k=">
            <a:extLst>
              <a:ext uri="{FF2B5EF4-FFF2-40B4-BE49-F238E27FC236}">
                <a16:creationId xmlns:a16="http://schemas.microsoft.com/office/drawing/2014/main" id="{5699C803-73A4-4502-90CE-F7B15BDC2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1670050"/>
            <a:ext cx="2665412" cy="40322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28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F3BA5B-6FAC-4A12-A400-C9FD146D0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605" y="-1200150"/>
            <a:ext cx="12409605" cy="8420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820698-65D9-4056-951F-E44023D74773}"/>
              </a:ext>
            </a:extLst>
          </p:cNvPr>
          <p:cNvSpPr txBox="1"/>
          <p:nvPr/>
        </p:nvSpPr>
        <p:spPr>
          <a:xfrm>
            <a:off x="3652838" y="1191310"/>
            <a:ext cx="68103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Ковроткачество</a:t>
            </a:r>
            <a:b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Белинский район, Спасский, Вадинский,    Мокшанский, </a:t>
            </a:r>
            <a:r>
              <a:rPr lang="ru-RU" altLang="ru-RU" sz="2000" b="1" i="1" dirty="0" err="1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г.Пенза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 descr="ANd9GcQAgIPesMKwf-sneK2XvorigdbORJ2txRSI605zk06MybBqi4Q&amp;t=1&amp;usg=__nGEHsNSncGDLGBovkcp7FHbPEjM=">
            <a:extLst>
              <a:ext uri="{FF2B5EF4-FFF2-40B4-BE49-F238E27FC236}">
                <a16:creationId xmlns:a16="http://schemas.microsoft.com/office/drawing/2014/main" id="{692BFC9F-DBD4-487A-BB10-071CFE5B3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206973"/>
            <a:ext cx="2543175" cy="18002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ANd9GcTABi3fgOFBHT2rCEOOH4PscG5eX-_PSn5mjjgAxbJDunriA3o&amp;t=1&amp;usg=__pspTHII13AWnSsE2EzQbMwpCU2k=">
            <a:extLst>
              <a:ext uri="{FF2B5EF4-FFF2-40B4-BE49-F238E27FC236}">
                <a16:creationId xmlns:a16="http://schemas.microsoft.com/office/drawing/2014/main" id="{9B8810A0-4963-460F-A70D-06B1BE611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1" y="4098936"/>
            <a:ext cx="2571750" cy="18478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Nd9GcRZfyplYXRNasJfHdeojULtHaqEgDKcsS1TLm3DID8sQ92Z4_c&amp;t=1&amp;usg=__QtpPUqu4A51mlGiJcxid_njrIJQ=">
            <a:extLst>
              <a:ext uri="{FF2B5EF4-FFF2-40B4-BE49-F238E27FC236}">
                <a16:creationId xmlns:a16="http://schemas.microsoft.com/office/drawing/2014/main" id="{C160E000-5BDD-4860-9D5A-67B7FA296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099" y="1921777"/>
            <a:ext cx="5472113" cy="37449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4710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F18202-96AF-4227-9B93-61FA777EE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50" y="-361950"/>
            <a:ext cx="12687300" cy="7296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9CCB03-DB8C-40DE-ACD1-F3CCA1BF8F8F}"/>
              </a:ext>
            </a:extLst>
          </p:cNvPr>
          <p:cNvSpPr txBox="1"/>
          <p:nvPr/>
        </p:nvSpPr>
        <p:spPr>
          <a:xfrm>
            <a:off x="3943350" y="1371600"/>
            <a:ext cx="53816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шитье</a:t>
            </a:r>
            <a:r>
              <a:rPr lang="ru-RU" altLang="ru-RU" sz="2000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b="1" i="1" dirty="0" err="1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г.Пенза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7" descr="ANd9GcS8L4gyX356s-PXTrHxK_3DQh2rXCbKbt4RxgBRC7JFkfBAf9Q&amp;t=1&amp;usg=__ZWKyqZKXOqbWYHSO6OANAITYL1w=">
            <a:extLst>
              <a:ext uri="{FF2B5EF4-FFF2-40B4-BE49-F238E27FC236}">
                <a16:creationId xmlns:a16="http://schemas.microsoft.com/office/drawing/2014/main" id="{F1C649BE-2082-4695-AF0B-C25DC23DF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1990755"/>
            <a:ext cx="2614612" cy="202091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ANd9GcTFH6f6CvJMPB2fhWhShViH_TM7cf2vwNItmTSdjepHnblHOy8&amp;t=1&amp;usg=__3_xhUhJde6C182_IMGXYPfQ1Z-o=">
            <a:extLst>
              <a:ext uri="{FF2B5EF4-FFF2-40B4-BE49-F238E27FC236}">
                <a16:creationId xmlns:a16="http://schemas.microsoft.com/office/drawing/2014/main" id="{FA5EF536-03BC-432A-8942-57DEAB16B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3948053"/>
            <a:ext cx="3214687" cy="22764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Nd9GcSuM8axG7TZn1l3CbMsWrdp1sPlPkSbyRLrfuJDnHdj78ibuWM&amp;t=1&amp;h=182&amp;w=153&amp;usg=__7zTsbcEOIsHcPJlrhPKoJyZ4o7c=">
            <a:extLst>
              <a:ext uri="{FF2B5EF4-FFF2-40B4-BE49-F238E27FC236}">
                <a16:creationId xmlns:a16="http://schemas.microsoft.com/office/drawing/2014/main" id="{07E203EC-8D64-40B3-939C-A059889BE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87" y="1371600"/>
            <a:ext cx="2952750" cy="4572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647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7A4881-3F55-4473-A2F3-AAD83E708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375" y="-381000"/>
            <a:ext cx="12858750" cy="7239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42D9BF-B92F-434E-A6F1-AADBF6584E57}"/>
              </a:ext>
            </a:extLst>
          </p:cNvPr>
          <p:cNvSpPr txBox="1"/>
          <p:nvPr/>
        </p:nvSpPr>
        <p:spPr>
          <a:xfrm>
            <a:off x="4114800" y="1200150"/>
            <a:ext cx="5319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Вышивка, вязание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7" descr="Фоторепортаж Бисероплетение, Выпиливание, Вышивка: Картинки с выставки. Фото 6">
            <a:extLst>
              <a:ext uri="{FF2B5EF4-FFF2-40B4-BE49-F238E27FC236}">
                <a16:creationId xmlns:a16="http://schemas.microsoft.com/office/drawing/2014/main" id="{DD099224-EA99-4B53-9175-8A287F44B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1600260"/>
            <a:ext cx="4953000" cy="37147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3" descr="thumbnail">
            <a:extLst>
              <a:ext uri="{FF2B5EF4-FFF2-40B4-BE49-F238E27FC236}">
                <a16:creationId xmlns:a16="http://schemas.microsoft.com/office/drawing/2014/main" id="{54BEF55B-B71E-4572-BDD0-6896DDBB4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580356"/>
            <a:ext cx="4244975" cy="36972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36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6EB859-D832-4139-B13D-7D5A440E7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1236345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E885A0-FB14-4EB1-97D9-86F09974E5E6}"/>
              </a:ext>
            </a:extLst>
          </p:cNvPr>
          <p:cNvSpPr txBox="1"/>
          <p:nvPr/>
        </p:nvSpPr>
        <p:spPr>
          <a:xfrm>
            <a:off x="4210049" y="1466851"/>
            <a:ext cx="51577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ковка металла</a:t>
            </a:r>
            <a:br>
              <a:rPr lang="ru-RU" altLang="ru-RU" sz="2000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 err="1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г.Кузнецк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7" descr="ANd9GcRNQF0VEEhepP8NDFhIL76n6tEA9KMMzzbLnrBm_FLzCcF4yFg&amp;t=1&amp;usg=__GprnYGAxl6LYdRjlA0nb-4dq15I=">
            <a:extLst>
              <a:ext uri="{FF2B5EF4-FFF2-40B4-BE49-F238E27FC236}">
                <a16:creationId xmlns:a16="http://schemas.microsoft.com/office/drawing/2014/main" id="{CD85D5B0-2277-4D40-81EC-101F3413B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2174737"/>
            <a:ext cx="7448549" cy="379130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1766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1BC11C-9800-4EEB-A5FE-B9F599775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609600"/>
            <a:ext cx="12420599" cy="7219950"/>
          </a:xfrm>
          <a:prstGeom prst="rect">
            <a:avLst/>
          </a:prstGeom>
        </p:spPr>
      </p:pic>
      <p:pic>
        <p:nvPicPr>
          <p:cNvPr id="4" name="Picture 16" descr="ANd9GcShbDT3i1ww81FaVm5MPL6dm2Rly0fye828zFc8g6RVGXlbkAU&amp;t=1&amp;usg=__hUp-W_zXvryDxaw7345Fi4vmiBY=">
            <a:extLst>
              <a:ext uri="{FF2B5EF4-FFF2-40B4-BE49-F238E27FC236}">
                <a16:creationId xmlns:a16="http://schemas.microsoft.com/office/drawing/2014/main" id="{1B126482-A92E-4CD3-9FFF-5C868B028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0" y="746125"/>
            <a:ext cx="2824163" cy="30289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ANd9GcRkWLKl7Ti5ciekxtO-52zmfAc3euRqTwhHR7vfnu9AsDgr-RU&amp;t=1&amp;usg=__o56a-EA_4jNwh0KQsMboZWPtQx0=">
            <a:extLst>
              <a:ext uri="{FF2B5EF4-FFF2-40B4-BE49-F238E27FC236}">
                <a16:creationId xmlns:a16="http://schemas.microsoft.com/office/drawing/2014/main" id="{6CD8F638-D29B-4890-9CA5-1DDE14B7C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819150"/>
            <a:ext cx="2928938" cy="29559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ANd9GcTyKHJmsmflmief-SecyXXaZnLdqwpcP0NWGT60gTlta-n3Xmg&amp;t=1&amp;usg=__IkCK5-dV6IP-rzg62oXaLxxVoJg=">
            <a:extLst>
              <a:ext uri="{FF2B5EF4-FFF2-40B4-BE49-F238E27FC236}">
                <a16:creationId xmlns:a16="http://schemas.microsoft.com/office/drawing/2014/main" id="{3CA6E2E7-75C7-4CBD-B520-4253A5D6A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059" y="3775075"/>
            <a:ext cx="3165640" cy="23368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ANd9GcQ42s43GNkbjOSXp0PfYBjkc1QgR8hLQRiDHdVjoAPpi7Lr4E4&amp;t=1&amp;usg=__hhlioUZ42x89CiQznrYjLTTBLWg=">
            <a:extLst>
              <a:ext uri="{FF2B5EF4-FFF2-40B4-BE49-F238E27FC236}">
                <a16:creationId xmlns:a16="http://schemas.microsoft.com/office/drawing/2014/main" id="{E34BAF34-DE9B-4AF6-8C5F-D54D294F4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3892551"/>
            <a:ext cx="1692106" cy="216502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541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5A00D0-A77E-4B5D-A97D-C9D3A9A90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468" y="-290593"/>
            <a:ext cx="12486468" cy="74391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D17641-6CB6-4669-81D7-55A6EBD6DB85}"/>
              </a:ext>
            </a:extLst>
          </p:cNvPr>
          <p:cNvSpPr txBox="1"/>
          <p:nvPr/>
        </p:nvSpPr>
        <p:spPr>
          <a:xfrm>
            <a:off x="2030278" y="1611824"/>
            <a:ext cx="88495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Татарская национальная одежда.</a:t>
            </a:r>
          </a:p>
          <a:p>
            <a:endParaRPr lang="ru-RU" sz="2400" dirty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http://inpenza.ru/ethnos/images/tatar_odezhda1.gif">
            <a:extLst>
              <a:ext uri="{FF2B5EF4-FFF2-40B4-BE49-F238E27FC236}">
                <a16:creationId xmlns:a16="http://schemas.microsoft.com/office/drawing/2014/main" id="{83CF4D03-D193-428C-A6EB-C66A3C194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2061275"/>
            <a:ext cx="2214563" cy="3518115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2" descr="http://inpenza.ru/ethnos/images/tatar_odezhda2.gif">
            <a:extLst>
              <a:ext uri="{FF2B5EF4-FFF2-40B4-BE49-F238E27FC236}">
                <a16:creationId xmlns:a16="http://schemas.microsoft.com/office/drawing/2014/main" id="{798B8B99-6E46-4D03-968C-E9B62E005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547" y="2061275"/>
            <a:ext cx="3195916" cy="351811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22965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E086B5-8203-4E5C-A9EB-BABCA0EEC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9550"/>
            <a:ext cx="12572999" cy="70675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AC129C-EE1A-44AB-9EE7-9CB32DAB5928}"/>
              </a:ext>
            </a:extLst>
          </p:cNvPr>
          <p:cNvSpPr txBox="1"/>
          <p:nvPr/>
        </p:nvSpPr>
        <p:spPr>
          <a:xfrm>
            <a:off x="4533900" y="1409700"/>
            <a:ext cx="47625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Пуховязание, </a:t>
            </a:r>
            <a:r>
              <a:rPr lang="ru-RU" altLang="ru-RU" sz="2000" b="1" i="1" dirty="0" err="1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с.Оленевка</a:t>
            </a:r>
            <a:br>
              <a:rPr lang="ru-RU" altLang="ru-RU" sz="2000" b="1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Пензенский район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Nd9GcTcNXW55dn5DfZgDp-K-I_dklSHG6M3GBxzkTPETzSrOQoijZQ&amp;t=1&amp;usg=__deJjo5_dY-u2XMBkt1JZqjLAJVM=">
            <a:extLst>
              <a:ext uri="{FF2B5EF4-FFF2-40B4-BE49-F238E27FC236}">
                <a16:creationId xmlns:a16="http://schemas.microsoft.com/office/drawing/2014/main" id="{ECC124DB-602B-4137-ABE4-07AD12465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1971046"/>
            <a:ext cx="3313112" cy="38496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ANd9GcToHGJVAaELcJ1unDAAuOW-RKimggUg9RPY_RUbESoCp2aKQsk&amp;t=1&amp;usg=__wNg7eucsQIXB5CFHzyI-0VvaBDg=">
            <a:extLst>
              <a:ext uri="{FF2B5EF4-FFF2-40B4-BE49-F238E27FC236}">
                <a16:creationId xmlns:a16="http://schemas.microsoft.com/office/drawing/2014/main" id="{D4EC9727-391E-4ED0-A8AC-5165C642A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394" y="1780301"/>
            <a:ext cx="3313112" cy="420494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4636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4E1B08-01FF-437B-B5B8-71274E776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" y="-76200"/>
            <a:ext cx="123824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7BB932-559E-46E9-A956-C2E41796E11C}"/>
              </a:ext>
            </a:extLst>
          </p:cNvPr>
          <p:cNvSpPr txBox="1"/>
          <p:nvPr/>
        </p:nvSpPr>
        <p:spPr>
          <a:xfrm>
            <a:off x="4114800" y="-400050"/>
            <a:ext cx="507682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altLang="ru-RU" sz="2000" b="1" dirty="0">
              <a:solidFill>
                <a:srgbClr val="B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B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B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B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B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Резьба по дереву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5" descr="ANd9GcRpfhSS6cISumk2Gl3zQUnNNZ9zFD8Hiw0uPOlabDJ2ZNdsPWY&amp;t=1&amp;usg=__qFaw_PQ1gRwGo4e_dtFGIldW_Eg=">
            <a:extLst>
              <a:ext uri="{FF2B5EF4-FFF2-40B4-BE49-F238E27FC236}">
                <a16:creationId xmlns:a16="http://schemas.microsoft.com/office/drawing/2014/main" id="{5693EE27-E603-4EA5-BAEC-3AD7FCAB7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49" y="1571625"/>
            <a:ext cx="3259138" cy="25209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ANd9GcQgDV5g8bBw4GJLUWmJGxjqVYMGeL1Z70Zso2fY_D2Eo2KMq7c&amp;t=1&amp;usg=__UfywbF-hbr2K8Eip2xt0S5Wy2ro=">
            <a:extLst>
              <a:ext uri="{FF2B5EF4-FFF2-40B4-BE49-F238E27FC236}">
                <a16:creationId xmlns:a16="http://schemas.microsoft.com/office/drawing/2014/main" id="{2D7E9F4B-0C55-46AD-B6ED-F6135690E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099" y="3902075"/>
            <a:ext cx="2689224" cy="20528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ANd9GcQli_bkzyU2j9zJ4212bwrY-hARqCvWywIzWLz2gV1_-9FQ32M&amp;t=1&amp;usg=__e11SQAUMlpH_By8j23NHaTnz6Bg=">
            <a:extLst>
              <a:ext uri="{FF2B5EF4-FFF2-40B4-BE49-F238E27FC236}">
                <a16:creationId xmlns:a16="http://schemas.microsoft.com/office/drawing/2014/main" id="{DE30D2A3-463E-40FE-84D5-FFB2D94AF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866" y="1678048"/>
            <a:ext cx="3744912" cy="25003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ANd9GcR6wbIcB0YpClsly2AEsGdQmLjrW_0KogCLwYWnTlOW7zXTlFo&amp;t=1&amp;h=157&amp;w=236&amp;usg=__6KA7oNrTvUwosUE10fDFzIM_uXY=">
            <a:extLst>
              <a:ext uri="{FF2B5EF4-FFF2-40B4-BE49-F238E27FC236}">
                <a16:creationId xmlns:a16="http://schemas.microsoft.com/office/drawing/2014/main" id="{2F0E2441-99EF-45FE-AE4D-DE57452F9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4102100"/>
            <a:ext cx="2947197" cy="191047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343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0FFC85-74FF-4FA4-87F7-0B165DB03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50" y="-419100"/>
            <a:ext cx="12496800" cy="7048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F643EF-00D9-4AB0-812B-B4BF729BFC04}"/>
              </a:ext>
            </a:extLst>
          </p:cNvPr>
          <p:cNvSpPr txBox="1"/>
          <p:nvPr/>
        </p:nvSpPr>
        <p:spPr>
          <a:xfrm>
            <a:off x="3886200" y="1020763"/>
            <a:ext cx="5410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Пропильная резьба, </a:t>
            </a:r>
            <a:r>
              <a:rPr lang="ru-RU" altLang="ru-RU" sz="2000" b="1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Городищенский район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3" descr="ANd9GcSpFlaukKVIRv3dadowH-Gv6XfLysJZQhqhyB6iiQIKekNtGwE&amp;t=1&amp;usg=__gq2aA-u4qxjZYHVmW3rU0TIFvRM=">
            <a:extLst>
              <a:ext uri="{FF2B5EF4-FFF2-40B4-BE49-F238E27FC236}">
                <a16:creationId xmlns:a16="http://schemas.microsoft.com/office/drawing/2014/main" id="{F4792930-391F-4732-8428-81D6CA23C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846" y="1520031"/>
            <a:ext cx="2592387" cy="38179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ANd9GcQv59vVtDw4K04yuT7yv0hiIY1HTS3B61E58z7wrmpW0l_aofI&amp;t=1&amp;usg=__0ykn_-pEN3HHtphnN9U37HpeEEs=">
            <a:extLst>
              <a:ext uri="{FF2B5EF4-FFF2-40B4-BE49-F238E27FC236}">
                <a16:creationId xmlns:a16="http://schemas.microsoft.com/office/drawing/2014/main" id="{3BEF980C-F089-421C-A6EF-50F04203B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2" y="1577974"/>
            <a:ext cx="3457575" cy="37020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9" descr="ANd9GcTaQsj3TN69JVKSs_kKi5d-sMBKoEMfhuXDYrjHYlzlAnDT9IY&amp;t=1&amp;usg=__40qG1yFvs9s0tHpFmHmZAwo-7_s=">
            <a:extLst>
              <a:ext uri="{FF2B5EF4-FFF2-40B4-BE49-F238E27FC236}">
                <a16:creationId xmlns:a16="http://schemas.microsoft.com/office/drawing/2014/main" id="{72669BB0-2A86-454A-B8F1-2D7586CD2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641" y="1592261"/>
            <a:ext cx="2449513" cy="36734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854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294F9A-1FE8-4144-BDDE-A838C1958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801B94-2BD8-46FB-A2E4-1889ED826B4D}"/>
              </a:ext>
            </a:extLst>
          </p:cNvPr>
          <p:cNvSpPr txBox="1"/>
          <p:nvPr/>
        </p:nvSpPr>
        <p:spPr>
          <a:xfrm>
            <a:off x="4476750" y="1390651"/>
            <a:ext cx="47625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Лыкоплетение, </a:t>
            </a:r>
            <a:b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Пензенская губерния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7" descr="ANd9GcTe6wUSPODHqVMTzKHNKKJYdNIh_S4I5aAq2r1iBQ7SUfKqACs&amp;t=1&amp;usg=__atalBxI28C_TSXJB6wNM6LsDeYE=">
            <a:extLst>
              <a:ext uri="{FF2B5EF4-FFF2-40B4-BE49-F238E27FC236}">
                <a16:creationId xmlns:a16="http://schemas.microsoft.com/office/drawing/2014/main" id="{8BC322F6-A301-4D41-B9EC-75F875D75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2155824"/>
            <a:ext cx="4492625" cy="33115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Nd9GcQtUBvUttZ4yPpS41L0_3lIfJ5C1zsZPK4YaOkgc2adr5_XAYY&amp;t=1&amp;usg=__i6SL6ePUEVOELsJJoNYCbZI7P0c=">
            <a:extLst>
              <a:ext uri="{FF2B5EF4-FFF2-40B4-BE49-F238E27FC236}">
                <a16:creationId xmlns:a16="http://schemas.microsoft.com/office/drawing/2014/main" id="{745E1901-557C-4E34-BE69-16055B0AE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5" y="2158862"/>
            <a:ext cx="3960812" cy="37782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162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063316-403B-41C9-BB4D-4D8BD02CC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82D211-6C4E-48B4-9C1D-0879C0208663}"/>
              </a:ext>
            </a:extLst>
          </p:cNvPr>
          <p:cNvSpPr txBox="1"/>
          <p:nvPr/>
        </p:nvSpPr>
        <p:spPr>
          <a:xfrm>
            <a:off x="4559300" y="947150"/>
            <a:ext cx="46799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Валяльный промысел,</a:t>
            </a:r>
            <a:b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 err="1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с.Чемодановка</a:t>
            </a:r>
            <a:r>
              <a:rPr lang="ru-RU" altLang="ru-RU" sz="2000" b="1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Бессоновского района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9" descr="ANd9GcT5ikPOXnnWYkMaG4hehNC8UGkHh9WoFjOMaOB2fTdEDwWy1oo&amp;t=1&amp;usg=__MLokRrvR0IoNhCDsM9MG-Ri2es8=">
            <a:extLst>
              <a:ext uri="{FF2B5EF4-FFF2-40B4-BE49-F238E27FC236}">
                <a16:creationId xmlns:a16="http://schemas.microsoft.com/office/drawing/2014/main" id="{8E754AC8-4457-4ADC-9668-2E54D80C2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0" y="1301093"/>
            <a:ext cx="3384550" cy="45354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 descr="Валенки!!">
            <a:extLst>
              <a:ext uri="{FF2B5EF4-FFF2-40B4-BE49-F238E27FC236}">
                <a16:creationId xmlns:a16="http://schemas.microsoft.com/office/drawing/2014/main" id="{7D5B8580-D77E-45EA-A64D-C414B56C3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1697174"/>
            <a:ext cx="4679950" cy="37433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4995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F8371C-7688-4D34-AF5A-3E06943C0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" y="-419100"/>
            <a:ext cx="12020549" cy="6858000"/>
          </a:xfrm>
          <a:prstGeom prst="rect">
            <a:avLst/>
          </a:prstGeom>
        </p:spPr>
      </p:pic>
      <p:pic>
        <p:nvPicPr>
          <p:cNvPr id="4" name="Picture 8" descr="Валенки, да валенки...">
            <a:extLst>
              <a:ext uri="{FF2B5EF4-FFF2-40B4-BE49-F238E27FC236}">
                <a16:creationId xmlns:a16="http://schemas.microsoft.com/office/drawing/2014/main" id="{4347D52D-5E66-4A31-A057-5E18E0163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1316038"/>
            <a:ext cx="4286250" cy="32194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valenki4">
            <a:extLst>
              <a:ext uri="{FF2B5EF4-FFF2-40B4-BE49-F238E27FC236}">
                <a16:creationId xmlns:a16="http://schemas.microsoft.com/office/drawing/2014/main" id="{7052266C-F7B1-46A3-8BD7-688896BA6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38" y="1993901"/>
            <a:ext cx="5143500" cy="38576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5960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23E711-C180-46BE-80A0-29612FF94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50" y="0"/>
            <a:ext cx="1259204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59F025-4545-45A9-9B7A-DFEA164BDBF2}"/>
              </a:ext>
            </a:extLst>
          </p:cNvPr>
          <p:cNvSpPr txBox="1"/>
          <p:nvPr/>
        </p:nvSpPr>
        <p:spPr>
          <a:xfrm>
            <a:off x="4514849" y="1333501"/>
            <a:ext cx="48529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Шитье костюмов </a:t>
            </a:r>
            <a:b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i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Городищенский район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3" descr="ANd9GcTEmQ4ZLNkMJ9PbfsAHxhAxkyYjEWcsEArA_7S3VZdAzOSzudg&amp;t=1&amp;usg=__ieTxs7eubcRCHLkWKRT_xbpgqhE=">
            <a:extLst>
              <a:ext uri="{FF2B5EF4-FFF2-40B4-BE49-F238E27FC236}">
                <a16:creationId xmlns:a16="http://schemas.microsoft.com/office/drawing/2014/main" id="{DC3BBF13-B20A-431F-9487-538E8FD4E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458" y="1333501"/>
            <a:ext cx="2665412" cy="46799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thumbnail">
            <a:extLst>
              <a:ext uri="{FF2B5EF4-FFF2-40B4-BE49-F238E27FC236}">
                <a16:creationId xmlns:a16="http://schemas.microsoft.com/office/drawing/2014/main" id="{8CB09257-4292-44F4-94D2-571E16600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292" y="2041387"/>
            <a:ext cx="2305050" cy="4319587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thumbnail">
            <a:extLst>
              <a:ext uri="{FF2B5EF4-FFF2-40B4-BE49-F238E27FC236}">
                <a16:creationId xmlns:a16="http://schemas.microsoft.com/office/drawing/2014/main" id="{1A1E6C98-4C5E-49AB-8F88-1C6A48ACF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3" y="1346201"/>
            <a:ext cx="2663825" cy="46672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7086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E81567-FCFA-4383-ACD1-9F20C831C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5414A6-9AA8-4A36-842E-CB80702D921B}"/>
              </a:ext>
            </a:extLst>
          </p:cNvPr>
          <p:cNvSpPr txBox="1"/>
          <p:nvPr/>
        </p:nvSpPr>
        <p:spPr>
          <a:xfrm>
            <a:off x="4076700" y="1409700"/>
            <a:ext cx="51625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народного творчества.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Музей народного творчества">
            <a:hlinkClick r:id="rId3"/>
            <a:extLst>
              <a:ext uri="{FF2B5EF4-FFF2-40B4-BE49-F238E27FC236}">
                <a16:creationId xmlns:a16="http://schemas.microsoft.com/office/drawing/2014/main" id="{7490053E-FF9E-40BE-8876-456927456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9"/>
          <a:stretch>
            <a:fillRect/>
          </a:stretch>
        </p:blipFill>
        <p:spPr bwMode="auto">
          <a:xfrm>
            <a:off x="2724150" y="1809810"/>
            <a:ext cx="6515100" cy="3962340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84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DC8681-FA42-4621-9C78-C42432C99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8650"/>
            <a:ext cx="12192000" cy="7162800"/>
          </a:xfrm>
          <a:prstGeom prst="rect">
            <a:avLst/>
          </a:prstGeom>
        </p:spPr>
      </p:pic>
      <p:pic>
        <p:nvPicPr>
          <p:cNvPr id="4" name="Рисунок 25" descr="Традиции культуры и быта народов Пензенской губернии конца XIX – начала XX вв.">
            <a:extLst>
              <a:ext uri="{FF2B5EF4-FFF2-40B4-BE49-F238E27FC236}">
                <a16:creationId xmlns:a16="http://schemas.microsoft.com/office/drawing/2014/main" id="{8FB899B1-5F28-4986-91F5-3A170A570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2205269"/>
            <a:ext cx="5772151" cy="3765800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Традиции культуры и быта народов Пензенской губернии конца XIX – начала XX вв.">
            <a:extLst>
              <a:ext uri="{FF2B5EF4-FFF2-40B4-BE49-F238E27FC236}">
                <a16:creationId xmlns:a16="http://schemas.microsoft.com/office/drawing/2014/main" id="{F518A448-4BC9-499A-857E-B6ADB12A2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205" y="577618"/>
            <a:ext cx="5208732" cy="3651482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35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A8B957-0D46-4232-AFB9-D3CFAD95C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8650"/>
            <a:ext cx="12191999" cy="7239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B19EAB-3F32-467F-9088-2EC8ECA5532A}"/>
              </a:ext>
            </a:extLst>
          </p:cNvPr>
          <p:cNvSpPr txBox="1"/>
          <p:nvPr/>
        </p:nvSpPr>
        <p:spPr>
          <a:xfrm>
            <a:off x="3619500" y="800100"/>
            <a:ext cx="56197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Пензенский областной краеведческий музей</a:t>
            </a:r>
            <a:r>
              <a:rPr lang="ru-RU" altLang="ru-RU" sz="1800" dirty="0">
                <a:solidFill>
                  <a:srgbClr val="CC3300"/>
                </a:solidFill>
                <a:latin typeface="Book Antiqua" panose="02040602050305030304" pitchFamily="18" charset="0"/>
              </a:rPr>
              <a:t>.</a:t>
            </a:r>
            <a:endParaRPr lang="ru-RU" dirty="0"/>
          </a:p>
        </p:txBody>
      </p:sp>
      <p:pic>
        <p:nvPicPr>
          <p:cNvPr id="6" name="Picture 4" descr="C:\Users\Пользователь\Desktop\поск операц\873215_html_2e39bf65.jpg">
            <a:extLst>
              <a:ext uri="{FF2B5EF4-FFF2-40B4-BE49-F238E27FC236}">
                <a16:creationId xmlns:a16="http://schemas.microsoft.com/office/drawing/2014/main" id="{342F02FA-6458-4D27-B128-41F58C5EA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368" y="1200210"/>
            <a:ext cx="7815263" cy="4768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2720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90938E-089E-445A-B59A-A8E199EB7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C:\Users\Пользователь\Documents\Культура, обычаи Пензенского края\1\0834.jpg">
            <a:extLst>
              <a:ext uri="{FF2B5EF4-FFF2-40B4-BE49-F238E27FC236}">
                <a16:creationId xmlns:a16="http://schemas.microsoft.com/office/drawing/2014/main" id="{1E353DC7-48FC-4964-9A66-476D778AB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13" y="1897865"/>
            <a:ext cx="2319337" cy="365521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ользователь\Documents\Культура, обычаи Пензенского края\i5.jpeg">
            <a:extLst>
              <a:ext uri="{FF2B5EF4-FFF2-40B4-BE49-F238E27FC236}">
                <a16:creationId xmlns:a16="http://schemas.microsoft.com/office/drawing/2014/main" id="{635E90A1-96E5-487C-BD4E-4C4BE6A99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1897865"/>
            <a:ext cx="2466975" cy="365521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2285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31CAF3-99FC-486F-A85D-6FCF5EACA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80528"/>
            <a:ext cx="12192000" cy="88099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636E34-2DA5-4856-81F0-874EB5F31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215" y="2552700"/>
            <a:ext cx="3790950" cy="25247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FEDB0CF-F8CC-4B15-8822-AEB62950D5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357" y="156781"/>
            <a:ext cx="3429000" cy="22768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754DC1-95CD-4C03-B3B7-EEE0719B46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62" y="80962"/>
            <a:ext cx="4677833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8803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3904D3-4EEF-4298-B87E-0FBB45DEA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06FB2D-2C95-42CA-B7C4-A1A299F5E526}"/>
              </a:ext>
            </a:extLst>
          </p:cNvPr>
          <p:cNvSpPr txBox="1"/>
          <p:nvPr/>
        </p:nvSpPr>
        <p:spPr>
          <a:xfrm>
            <a:off x="3200399" y="914400"/>
            <a:ext cx="5438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корпус Краеведческого музея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FDDA13-7C56-4AA5-8E78-0694BD727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1314510"/>
            <a:ext cx="4076700" cy="30575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3054E7-9582-4961-A6E3-79C04D72B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1282251"/>
            <a:ext cx="3124200" cy="23431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9D9B01-E82F-46F5-A24B-A2C24A2AC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3625401"/>
            <a:ext cx="3124200" cy="208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900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C11832-8344-4CCD-AA82-5D789ECB9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44688B-EF8F-4A84-A893-F08F1BA99B9D}"/>
              </a:ext>
            </a:extLst>
          </p:cNvPr>
          <p:cNvSpPr txBox="1"/>
          <p:nvPr/>
        </p:nvSpPr>
        <p:spPr>
          <a:xfrm>
            <a:off x="3886200" y="971550"/>
            <a:ext cx="53530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Керенский Свято-Тихвинский мужской монастырь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:\Users\Пользователь\Desktop\поск операц\монастырь\fs1000x800px-08b7dc688d04028bd4d0d5b70b7a6fe6.jpg">
            <a:extLst>
              <a:ext uri="{FF2B5EF4-FFF2-40B4-BE49-F238E27FC236}">
                <a16:creationId xmlns:a16="http://schemas.microsoft.com/office/drawing/2014/main" id="{E28F0958-792A-4308-B697-565141536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9436"/>
            <a:ext cx="6717506" cy="4218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25091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84F2EA-E7DE-44E0-A9BD-E37CDD65D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50" y="-209550"/>
            <a:ext cx="12325349" cy="7067550"/>
          </a:xfrm>
          <a:prstGeom prst="rect">
            <a:avLst/>
          </a:prstGeom>
        </p:spPr>
      </p:pic>
      <p:pic>
        <p:nvPicPr>
          <p:cNvPr id="4" name="Picture 2" descr="C:\Users\Пользователь\Desktop\поск операц\монастырь\fs1000x800px-768dba31319f61f6e6bc30e325b3319e.jpg">
            <a:extLst>
              <a:ext uri="{FF2B5EF4-FFF2-40B4-BE49-F238E27FC236}">
                <a16:creationId xmlns:a16="http://schemas.microsoft.com/office/drawing/2014/main" id="{4B2CB732-1340-4603-8A8C-889DB3D2B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400050"/>
            <a:ext cx="75438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778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CEE947-BD11-4B97-B1A1-A737A8E97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0"/>
            <a:ext cx="12191999" cy="7200900"/>
          </a:xfrm>
          <a:prstGeom prst="rect">
            <a:avLst/>
          </a:prstGeom>
        </p:spPr>
      </p:pic>
      <p:pic>
        <p:nvPicPr>
          <p:cNvPr id="4" name="Picture 2" descr="C:\Users\Пользователь\Desktop\поск операц\монастырь\vad-vad-ker-mon-muz-8617.jpg">
            <a:extLst>
              <a:ext uri="{FF2B5EF4-FFF2-40B4-BE49-F238E27FC236}">
                <a16:creationId xmlns:a16="http://schemas.microsoft.com/office/drawing/2014/main" id="{339BA13B-E402-4E5F-AA05-20AFE9B57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650081"/>
            <a:ext cx="7410450" cy="555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746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7BEC50-AD8C-4857-9AB0-74EE7AA61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12001499" cy="7277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8941A0-1C3B-4AED-A396-A9B21F352085}"/>
              </a:ext>
            </a:extLst>
          </p:cNvPr>
          <p:cNvSpPr txBox="1"/>
          <p:nvPr/>
        </p:nvSpPr>
        <p:spPr>
          <a:xfrm>
            <a:off x="3429001" y="1104900"/>
            <a:ext cx="56673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Краеведческий музей (Наровчатский р-н)</a:t>
            </a:r>
            <a:b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3" descr="http://welcome2penza.ru/uploaded/attractions/137.jpg">
            <a:hlinkClick r:id="rId3"/>
            <a:extLst>
              <a:ext uri="{FF2B5EF4-FFF2-40B4-BE49-F238E27FC236}">
                <a16:creationId xmlns:a16="http://schemas.microsoft.com/office/drawing/2014/main" id="{E5AE7623-09C9-467F-A349-AC0EE4C2F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372" y="1458843"/>
            <a:ext cx="7765255" cy="477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6007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72AC82-B9F5-43E0-8800-5AFE2EAA3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99" y="0"/>
            <a:ext cx="12230099" cy="6858000"/>
          </a:xfrm>
          <a:prstGeom prst="rect">
            <a:avLst/>
          </a:prstGeom>
        </p:spPr>
      </p:pic>
      <p:pic>
        <p:nvPicPr>
          <p:cNvPr id="4" name="Picture 2" descr="C:\Users\Пользователь\Desktop\поск операц\наровчат1.jpg">
            <a:extLst>
              <a:ext uri="{FF2B5EF4-FFF2-40B4-BE49-F238E27FC236}">
                <a16:creationId xmlns:a16="http://schemas.microsoft.com/office/drawing/2014/main" id="{1865610B-5CAE-4CB4-AA2F-D9D6E0D70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607343"/>
            <a:ext cx="48577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A29B76-1612-453F-A01B-48B55ECA2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48" y="1598444"/>
            <a:ext cx="4514851" cy="364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2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3EA83F-7806-4774-A9E0-C51D5E21C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12191999" cy="6705600"/>
          </a:xfrm>
          <a:prstGeom prst="rect">
            <a:avLst/>
          </a:prstGeom>
        </p:spPr>
      </p:pic>
      <p:pic>
        <p:nvPicPr>
          <p:cNvPr id="4" name="Picture 2" descr="C:\Users\Пользователь\Desktop\поск операц\наровчат2.jpg">
            <a:extLst>
              <a:ext uri="{FF2B5EF4-FFF2-40B4-BE49-F238E27FC236}">
                <a16:creationId xmlns:a16="http://schemas.microsoft.com/office/drawing/2014/main" id="{B997E8B9-85F8-493A-9694-E7B7B02E5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790575"/>
            <a:ext cx="7239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96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39BD0C-874B-4261-8FF6-143437375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686784-C32D-4883-B207-83FC89A64246}"/>
              </a:ext>
            </a:extLst>
          </p:cNvPr>
          <p:cNvSpPr txBox="1"/>
          <p:nvPr/>
        </p:nvSpPr>
        <p:spPr>
          <a:xfrm>
            <a:off x="2914650" y="990600"/>
            <a:ext cx="6324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B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традиций своего народа, бережное отношение к ним и сохранение – нравственный долг потомков.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010955-D461-478E-829A-7D140F59A266}"/>
              </a:ext>
            </a:extLst>
          </p:cNvPr>
          <p:cNvSpPr txBox="1"/>
          <p:nvPr/>
        </p:nvSpPr>
        <p:spPr>
          <a:xfrm>
            <a:off x="2905125" y="1781175"/>
            <a:ext cx="59150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buFontTx/>
              <a:buNone/>
            </a:pPr>
            <a:r>
              <a:rPr lang="ru-RU" altLang="ru-RU" sz="1800" b="1"/>
              <a:t>Два чувства дивно близки нам – 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В них обретает сердце пищу – 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Любовь к родному пепелищу,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Любовь к отеческим гробам.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На них основано от века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По воле Бога самого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Самостоянье человека,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Залог величия его.</a:t>
            </a:r>
          </a:p>
          <a:p>
            <a:pPr algn="ctr" eaLnBrk="1" hangingPunct="1">
              <a:buFontTx/>
              <a:buNone/>
            </a:pPr>
            <a:r>
              <a:rPr lang="ru-RU" altLang="ru-RU" sz="1800" b="1"/>
              <a:t>                                                     ( А. С. Пушкин)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944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32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377C9F-0387-4684-B92C-7A3060FE2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484" y="0"/>
            <a:ext cx="12331484" cy="6858000"/>
          </a:xfrm>
          <a:prstGeom prst="rect">
            <a:avLst/>
          </a:prstGeom>
        </p:spPr>
      </p:pic>
      <p:pic>
        <p:nvPicPr>
          <p:cNvPr id="4" name="Рисунок 4" descr="http://inpenza.ru/ethnos/images/mordov_odezhda1.gif">
            <a:extLst>
              <a:ext uri="{FF2B5EF4-FFF2-40B4-BE49-F238E27FC236}">
                <a16:creationId xmlns:a16="http://schemas.microsoft.com/office/drawing/2014/main" id="{15A46995-6E4F-45A5-AFC8-231C64C29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247899"/>
            <a:ext cx="2409826" cy="311467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40A53A-18FC-4071-BB50-8CD041ED7DE5}"/>
              </a:ext>
            </a:extLst>
          </p:cNvPr>
          <p:cNvSpPr txBox="1"/>
          <p:nvPr/>
        </p:nvSpPr>
        <p:spPr>
          <a:xfrm flipH="1">
            <a:off x="1771649" y="1724025"/>
            <a:ext cx="49720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Мордовская национальная одежда.</a:t>
            </a:r>
            <a:endParaRPr lang="ru-RU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EB6208-057D-4B90-96ED-18300BF5585B}"/>
              </a:ext>
            </a:extLst>
          </p:cNvPr>
          <p:cNvSpPr txBox="1"/>
          <p:nvPr/>
        </p:nvSpPr>
        <p:spPr>
          <a:xfrm>
            <a:off x="4972049" y="2124136"/>
            <a:ext cx="41838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dirty="0">
                <a:solidFill>
                  <a:srgbClr val="CC3300"/>
                </a:solidFill>
                <a:latin typeface="Book Antiqua" panose="02040602050305030304" pitchFamily="18" charset="0"/>
              </a:rPr>
              <a:t>Свадебный женский костюм.</a:t>
            </a:r>
            <a:br>
              <a:rPr lang="ru-RU" altLang="ru-RU" sz="1800" dirty="0">
                <a:solidFill>
                  <a:srgbClr val="CC3300"/>
                </a:solidFill>
                <a:latin typeface="Book Antiqua" panose="02040602050305030304" pitchFamily="18" charset="0"/>
              </a:rPr>
            </a:br>
            <a:r>
              <a:rPr lang="ru-RU" altLang="ru-RU" sz="1800" dirty="0">
                <a:solidFill>
                  <a:srgbClr val="CC3300"/>
                </a:solidFill>
                <a:latin typeface="Book Antiqua" panose="02040602050305030304" pitchFamily="18" charset="0"/>
              </a:rPr>
              <a:t> Мордва – мокша. </a:t>
            </a:r>
            <a:endParaRPr lang="ru-RU" dirty="0"/>
          </a:p>
        </p:txBody>
      </p:sp>
      <p:pic>
        <p:nvPicPr>
          <p:cNvPr id="9" name="Рисунок 5" descr="346">
            <a:extLst>
              <a:ext uri="{FF2B5EF4-FFF2-40B4-BE49-F238E27FC236}">
                <a16:creationId xmlns:a16="http://schemas.microsoft.com/office/drawing/2014/main" id="{87D1BD73-E497-47B7-A109-9C3E06357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4" y="2770467"/>
            <a:ext cx="2138362" cy="2592107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358C2B-B83D-4FDF-A424-2B8D070974E6}"/>
              </a:ext>
            </a:extLst>
          </p:cNvPr>
          <p:cNvSpPr txBox="1"/>
          <p:nvPr/>
        </p:nvSpPr>
        <p:spPr>
          <a:xfrm>
            <a:off x="8229599" y="2847975"/>
            <a:ext cx="180975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ru-RU" altLang="ru-RU" sz="1800" dirty="0">
                <a:solidFill>
                  <a:srgbClr val="CC3300"/>
                </a:solidFill>
                <a:latin typeface="Book Antiqua" panose="02040602050305030304" pitchFamily="18" charset="0"/>
              </a:rPr>
              <a:t>Поясное украшение мордвы.</a:t>
            </a:r>
            <a:endParaRPr lang="ru-RU" altLang="ru-RU" sz="1600" dirty="0">
              <a:solidFill>
                <a:srgbClr val="CC330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Рисунок 6" descr="http://inpenza.ru/ethnos/images/mordov_odezhda2.gif">
            <a:extLst>
              <a:ext uri="{FF2B5EF4-FFF2-40B4-BE49-F238E27FC236}">
                <a16:creationId xmlns:a16="http://schemas.microsoft.com/office/drawing/2014/main" id="{EB61DB2E-31D7-484B-8F6A-40D7217AD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101" y="3848813"/>
            <a:ext cx="1564249" cy="153673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4132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4170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5569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9404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4217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6239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9177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79267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913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6054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987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9CAF8D-D234-4460-8E8F-F2DB9709D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73622E-3461-4409-B2A5-6E78550F6B64}"/>
              </a:ext>
            </a:extLst>
          </p:cNvPr>
          <p:cNvSpPr txBox="1"/>
          <p:nvPr/>
        </p:nvSpPr>
        <p:spPr>
          <a:xfrm>
            <a:off x="3162299" y="1571625"/>
            <a:ext cx="60293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          Эрзя в традиционных костюмах.</a:t>
            </a:r>
            <a:endParaRPr lang="ru-RU" sz="2000" dirty="0"/>
          </a:p>
        </p:txBody>
      </p:sp>
      <p:pic>
        <p:nvPicPr>
          <p:cNvPr id="6" name="Рисунок 3" descr="http://inpenza.ru/ethnos/images/mordov_odezhda3.gif">
            <a:extLst>
              <a:ext uri="{FF2B5EF4-FFF2-40B4-BE49-F238E27FC236}">
                <a16:creationId xmlns:a16="http://schemas.microsoft.com/office/drawing/2014/main" id="{BA3AF633-442A-4E20-8C43-78E85D18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299" y="1970867"/>
            <a:ext cx="3719513" cy="331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0291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012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1BD8CF-26D9-4F26-8373-4BE5EA71C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897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F57DAB-47FF-47E4-8100-D092B4F44E45}"/>
              </a:ext>
            </a:extLst>
          </p:cNvPr>
          <p:cNvSpPr txBox="1"/>
          <p:nvPr/>
        </p:nvSpPr>
        <p:spPr>
          <a:xfrm>
            <a:off x="3876675" y="1495425"/>
            <a:ext cx="53149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Русские говоры Пензенской области.</a:t>
            </a:r>
            <a:endParaRPr lang="ru-RU" sz="2000" dirty="0"/>
          </a:p>
        </p:txBody>
      </p:sp>
      <p:pic>
        <p:nvPicPr>
          <p:cNvPr id="6" name="Picture 2" descr="C:\Users\Пользователь\Documents\Культура, обычаи Пензенского края\dialekt_karta.jpg">
            <a:extLst>
              <a:ext uri="{FF2B5EF4-FFF2-40B4-BE49-F238E27FC236}">
                <a16:creationId xmlns:a16="http://schemas.microsoft.com/office/drawing/2014/main" id="{AC6BF453-2019-4DF0-A18B-F16246DF2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/>
          <a:stretch>
            <a:fillRect/>
          </a:stretch>
        </p:blipFill>
        <p:spPr bwMode="auto">
          <a:xfrm>
            <a:off x="1924050" y="1828800"/>
            <a:ext cx="8229600" cy="4434946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876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C0EB8B-2C8C-46F0-86BE-C06ADE30B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487" y="0"/>
            <a:ext cx="1230048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46008E-3947-4858-8116-CAF548C1D82A}"/>
              </a:ext>
            </a:extLst>
          </p:cNvPr>
          <p:cNvSpPr txBox="1"/>
          <p:nvPr/>
        </p:nvSpPr>
        <p:spPr>
          <a:xfrm>
            <a:off x="3467100" y="1495425"/>
            <a:ext cx="56983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     Русская национальная одежда.</a:t>
            </a:r>
            <a:endParaRPr lang="ru-RU" sz="2000" dirty="0"/>
          </a:p>
        </p:txBody>
      </p:sp>
      <p:pic>
        <p:nvPicPr>
          <p:cNvPr id="6" name="Рисунок 10" descr="http://inpenza.ru/ethnos/images/rus_odezhda.gif">
            <a:extLst>
              <a:ext uri="{FF2B5EF4-FFF2-40B4-BE49-F238E27FC236}">
                <a16:creationId xmlns:a16="http://schemas.microsoft.com/office/drawing/2014/main" id="{C0E44215-09B2-47E2-8C26-18143D28B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8213" y="1895535"/>
            <a:ext cx="2224087" cy="3705165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4">
            <a:extLst>
              <a:ext uri="{FF2B5EF4-FFF2-40B4-BE49-F238E27FC236}">
                <a16:creationId xmlns:a16="http://schemas.microsoft.com/office/drawing/2014/main" id="{022E9727-FAF0-44DB-91A5-03CEC70BD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4" y="1895535"/>
            <a:ext cx="2476501" cy="3571815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763C78FC-055C-43B4-85E9-F0801BBCA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537" y="1895535"/>
            <a:ext cx="2576513" cy="3705165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463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02E335-C2A9-439D-935A-9F0C5A964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FC7860-7B67-449F-B349-ECEC39C70ECF}"/>
              </a:ext>
            </a:extLst>
          </p:cNvPr>
          <p:cNvSpPr txBox="1"/>
          <p:nvPr/>
        </p:nvSpPr>
        <p:spPr>
          <a:xfrm>
            <a:off x="4410075" y="1495425"/>
            <a:ext cx="47815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CC3300"/>
                </a:solidFill>
                <a:latin typeface="Book Antiqua" panose="02040602050305030304" pitchFamily="18" charset="0"/>
              </a:rPr>
              <a:t>Костюм новобрачной</a:t>
            </a:r>
            <a:endParaRPr lang="ru-RU" sz="2000" dirty="0"/>
          </a:p>
        </p:txBody>
      </p:sp>
      <p:pic>
        <p:nvPicPr>
          <p:cNvPr id="6" name="Рисунок 15">
            <a:extLst>
              <a:ext uri="{FF2B5EF4-FFF2-40B4-BE49-F238E27FC236}">
                <a16:creationId xmlns:a16="http://schemas.microsoft.com/office/drawing/2014/main" id="{BF3600B5-DDAE-46A0-A214-DFF45D831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1" y="1895535"/>
            <a:ext cx="3505200" cy="3714690"/>
          </a:xfrm>
          <a:prstGeom prst="rect">
            <a:avLst/>
          </a:prstGeom>
          <a:noFill/>
          <a:ln w="9525">
            <a:solidFill>
              <a:srgbClr val="B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311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288</Words>
  <Application>Microsoft Office PowerPoint</Application>
  <PresentationFormat>Широкоэкранный</PresentationFormat>
  <Paragraphs>53</Paragraphs>
  <Slides>60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6" baseType="lpstr">
      <vt:lpstr>Arial</vt:lpstr>
      <vt:lpstr>Book Antiqua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user</dc:creator>
  <cp:lastModifiedBy>user user</cp:lastModifiedBy>
  <cp:revision>21</cp:revision>
  <dcterms:created xsi:type="dcterms:W3CDTF">2024-01-17T13:12:42Z</dcterms:created>
  <dcterms:modified xsi:type="dcterms:W3CDTF">2024-01-21T17:29:16Z</dcterms:modified>
</cp:coreProperties>
</file>