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73" r:id="rId6"/>
    <p:sldId id="274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E8E7-B845-404C-AF1A-6A9F6BA8B7E8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88E1D-F963-4D63-8DF4-31EBAA87E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51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7F4D-0607-4804-92F6-B318F8F58619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C1352-56D8-4575-9F4F-D8531B821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101B-F595-4621-B975-D1CE970124AC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3FE5-EDFE-46EC-A1BF-DC637CB69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10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932D-0D44-447D-A8A8-9C8EA0AFBECC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6E00-6439-47E6-BBD7-4620DE6A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76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587D-49B6-4E3D-8959-AED6243C275D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27E6-1159-48BF-8A87-9101DE76D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088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7F6D-D9D1-450C-9E6F-96357243C4D9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6CDA-62AD-4279-9C6C-E0229F453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78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A9A2-FF6B-4088-A150-6C3E2A4C2798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C4DE-D8C9-49CD-8F86-E0826F9BD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580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F099F-ABE4-4EBC-9482-963F464F6EC3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8D9D4-DD3F-437B-B7DD-3C910890E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47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23EF-54B4-484B-997D-6537CAC1467D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7562-A21D-4C5B-B1D9-D7EE4404C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60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BA07-189D-4BCA-91CD-B5B25DB72EC7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5AB2F-12BE-412F-9143-8DFFD083E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87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4912C9-8B0D-45E4-97B8-E4F9EEAFCFD5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A925F8-16A2-4C56-87F3-EE0EFBE91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0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rebuchet MS" panose="020B0603020202020204" pitchFamily="34" charset="0"/>
              </a:rPr>
              <a:t>Изложение</a:t>
            </a:r>
            <a:r>
              <a:rPr lang="ru-RU" dirty="0" smtClean="0">
                <a:solidFill>
                  <a:srgbClr val="0000FF"/>
                </a:solidFill>
                <a:latin typeface="Trebuchet MS" panose="020B0603020202020204" pitchFamily="34" charset="0"/>
              </a:rPr>
              <a:t> </a:t>
            </a:r>
            <a:br>
              <a:rPr lang="ru-RU" dirty="0" smtClean="0">
                <a:solidFill>
                  <a:srgbClr val="0000FF"/>
                </a:solidFill>
                <a:latin typeface="Trebuchet MS" panose="020B0603020202020204" pitchFamily="34" charset="0"/>
              </a:rPr>
            </a:br>
            <a:r>
              <a:rPr lang="ru-RU" b="1" i="1" dirty="0" smtClean="0">
                <a:solidFill>
                  <a:srgbClr val="0000FF"/>
                </a:solidFill>
                <a:latin typeface="Trebuchet MS" panose="020B0603020202020204" pitchFamily="34" charset="0"/>
              </a:rPr>
              <a:t>«Синичка»</a:t>
            </a:r>
            <a:br>
              <a:rPr lang="ru-RU" b="1" i="1" dirty="0" smtClean="0">
                <a:solidFill>
                  <a:srgbClr val="0000FF"/>
                </a:solidFill>
                <a:latin typeface="Trebuchet MS" panose="020B0603020202020204" pitchFamily="34" charset="0"/>
              </a:rPr>
            </a:br>
            <a:r>
              <a:rPr lang="ru-RU" sz="2800" b="1" i="1" dirty="0" smtClean="0">
                <a:solidFill>
                  <a:srgbClr val="0000FF"/>
                </a:solidFill>
                <a:latin typeface="Trebuchet MS" panose="020B0603020202020204" pitchFamily="34" charset="0"/>
              </a:rPr>
              <a:t>(3 класс)</a:t>
            </a:r>
            <a:endParaRPr lang="ru-RU" sz="2800" b="1" i="1" dirty="0">
              <a:solidFill>
                <a:srgbClr val="0000FF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7908" y="3645024"/>
            <a:ext cx="277690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242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5696" y="620688"/>
            <a:ext cx="561662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Прочитайте каждую часть и озаглавьте. Составьте план.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2928934"/>
            <a:ext cx="1800200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План.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5072896"/>
            <a:ext cx="64294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rebuchet MS" panose="020B0603020202020204" pitchFamily="34" charset="0"/>
              </a:rPr>
              <a:t>   </a:t>
            </a:r>
            <a:r>
              <a:rPr lang="ru-RU" sz="2200" u="sng" dirty="0" smtClean="0">
                <a:latin typeface="Trebuchet MS" panose="020B0603020202020204" pitchFamily="34" charset="0"/>
              </a:rPr>
              <a:t>3</a:t>
            </a:r>
            <a:r>
              <a:rPr lang="ru-RU" sz="2200" u="sng" dirty="0" smtClean="0">
                <a:latin typeface="Trebuchet MS" panose="020B0603020202020204" pitchFamily="34" charset="0"/>
              </a:rPr>
              <a:t>. Синичка </a:t>
            </a:r>
            <a:r>
              <a:rPr lang="ru-RU" sz="2200" u="sng" dirty="0" smtClean="0">
                <a:latin typeface="Trebuchet MS" panose="020B0603020202020204" pitchFamily="34" charset="0"/>
              </a:rPr>
              <a:t>ожила</a:t>
            </a:r>
            <a:r>
              <a:rPr lang="ru-RU" sz="2200" u="sng" dirty="0" smtClean="0">
                <a:latin typeface="Trebuchet MS" panose="020B0603020202020204" pitchFamily="34" charset="0"/>
              </a:rPr>
              <a:t>-3 </a:t>
            </a:r>
            <a:r>
              <a:rPr lang="ru-RU" sz="2200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sz="2200" dirty="0" smtClean="0">
                <a:latin typeface="Trebuchet MS" panose="020B0603020202020204" pitchFamily="34" charset="0"/>
              </a:rPr>
              <a:t>.</a:t>
            </a:r>
          </a:p>
          <a:p>
            <a:r>
              <a:rPr lang="ru-RU" sz="2200" dirty="0" smtClean="0">
                <a:latin typeface="Trebuchet MS" panose="020B0603020202020204" pitchFamily="34" charset="0"/>
              </a:rPr>
              <a:t>          -принёс домой, поместил в клетку;</a:t>
            </a:r>
          </a:p>
          <a:p>
            <a:r>
              <a:rPr lang="ru-RU" sz="2200" dirty="0" smtClean="0">
                <a:latin typeface="Trebuchet MS" panose="020B0603020202020204" pitchFamily="34" charset="0"/>
              </a:rPr>
              <a:t>          -ожила;</a:t>
            </a:r>
          </a:p>
          <a:p>
            <a:r>
              <a:rPr lang="ru-RU" sz="2200" dirty="0" smtClean="0">
                <a:latin typeface="Trebuchet MS" panose="020B0603020202020204" pitchFamily="34" charset="0"/>
              </a:rPr>
              <a:t> </a:t>
            </a:r>
            <a:r>
              <a:rPr lang="ru-RU" sz="2200" dirty="0" smtClean="0">
                <a:latin typeface="Trebuchet MS" panose="020B0603020202020204" pitchFamily="34" charset="0"/>
              </a:rPr>
              <a:t>         -чашку и блюдце;</a:t>
            </a:r>
            <a:endParaRPr lang="ru-RU" sz="2200" dirty="0" smtClean="0">
              <a:latin typeface="Trebuchet MS" panose="020B0603020202020204" pitchFamily="34" charset="0"/>
            </a:endParaRPr>
          </a:p>
          <a:p>
            <a:r>
              <a:rPr lang="ru-RU" sz="2200" dirty="0" smtClean="0">
                <a:latin typeface="Trebuchet MS" panose="020B0603020202020204" pitchFamily="34" charset="0"/>
              </a:rPr>
              <a:t> </a:t>
            </a:r>
            <a:r>
              <a:rPr lang="ru-RU" sz="2200" dirty="0" smtClean="0">
                <a:latin typeface="Trebuchet MS" panose="020B0603020202020204" pitchFamily="34" charset="0"/>
              </a:rPr>
              <a:t>         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pic>
        <p:nvPicPr>
          <p:cNvPr id="8" name="Рисунок 7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48" y="234633"/>
            <a:ext cx="1944216" cy="11543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785918" y="1571612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принёс птичку домой, поместил её в клетку. Синичка открыла глазки и ожила.  Костя поставил  в клетку чашку с кормом и блюдце с водой.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3429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/>
            <a:r>
              <a:rPr lang="ru-RU" b="1" u="sng" dirty="0" smtClean="0">
                <a:latin typeface="Trebuchet MS" panose="020B0603020202020204" pitchFamily="34" charset="0"/>
              </a:rPr>
              <a:t>1.Трескучие морозы-2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dirty="0" smtClean="0">
                <a:latin typeface="Trebuchet MS" panose="020B0603020202020204" pitchFamily="34" charset="0"/>
              </a:rPr>
              <a:t>.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          -стояли;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          -выносил свежий корм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4286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>
                <a:latin typeface="Trebuchet MS" panose="020B0603020202020204" pitchFamily="34" charset="0"/>
              </a:rPr>
              <a:t>   2</a:t>
            </a:r>
            <a:r>
              <a:rPr lang="ru-RU" b="1" u="sng" dirty="0" smtClean="0">
                <a:latin typeface="Trebuchet MS" panose="020B0603020202020204" pitchFamily="34" charset="0"/>
              </a:rPr>
              <a:t>. У </a:t>
            </a:r>
            <a:r>
              <a:rPr lang="ru-RU" b="1" u="sng" dirty="0" smtClean="0">
                <a:latin typeface="Trebuchet MS" panose="020B0603020202020204" pitchFamily="34" charset="0"/>
              </a:rPr>
              <a:t>кормушки-2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u="sng" dirty="0" smtClean="0">
                <a:latin typeface="Trebuchet MS" panose="020B0603020202020204" pitchFamily="34" charset="0"/>
              </a:rPr>
              <a:t>.</a:t>
            </a:r>
            <a:endParaRPr lang="ru-RU" b="1" u="sng" dirty="0" smtClean="0">
              <a:latin typeface="Trebuchet MS" panose="020B0603020202020204" pitchFamily="34" charset="0"/>
            </a:endParaRPr>
          </a:p>
          <a:p>
            <a:r>
              <a:rPr lang="ru-RU" b="1" dirty="0" smtClean="0">
                <a:latin typeface="Trebuchet MS" panose="020B0603020202020204" pitchFamily="34" charset="0"/>
              </a:rPr>
              <a:t>           -Увидел </a:t>
            </a:r>
            <a:r>
              <a:rPr lang="ru-RU" b="1" dirty="0" smtClean="0">
                <a:latin typeface="Trebuchet MS" panose="020B0603020202020204" pitchFamily="34" charset="0"/>
              </a:rPr>
              <a:t>синичку;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-          - на </a:t>
            </a:r>
            <a:r>
              <a:rPr lang="ru-RU" b="1" dirty="0" smtClean="0">
                <a:latin typeface="Trebuchet MS" panose="020B0603020202020204" pitchFamily="34" charset="0"/>
              </a:rPr>
              <a:t>снегу;</a:t>
            </a:r>
          </a:p>
        </p:txBody>
      </p:sp>
    </p:spTree>
    <p:extLst>
      <p:ext uri="{BB962C8B-B14F-4D97-AF65-F5344CB8AC3E}">
        <p14:creationId xmlns:p14="http://schemas.microsoft.com/office/powerpoint/2010/main" xmlns="" val="354616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5696" y="620688"/>
            <a:ext cx="561662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Прочитайте каждую часть и озаглавьте. Составьте план.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1428736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Синичка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жила </a:t>
            </a:r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у мальчика всю зиму.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Весной </a:t>
            </a:r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Костя выпустил птичку на волю.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6182" y="2214554"/>
            <a:ext cx="1800200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План.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2000232" y="5500702"/>
            <a:ext cx="50006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u="sng" dirty="0" smtClean="0">
                <a:latin typeface="Trebuchet MS" panose="020B0603020202020204" pitchFamily="34" charset="0"/>
              </a:rPr>
              <a:t>4. Живи до весны, синичка</a:t>
            </a:r>
            <a:r>
              <a:rPr lang="ru-RU" sz="2200" u="sng" dirty="0" smtClean="0">
                <a:latin typeface="Trebuchet MS" panose="020B0603020202020204" pitchFamily="34" charset="0"/>
              </a:rPr>
              <a:t>!-2предл.</a:t>
            </a:r>
          </a:p>
          <a:p>
            <a:r>
              <a:rPr lang="ru-RU" sz="2200" u="sng" dirty="0" smtClean="0">
                <a:latin typeface="Trebuchet MS" panose="020B0603020202020204" pitchFamily="34" charset="0"/>
              </a:rPr>
              <a:t> </a:t>
            </a:r>
            <a:r>
              <a:rPr lang="ru-RU" sz="2200" u="sng" dirty="0" smtClean="0">
                <a:latin typeface="Trebuchet MS" panose="020B0603020202020204" pitchFamily="34" charset="0"/>
              </a:rPr>
              <a:t>       -всю зиму;</a:t>
            </a:r>
          </a:p>
          <a:p>
            <a:r>
              <a:rPr lang="ru-RU" sz="2200" u="sng" dirty="0" smtClean="0">
                <a:latin typeface="Trebuchet MS" panose="020B0603020202020204" pitchFamily="34" charset="0"/>
              </a:rPr>
              <a:t> </a:t>
            </a:r>
            <a:r>
              <a:rPr lang="ru-RU" sz="2200" u="sng" dirty="0" smtClean="0">
                <a:latin typeface="Trebuchet MS" panose="020B0603020202020204" pitchFamily="34" charset="0"/>
              </a:rPr>
              <a:t>       -на волю.</a:t>
            </a:r>
            <a:endParaRPr lang="ru-RU" sz="2200" u="sng" dirty="0">
              <a:latin typeface="Trebuchet MS" panose="020B0603020202020204" pitchFamily="34" charset="0"/>
            </a:endParaRPr>
          </a:p>
        </p:txBody>
      </p:sp>
      <p:pic>
        <p:nvPicPr>
          <p:cNvPr id="9" name="Рисунок 8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48" y="234633"/>
            <a:ext cx="1944216" cy="11543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714480" y="26431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/>
            <a:r>
              <a:rPr lang="ru-RU" b="1" u="sng" dirty="0" smtClean="0">
                <a:latin typeface="Trebuchet MS" panose="020B0603020202020204" pitchFamily="34" charset="0"/>
              </a:rPr>
              <a:t>1.Трескучие морозы-2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dirty="0" smtClean="0">
                <a:latin typeface="Trebuchet MS" panose="020B0603020202020204" pitchFamily="34" charset="0"/>
              </a:rPr>
              <a:t>.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          -стояли;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          -выносил свежий корм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35004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>
                <a:latin typeface="Trebuchet MS" panose="020B0603020202020204" pitchFamily="34" charset="0"/>
              </a:rPr>
              <a:t> 2. У кормушки-2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u="sng" dirty="0" smtClean="0">
                <a:latin typeface="Trebuchet MS" panose="020B0603020202020204" pitchFamily="34" charset="0"/>
              </a:rPr>
              <a:t>.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           -Увидел синичку;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 </a:t>
            </a:r>
            <a:r>
              <a:rPr lang="ru-RU" b="1" dirty="0" smtClean="0">
                <a:latin typeface="Trebuchet MS" panose="020B0603020202020204" pitchFamily="34" charset="0"/>
              </a:rPr>
              <a:t>          </a:t>
            </a:r>
            <a:r>
              <a:rPr lang="ru-RU" b="1" dirty="0" smtClean="0">
                <a:latin typeface="Trebuchet MS" panose="020B0603020202020204" pitchFamily="34" charset="0"/>
              </a:rPr>
              <a:t>- на снегу;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4357694"/>
            <a:ext cx="571504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rebuchet MS" panose="020B0603020202020204" pitchFamily="34" charset="0"/>
              </a:rPr>
              <a:t>3. Синичка </a:t>
            </a:r>
            <a:r>
              <a:rPr lang="ru-RU" sz="2000" b="1" u="sng" dirty="0" smtClean="0">
                <a:latin typeface="Trebuchet MS" panose="020B0603020202020204" pitchFamily="34" charset="0"/>
              </a:rPr>
              <a:t>ожила-3</a:t>
            </a:r>
            <a:r>
              <a:rPr lang="ru-RU" b="1" u="sng" dirty="0" smtClean="0">
                <a:latin typeface="Trebuchet MS" panose="020B0603020202020204" pitchFamily="34" charset="0"/>
              </a:rPr>
              <a:t>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dirty="0" smtClean="0">
                <a:latin typeface="Trebuchet MS" panose="020B0603020202020204" pitchFamily="34" charset="0"/>
              </a:rPr>
              <a:t>.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          -принёс домой, поместил в клетку;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          -ожила;</a:t>
            </a:r>
          </a:p>
          <a:p>
            <a:r>
              <a:rPr lang="ru-RU" b="1" dirty="0" smtClean="0">
                <a:latin typeface="Trebuchet MS" panose="020B0603020202020204" pitchFamily="34" charset="0"/>
              </a:rPr>
              <a:t>          -чашку и блюдце;</a:t>
            </a:r>
          </a:p>
        </p:txBody>
      </p:sp>
    </p:spTree>
    <p:extLst>
      <p:ext uri="{BB962C8B-B14F-4D97-AF65-F5344CB8AC3E}">
        <p14:creationId xmlns:p14="http://schemas.microsoft.com/office/powerpoint/2010/main" xmlns="" val="422480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331640" y="476672"/>
            <a:ext cx="6984776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200" b="1" dirty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Вспомните правило, которым нужно </a:t>
            </a:r>
            <a:r>
              <a:rPr lang="ru-RU" sz="22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воспользоваться</a:t>
            </a:r>
            <a:r>
              <a:rPr lang="ru-RU" sz="2200" b="1" dirty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чтобы правильно написать слова: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7249" y="1631316"/>
            <a:ext cx="3744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ст</a:t>
            </a:r>
            <a:r>
              <a:rPr lang="ru-RU" sz="2800" i="1" dirty="0" smtClean="0">
                <a:latin typeface="Trebuchet MS" panose="020B0603020202020204" pitchFamily="34" charset="0"/>
              </a:rPr>
              <a:t>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яли</a:t>
            </a:r>
            <a:endParaRPr lang="ru-RU" sz="2800" i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тр</a:t>
            </a:r>
            <a:r>
              <a:rPr lang="ru-RU" sz="2800" i="1" dirty="0" smtClean="0">
                <a:latin typeface="Trebuchet MS" panose="020B0603020202020204" pitchFamily="34" charset="0"/>
              </a:rPr>
              <a:t>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скучие</a:t>
            </a:r>
            <a:endParaRPr lang="ru-RU" sz="2800" i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вын</a:t>
            </a:r>
            <a:r>
              <a:rPr lang="ru-RU" sz="2800" i="1" dirty="0" smtClean="0">
                <a:latin typeface="Trebuchet MS" panose="020B0603020202020204" pitchFamily="34" charset="0"/>
              </a:rPr>
              <a:t>…сил</a:t>
            </a:r>
          </a:p>
          <a:p>
            <a:pPr algn="ctr"/>
            <a:r>
              <a:rPr lang="ru-RU" sz="2800" i="1" dirty="0" smtClean="0">
                <a:latin typeface="Trebuchet MS" panose="020B0603020202020204" pitchFamily="34" charset="0"/>
              </a:rPr>
              <a:t>к…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рмушка</a:t>
            </a:r>
            <a:endParaRPr lang="ru-RU" sz="2800" i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800" i="1" dirty="0" smtClean="0">
                <a:latin typeface="Trebuchet MS" panose="020B0603020202020204" pitchFamily="34" charset="0"/>
              </a:rPr>
              <a:t>л…жала</a:t>
            </a: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пом</a:t>
            </a:r>
            <a:r>
              <a:rPr lang="ru-RU" sz="2800" i="1" dirty="0" smtClean="0">
                <a:latin typeface="Trebuchet MS" panose="020B0603020202020204" pitchFamily="34" charset="0"/>
              </a:rPr>
              <a:t>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стил</a:t>
            </a:r>
            <a:endParaRPr lang="ru-RU" sz="2800" i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попр</a:t>
            </a:r>
            <a:r>
              <a:rPr lang="ru-RU" sz="2800" i="1" dirty="0" smtClean="0">
                <a:latin typeface="Trebuchet MS" panose="020B0603020202020204" pitchFamily="34" charset="0"/>
              </a:rPr>
              <a:t>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влять</a:t>
            </a:r>
            <a:endParaRPr lang="ru-RU" sz="2800" i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прож</a:t>
            </a:r>
            <a:r>
              <a:rPr lang="ru-RU" sz="2800" i="1" dirty="0" smtClean="0">
                <a:latin typeface="Trebuchet MS" panose="020B0603020202020204" pitchFamily="34" charset="0"/>
              </a:rPr>
              <a:t>…ла</a:t>
            </a:r>
          </a:p>
          <a:p>
            <a:pPr algn="ctr"/>
            <a:r>
              <a:rPr lang="ru-RU" sz="2800" i="1" dirty="0" err="1" smtClean="0">
                <a:latin typeface="Trebuchet MS" panose="020B0603020202020204" pitchFamily="34" charset="0"/>
              </a:rPr>
              <a:t>блю</a:t>
            </a:r>
            <a:r>
              <a:rPr lang="ru-RU" sz="2800" i="1" dirty="0" smtClean="0">
                <a:latin typeface="Trebuchet MS" panose="020B0603020202020204" pitchFamily="34" charset="0"/>
              </a:rPr>
              <a:t>…</a:t>
            </a:r>
            <a:r>
              <a:rPr lang="ru-RU" sz="2800" i="1" dirty="0" err="1" smtClean="0">
                <a:latin typeface="Trebuchet MS" panose="020B0603020202020204" pitchFamily="34" charset="0"/>
              </a:rPr>
              <a:t>це</a:t>
            </a:r>
            <a:endParaRPr lang="ru-RU" sz="2800" i="1" dirty="0">
              <a:latin typeface="Trebuchet MS" panose="020B0603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5805264"/>
            <a:ext cx="583264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Подберите однокоренные слова для проверки.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6361" y="277613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о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80237" y="2060848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04393" y="1909006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е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3073" y="3535000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88237" y="3135417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е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02313" y="4487924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е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90477" y="4778089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а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44456" y="1427441"/>
            <a:ext cx="423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и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4110" y="3663668"/>
            <a:ext cx="4331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д</a:t>
            </a:r>
            <a:endParaRPr lang="ru-RU" sz="3200" b="1" i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57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44444E-6 L -0.22986 -0.083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3" y="-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1088 L 0.04861 0.04283 C 0.05868 0.05 0.07395 0.05394 0.08993 0.05394 C 0.10798 0.05394 0.12257 0.05 0.13264 0.04283 L 0.18142 0.01088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2.77778E-7 0.00024 C 0.00087 -0.00648 0.00191 -0.01273 0.00295 -0.01898 C 0.00347 -0.02106 0.00365 -0.02338 0.00469 -0.025 C 0.00833 -0.03194 0.01181 -0.03194 0.01615 -0.0375 C 0.01806 -0.04004 0.01892 -0.04375 0.02101 -0.04583 C 0.02413 -0.0493 0.0276 -0.05139 0.03073 -0.05416 C 0.03247 -0.05555 0.03385 -0.05764 0.03576 -0.05833 L 0.04549 -0.0625 C 0.0533 -0.06921 0.04861 -0.06597 0.06024 -0.07083 C 0.06024 -0.07106 0.06997 -0.075 0.06997 -0.07476 C 0.07222 -0.07592 0.07448 -0.07639 0.07656 -0.07731 C 0.0783 -0.07777 0.07986 -0.0787 0.08142 -0.07916 C 0.08472 -0.08009 0.08819 -0.08055 0.09132 -0.08148 C 0.09306 -0.08194 0.09462 -0.08287 0.09618 -0.08333 C 0.09948 -0.08426 0.10295 -0.08472 0.1059 -0.08564 C 0.10781 -0.08611 0.1092 -0.08726 0.11094 -0.0875 C 0.11632 -0.08865 0.12187 -0.08889 0.12726 -0.08958 L 0.23837 -0.0875 C 0.24028 -0.0875 0.23924 -0.08333 0.2401 -0.08148 C 0.24097 -0.07916 0.24306 -0.07754 0.24323 -0.075 C 0.24427 -0.06828 0.24323 -0.06111 0.24323 -0.05416 L 0.24167 -0.05416 " pathEditMode="relative" rAng="0" ptsTypes="AAAAAAAAAAAAAAAAAAAAA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88" y="-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206 L 0.00173 -0.02037 C 0.00225 -0.02754 0.00225 -0.03472 0.0033 -0.04143 C 0.00503 -0.05509 0.00555 -0.05116 0.00955 -0.06018 C 0.01232 -0.06666 0.01232 -0.06921 0.0158 -0.07477 C 0.01718 -0.07708 0.01892 -0.07893 0.02048 -0.08102 C 0.02152 -0.08449 0.02187 -0.08842 0.02361 -0.09143 C 0.02899 -0.10116 0.03402 -0.10555 0.0408 -0.11227 C 0.04652 -0.12384 0.0408 -0.11412 0.04861 -0.12268 C 0.05017 -0.12454 0.05121 -0.12754 0.0533 -0.12893 C 0.05503 -0.13032 0.05746 -0.13032 0.05955 -0.13102 C 0.06163 -0.13379 0.06389 -0.13634 0.0658 -0.13935 C 0.06701 -0.1412 0.06736 -0.14398 0.06892 -0.1456 C 0.07014 -0.14699 0.07205 -0.14676 0.07361 -0.14768 C 0.08559 -0.15579 0.07118 -0.14861 0.08298 -0.15393 C 0.08402 -0.15602 0.08455 -0.15879 0.08611 -0.16018 C 0.09149 -0.16504 0.11024 -0.16018 0.11111 -0.16018 C 0.11267 -0.15949 0.11406 -0.15879 0.1158 -0.1581 C 0.11771 -0.15741 0.12014 -0.15741 0.12205 -0.15602 C 0.12534 -0.1537 0.13142 -0.14768 0.13142 -0.14745 C 0.1335 -0.14352 0.13854 -0.13565 0.13923 -0.12893 C 0.13958 -0.12477 0.13923 -0.1206 0.13923 -0.11643 L 0.13923 -0.1081 " pathEditMode="relative" rAng="0" ptsTypes="AAAAAAAAAAAAAAAAAAAA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1481E-6 L 2.77778E-7 -4.81481E-6 C -0.00174 -0.00208 -0.01215 -0.01551 -0.01719 -0.01898 C -0.01944 -0.02037 -0.02639 -0.02245 -0.02812 -0.02314 C -0.04253 -0.02731 -0.0408 -0.02546 -0.0625 -0.02731 C -0.07083 -0.0287 -0.07951 -0.0287 -0.0875 -0.03148 C -0.10521 -0.03727 -0.09583 -0.03495 -0.11562 -0.0375 C -0.1349 -0.03703 -0.15434 -0.0368 -0.17344 -0.03564 C -0.18056 -0.03518 -0.18021 -0.03333 -0.18594 -0.03148 C -0.18854 -0.03055 -0.19132 -0.03009 -0.19375 -0.02916 C -0.19549 -0.0287 -0.19687 -0.02777 -0.19844 -0.02731 C -0.21233 -0.02199 -0.19826 -0.02801 -0.20937 -0.02314 C -0.21441 -0.01319 -0.21024 -0.01921 -0.21875 -0.0125 C -0.22049 -0.01134 -0.22187 -0.00949 -0.22344 -0.00833 C -0.22674 -0.00648 -0.23507 -0.00324 -0.23906 -0.00231 C -0.24219 -0.00139 -0.24531 -0.00092 -0.24844 -4.81481E-6 C -0.25 0.00139 -0.25139 0.00301 -0.25312 0.00417 C -0.25521 0.0051 -0.25781 0.0044 -0.25937 0.00602 C -0.26128 0.00811 -0.26094 0.01366 -0.26094 0.01667 L -0.26094 0.0125 " pathEditMode="relative" ptsTypes="AAAAAAAAAAAAAAAAAA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2315 L -0.00156 -0.02292 C -0.00243 -0.0412 -0.00018 -0.0544 -0.00625 -0.06898 C -0.00764 -0.07199 -0.0092 -0.075 -0.01111 -0.07731 C -0.01233 -0.07917 -0.01424 -0.08009 -0.01563 -0.08148 C -0.03004 -0.11018 -0.01441 -0.08171 -0.02813 -0.10023 C -0.02952 -0.10208 -0.03004 -0.10486 -0.03125 -0.10648 C -0.0349 -0.11134 -0.03941 -0.1118 -0.04375 -0.11481 C -0.04549 -0.11597 -0.04688 -0.11782 -0.04861 -0.11898 C -0.05104 -0.1206 -0.05382 -0.1213 -0.05625 -0.12315 C -0.06441 -0.12917 -0.06042 -0.12986 -0.06875 -0.13356 C -0.07292 -0.13542 -0.07726 -0.13634 -0.08125 -0.13773 C -0.08299 -0.13843 -0.08438 -0.13912 -0.08611 -0.13981 C -0.0875 -0.1412 -0.08889 -0.14305 -0.09063 -0.14398 C -0.09323 -0.14514 -0.09601 -0.14537 -0.09861 -0.14606 C -0.1007 -0.14676 -0.10278 -0.14745 -0.10486 -0.14815 C -0.1132 -0.15555 -0.10712 -0.15162 -0.12188 -0.1544 C -0.14375 -0.15856 -0.1158 -0.15486 -0.15 -0.15856 C -0.1658 -0.16551 -0.15625 -0.16204 -0.19063 -0.15856 C -0.19236 -0.15833 -0.19375 -0.15671 -0.19549 -0.15648 C -0.20104 -0.15532 -0.20695 -0.15509 -0.2125 -0.1544 C -0.21545 -0.15069 -0.21875 -0.14792 -0.21875 -0.1419 C -0.21875 -0.13634 -0.21736 -0.12523 -0.21736 -0.125 L -0.21736 -0.12523 L -0.21736 -0.125 " pathEditMode="relative" rAng="0" ptsTypes="AAAAAAAAAAAAAAAAAAAAAAA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68" y="-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2.5E-6 -1.48148E-6 C 0.00139 -0.00555 0.00313 -0.01111 0.00452 -0.01666 C 0.00521 -0.01944 0.00556 -0.02245 0.00625 -0.025 C 0.0066 -0.02731 0.00729 -0.02916 0.00764 -0.03148 C 0.00834 -0.03611 0.00851 -0.0412 0.00938 -0.04583 C 0.01042 -0.0537 0.0125 -0.05439 0.01563 -0.0625 C 0.01632 -0.06458 0.01632 -0.06689 0.01702 -0.06898 C 0.01893 -0.07314 0.02118 -0.07731 0.02327 -0.08148 C 0.02483 -0.08426 0.02969 -0.09421 0.03125 -0.09583 C 0.03351 -0.09861 0.03663 -0.09977 0.03889 -0.10231 C 0.04132 -0.10463 0.04323 -0.10764 0.04514 -0.11064 C 0.04653 -0.1125 0.04688 -0.11504 0.04827 -0.11666 C 0.0507 -0.11944 0.05347 -0.12129 0.05625 -0.12314 C 0.06146 -0.12662 0.06163 -0.12361 0.06702 -0.12916 C 0.07049 -0.13287 0.07257 -0.13912 0.07639 -0.14166 C 0.08351 -0.14652 0.08959 -0.15115 0.09688 -0.15416 C 0.09879 -0.15509 0.10104 -0.15555 0.10313 -0.15625 C 0.11667 -0.15555 0.13021 -0.15555 0.14375 -0.15416 C 0.14532 -0.15416 0.1467 -0.15277 0.14827 -0.15231 C 0.15139 -0.15139 0.15469 -0.15092 0.15764 -0.15 C 0.15938 -0.14953 0.16077 -0.14861 0.1625 -0.14814 C 0.16545 -0.14722 0.16875 -0.14676 0.17188 -0.14583 C 0.17344 -0.1456 0.18073 -0.14305 0.18264 -0.14166 C 0.18438 -0.14074 0.18559 -0.13842 0.1875 -0.1375 C 0.1915 -0.13564 0.2 -0.13333 0.2 -0.13333 L 0.21389 -0.12083 C 0.21563 -0.11944 0.21736 -0.11852 0.21875 -0.11666 C 0.22014 -0.11481 0.22153 -0.11227 0.22327 -0.11064 C 0.22518 -0.10879 0.22761 -0.10787 0.22952 -0.10648 C 0.23125 -0.10509 0.23438 -0.10231 0.23438 -0.10231 L 0.23438 -0.10231 L 0.23438 -0.10231 " pathEditMode="relative" ptsTypes="AAAAAAAAAAAAAAAAAAAAAAAAAAAAAAA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3.61111E-6 -4.44444E-6 C -0.00712 0.0051 -0.01476 0.00973 -0.02101 0.01644 C -0.0283 0.02362 -0.05521 0.06459 -0.05851 0.07037 C -0.06858 0.08681 -0.07726 0.10417 -0.08698 0.12061 C -0.09775 0.13797 -0.09792 0.13704 -0.10643 0.15973 C -0.11424 0.17987 -0.10591 0.16181 -0.11094 0.1801 C -0.11216 0.1838 -0.11407 0.18774 -0.11545 0.19121 C -0.11806 0.20487 -0.12084 0.21852 -0.12292 0.23218 C -0.12535 0.24561 -0.12483 0.25672 -0.12605 0.27107 C -0.12639 0.27639 -0.12795 0.2794 -0.129 0.28426 C -0.13021 0.28912 -0.13091 0.29422 -0.13195 0.29931 C -0.13247 0.30417 -0.13299 0.30926 -0.13351 0.31389 C -0.13403 0.31644 -0.13473 0.31875 -0.1349 0.3213 C -0.13802 0.35024 -0.13438 0.33542 -0.13802 0.34931 C -0.13837 0.3507 -0.14045 0.37084 -0.14098 0.37338 C -0.14167 0.37593 -0.14289 0.37848 -0.14393 0.38079 C -0.14497 0.39144 -0.14549 0.40186 -0.14688 0.4125 C -0.14775 0.41783 -0.15122 0.42084 -0.15295 0.4257 C -0.15747 0.43658 -0.15712 0.43635 -0.15886 0.44607 C -0.15851 0.44862 -0.15834 0.45093 -0.15747 0.45348 C -0.15677 0.45533 -0.15591 0.45996 -0.15452 0.45926 C -0.15243 0.45718 -0.15295 0.44954 -0.15295 0.44977 L -0.15295 0.44954 " pathEditMode="relative" rAng="0" ptsTypes="AAAAAAAAAAAAAAAAAAAAAA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51" y="2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1782 L -0.00139 -0.01759 C -0.00295 -0.02384 -0.00382 -0.03079 -0.00608 -0.03634 C -0.00712 -0.03866 -0.00938 -0.03912 -0.01077 -0.04051 C -0.02084 -0.05 -0.01302 -0.04491 -0.02327 -0.04884 C -0.04393 -0.05717 -0.02031 -0.04977 -0.04514 -0.05532 C -0.06563 -0.05972 -0.0349 -0.05463 -0.0592 -0.05949 C -0.06389 -0.06018 -0.06858 -0.06088 -0.07327 -0.06134 C -0.08368 -0.06088 -0.09427 -0.06065 -0.10452 -0.05949 C -0.10625 -0.05926 -0.10781 -0.05833 -0.1092 -0.05717 C -0.11771 -0.05116 -0.11771 -0.05023 -0.12327 -0.04282 C -0.13195 -0.01991 -0.12084 -0.04583 -0.13108 -0.03032 C -0.14271 -0.01273 -0.13438 -0.02384 -0.13889 -0.01134 C -0.13976 -0.00926 -0.14115 -0.00741 -0.14202 -0.00532 C -0.14323 -0.00254 -0.1441 0.00023 -0.14514 0.00301 C -0.14566 0.00579 -0.14601 0.0088 -0.1467 0.01134 C -0.14757 0.01366 -0.14931 0.01528 -0.14983 0.01783 C -0.15087 0.02107 -0.15087 0.02477 -0.15139 0.02801 C -0.15035 0.05533 -0.14966 0.08241 -0.14827 0.10949 C -0.14792 0.11783 -0.1467 0.11898 -0.14514 0.12616 C -0.14462 0.12871 -0.14375 0.13148 -0.14358 0.13449 C -0.14323 0.15301 -0.14358 0.17199 -0.14358 0.19074 L -0.14358 0.19097 " pathEditMode="relative" rAng="0" ptsTypes="AAAAAAAAAAAAAAAAAAAAA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225586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339752" y="332656"/>
            <a:ext cx="5472608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200" b="1" dirty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Перескажи текст, используя опорные слова.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2639182"/>
              </p:ext>
            </p:extLst>
          </p:nvPr>
        </p:nvGraphicFramePr>
        <p:xfrm>
          <a:off x="971600" y="1484785"/>
          <a:ext cx="7272809" cy="463564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09642"/>
                <a:gridCol w="4663167"/>
              </a:tblGrid>
              <a:tr h="933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cs typeface="Arial" charset="0"/>
                        </a:rPr>
                        <a:t>1. Трескучие морозы.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Trebuchet MS" panose="020B0603020202020204" pitchFamily="34" charset="0"/>
                        </a:rPr>
                        <a:t>Тр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е</a:t>
                      </a:r>
                      <a:r>
                        <a:rPr lang="ru-RU" sz="2000" b="0" dirty="0" smtClean="0">
                          <a:latin typeface="Trebuchet MS" panose="020B0603020202020204" pitchFamily="34" charset="0"/>
                        </a:rPr>
                        <a:t>скучие м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b="0" dirty="0" smtClean="0">
                          <a:latin typeface="Trebuchet MS" panose="020B0603020202020204" pitchFamily="34" charset="0"/>
                        </a:rPr>
                        <a:t>р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b="0" dirty="0" smtClean="0">
                          <a:latin typeface="Trebuchet MS" panose="020B0603020202020204" pitchFamily="34" charset="0"/>
                        </a:rPr>
                        <a:t>зы, каждое утро, вын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b="0" dirty="0" smtClean="0">
                          <a:latin typeface="Trebuchet MS" panose="020B0603020202020204" pitchFamily="34" charset="0"/>
                        </a:rPr>
                        <a:t>сил</a:t>
                      </a:r>
                      <a:r>
                        <a:rPr lang="ru-RU" sz="2000" b="0" baseline="0" dirty="0" smtClean="0">
                          <a:latin typeface="Trebuchet MS" panose="020B0603020202020204" pitchFamily="34" charset="0"/>
                        </a:rPr>
                        <a:t> свежий корм.</a:t>
                      </a:r>
                      <a:endParaRPr lang="ru-RU" sz="2000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1253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cs typeface="Arial" charset="0"/>
                        </a:rPr>
                        <a:t>2. У кормушки.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днажды увид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е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л, у к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рмушки, л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е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жала на снегу,</a:t>
                      </a:r>
                      <a:r>
                        <a:rPr lang="ru-RU" sz="2000" baseline="0" dirty="0" smtClean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пр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и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нёс домой, п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м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е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стил в клетку, п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ставил у печки.</a:t>
                      </a:r>
                      <a:endParaRPr lang="ru-RU" sz="20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1174821">
                <a:tc>
                  <a:txBody>
                    <a:bodyPr/>
                    <a:lstStyle/>
                    <a:p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cs typeface="Arial" charset="0"/>
                        </a:rPr>
                        <a:t>3. Синичка ожила.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ткрыла глазки,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жила, </a:t>
                      </a:r>
                    </a:p>
                    <a:p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стала п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пр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влять перья, п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ставил чашку с кормом, блю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д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це с водой.</a:t>
                      </a:r>
                      <a:endParaRPr lang="ru-RU" sz="20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117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cs typeface="Arial" charset="0"/>
                        </a:rPr>
                        <a:t>4. Живи до весны, синичка!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Пр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ж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и</a:t>
                      </a:r>
                      <a:r>
                        <a:rPr lang="ru-RU" sz="2000" dirty="0" smtClean="0">
                          <a:latin typeface="Trebuchet MS" panose="020B0603020202020204" pitchFamily="34" charset="0"/>
                        </a:rPr>
                        <a:t>ла</a:t>
                      </a:r>
                      <a:r>
                        <a:rPr lang="ru-RU" sz="2000" baseline="0" dirty="0" smtClean="0">
                          <a:latin typeface="Trebuchet MS" panose="020B0603020202020204" pitchFamily="34" charset="0"/>
                        </a:rPr>
                        <a:t> всю зиму, </a:t>
                      </a:r>
                    </a:p>
                    <a:p>
                      <a:r>
                        <a:rPr lang="ru-RU" sz="2000" baseline="0" dirty="0" smtClean="0">
                          <a:latin typeface="Trebuchet MS" panose="020B0603020202020204" pitchFamily="34" charset="0"/>
                        </a:rPr>
                        <a:t>выпустил птичку на волю.</a:t>
                      </a:r>
                      <a:endParaRPr lang="ru-RU" sz="20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Картинки по запросу картинки большая синиц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11"/>
          <a:stretch/>
        </p:blipFill>
        <p:spPr bwMode="auto">
          <a:xfrm>
            <a:off x="6872199" y="4941168"/>
            <a:ext cx="2271801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100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556792"/>
            <a:ext cx="55446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Стояли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трескучие морозы. Каждое утро  Костя выносил птицам свежий корм. </a:t>
            </a:r>
          </a:p>
          <a:p>
            <a:pPr algn="just" eaLnBrk="1" hangingPunct="1"/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  Однажды у кормушки мальчик увидел синичку. Она лежала на снегу. Костя принёс птичку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домой и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поместил её в клетку.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Клетку поставил у печки.</a:t>
            </a:r>
            <a:endParaRPr lang="ru-RU" sz="2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  Синичка открыла глазки и ожила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Она стала поправлять перья.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поставил  в клетку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чашку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кормом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и блюдце с водой. </a:t>
            </a:r>
          </a:p>
          <a:p>
            <a:pPr algn="just" eaLnBrk="1" hangingPunct="1"/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     Синичка прожила у мальчика всю зиму. Весною Костя выпустил птичку на волю.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112474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rebuchet MS" panose="020B0603020202020204" pitchFamily="34" charset="0"/>
              </a:rPr>
              <a:t>Синичка.</a:t>
            </a:r>
            <a:endParaRPr lang="ru-RU" sz="2800" b="1" dirty="0">
              <a:latin typeface="Trebuchet MS" panose="020B0603020202020204" pitchFamily="34" charset="0"/>
            </a:endParaRPr>
          </a:p>
        </p:txBody>
      </p:sp>
      <p:pic>
        <p:nvPicPr>
          <p:cNvPr id="6" name="Рисунок 5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2520280" cy="151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667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картинки большая синиц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489"/>
          <a:stretch/>
        </p:blipFill>
        <p:spPr bwMode="auto">
          <a:xfrm>
            <a:off x="323528" y="548680"/>
            <a:ext cx="2704045" cy="248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276872"/>
            <a:ext cx="47208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160AB6"/>
                </a:solidFill>
                <a:cs typeface="Arial" panose="020B0604020202020204" pitchFamily="34" charset="0"/>
              </a:rPr>
              <a:t>Автор презентации:</a:t>
            </a:r>
          </a:p>
          <a:p>
            <a:pPr lvl="0" algn="ctr"/>
            <a:r>
              <a:rPr lang="ru-RU" sz="2800" b="1" i="1" dirty="0" smtClean="0">
                <a:solidFill>
                  <a:srgbClr val="160AB6"/>
                </a:solidFill>
                <a:cs typeface="Arial" panose="020B0604020202020204" pitchFamily="34" charset="0"/>
              </a:rPr>
              <a:t>Кривых</a:t>
            </a:r>
          </a:p>
          <a:p>
            <a:pPr lvl="0" algn="ctr"/>
            <a:r>
              <a:rPr lang="ru-RU" sz="2800" b="1" i="1" dirty="0" smtClean="0">
                <a:solidFill>
                  <a:srgbClr val="160AB6"/>
                </a:solidFill>
                <a:cs typeface="Arial" panose="020B0604020202020204" pitchFamily="34" charset="0"/>
              </a:rPr>
              <a:t>Валентина Юрьевна</a:t>
            </a:r>
            <a:endParaRPr lang="ru-RU" sz="2800" b="1" i="1" dirty="0">
              <a:solidFill>
                <a:srgbClr val="160AB6"/>
              </a:solidFill>
              <a:cs typeface="Arial" panose="020B0604020202020204" pitchFamily="34" charset="0"/>
            </a:endParaRPr>
          </a:p>
          <a:p>
            <a:pPr lvl="0" algn="ctr"/>
            <a:r>
              <a:rPr lang="ru-RU" sz="2400" b="1" i="1" dirty="0">
                <a:solidFill>
                  <a:srgbClr val="160AB6"/>
                </a:solidFill>
                <a:cs typeface="Arial" panose="020B0604020202020204" pitchFamily="34" charset="0"/>
              </a:rPr>
              <a:t>учитель начальных классов</a:t>
            </a:r>
          </a:p>
          <a:p>
            <a:pPr lvl="0" algn="ctr"/>
            <a:r>
              <a:rPr lang="ru-RU" sz="2400" b="1" i="1" dirty="0">
                <a:solidFill>
                  <a:srgbClr val="160AB6"/>
                </a:solidFill>
                <a:cs typeface="Arial" panose="020B0604020202020204" pitchFamily="34" charset="0"/>
              </a:rPr>
              <a:t>МБОУ </a:t>
            </a:r>
            <a:r>
              <a:rPr lang="ru-RU" sz="2400" b="1" i="1" dirty="0" smtClean="0">
                <a:solidFill>
                  <a:srgbClr val="160AB6"/>
                </a:solidFill>
                <a:cs typeface="Arial" panose="020B0604020202020204" pitchFamily="34" charset="0"/>
              </a:rPr>
              <a:t>«</a:t>
            </a:r>
            <a:r>
              <a:rPr lang="ru-RU" sz="2400" b="1" i="1" dirty="0" err="1" smtClean="0">
                <a:solidFill>
                  <a:srgbClr val="160AB6"/>
                </a:solidFill>
                <a:cs typeface="Arial" panose="020B0604020202020204" pitchFamily="34" charset="0"/>
              </a:rPr>
              <a:t>Кучукская</a:t>
            </a:r>
            <a:r>
              <a:rPr lang="ru-RU" sz="2400" b="1" i="1" dirty="0" smtClean="0">
                <a:solidFill>
                  <a:srgbClr val="160AB6"/>
                </a:solidFill>
                <a:cs typeface="Arial" panose="020B0604020202020204" pitchFamily="34" charset="0"/>
              </a:rPr>
              <a:t> СОШ»</a:t>
            </a:r>
            <a:endParaRPr lang="ru-RU" sz="2400" b="1" i="1" dirty="0">
              <a:solidFill>
                <a:srgbClr val="160AB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21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6995120" cy="50405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Загадка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52936" y="1988840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err="1" smtClean="0">
                <a:latin typeface="Trebuchet MS" panose="020B0603020202020204" pitchFamily="34" charset="0"/>
              </a:rPr>
              <a:t>Спинкою</a:t>
            </a:r>
            <a:r>
              <a:rPr lang="ru-RU" sz="2400" i="1" dirty="0" smtClean="0">
                <a:latin typeface="Trebuchet MS" panose="020B0603020202020204" pitchFamily="34" charset="0"/>
              </a:rPr>
              <a:t> зеленовата,</a:t>
            </a:r>
          </a:p>
          <a:p>
            <a:pPr algn="ctr"/>
            <a:r>
              <a:rPr lang="ru-RU" sz="2400" i="1" dirty="0" smtClean="0">
                <a:latin typeface="Trebuchet MS" panose="020B0603020202020204" pitchFamily="34" charset="0"/>
              </a:rPr>
              <a:t>Животиком желтовата,</a:t>
            </a:r>
          </a:p>
          <a:p>
            <a:pPr algn="ctr"/>
            <a:r>
              <a:rPr lang="ru-RU" sz="2400" i="1" dirty="0" smtClean="0">
                <a:latin typeface="Trebuchet MS" panose="020B0603020202020204" pitchFamily="34" charset="0"/>
              </a:rPr>
              <a:t>Чёрненькая шапочка</a:t>
            </a:r>
          </a:p>
          <a:p>
            <a:pPr algn="ctr"/>
            <a:r>
              <a:rPr lang="ru-RU" sz="2400" i="1" dirty="0" smtClean="0">
                <a:latin typeface="Trebuchet MS" panose="020B0603020202020204" pitchFamily="34" charset="0"/>
              </a:rPr>
              <a:t>И полоска шарфика.</a:t>
            </a:r>
            <a:endParaRPr lang="ru-RU" sz="2400" i="1" dirty="0">
              <a:latin typeface="Trebuchet MS" panose="020B0603020202020204" pitchFamily="34" charset="0"/>
            </a:endParaRP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2936" y="3702516"/>
            <a:ext cx="4351399" cy="29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218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556792"/>
            <a:ext cx="55446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Стояли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трескучие морозы. Каждое утро  Костя выносил птицам свежий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корм. Однажды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у кормушки мальчик увидел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синичку. Она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лежала на снегу. Костя принёс птичку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домой,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поместил её в клетку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Синичка открыла глазки и ожила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поставил  в клетку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чашку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кормом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и блюдце с водой.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прожила у мальчика всю зиму.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Весной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выпустил птичку на волю.</a:t>
            </a:r>
          </a:p>
        </p:txBody>
      </p:sp>
      <p:pic>
        <p:nvPicPr>
          <p:cNvPr id="6" name="Рисунок 5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2520280" cy="151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2843808" y="332656"/>
            <a:ext cx="4157084" cy="8817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Прочитайте текст</a:t>
            </a:r>
            <a:r>
              <a:rPr lang="ru-RU" sz="24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ctr"/>
            <a:endParaRPr lang="ru-RU" sz="2400" b="1" dirty="0">
              <a:solidFill>
                <a:srgbClr val="160AB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3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95736" y="1772816"/>
            <a:ext cx="5040560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- Какова тема этого текста?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0023" y="2852936"/>
            <a:ext cx="504056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- Какова главная мысль этого текста?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3933056"/>
            <a:ext cx="4968552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«Покормите птиц зимой!»</a:t>
            </a:r>
            <a:endParaRPr lang="ru-RU" sz="2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66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556792"/>
            <a:ext cx="55446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Стояли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трескучие морозы. Каждое утро  Костя выносил птицам свежий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корм. Однажды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у кормушки мальчик увидел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синичку. Она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лежала на снегу. Костя принёс птичку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домой, поместил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её в клетку.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Синичка открыла глазки и ожила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поставил  в клетку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чашку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кормом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и блюдце с водой.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Синичка жила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у мальчика всю зиму.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Весной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выпустил птичку на волю.</a:t>
            </a:r>
          </a:p>
        </p:txBody>
      </p:sp>
      <p:pic>
        <p:nvPicPr>
          <p:cNvPr id="6" name="Рисунок 5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2520280" cy="151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2643174" y="214290"/>
            <a:ext cx="4500594" cy="12858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Прочитайте текст ещё раз.</a:t>
            </a:r>
          </a:p>
          <a:p>
            <a:pPr lvl="0" algn="ctr"/>
            <a:r>
              <a:rPr lang="ru-RU" sz="24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Придумайте заголовок.</a:t>
            </a:r>
          </a:p>
          <a:p>
            <a:pPr lvl="0" algn="ctr"/>
            <a:r>
              <a:rPr lang="ru-RU" sz="24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Разделите текст на 4 части.</a:t>
            </a:r>
          </a:p>
          <a:p>
            <a:pPr lvl="0" algn="ctr"/>
            <a:endParaRPr lang="ru-RU" sz="2400" b="1" dirty="0">
              <a:solidFill>
                <a:srgbClr val="160AB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3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556792"/>
            <a:ext cx="55446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Стояли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трескучие морозы. Каждое утро  Костя выносил птицам свежий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корм.</a:t>
            </a:r>
          </a:p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Однажды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у кормушки мальчик увидел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синичку. Она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лежала на снегу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Костя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принёс птичку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домой, поместил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её в клетку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Синичка открыла глазки и ожила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поставил  в клетку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чашку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кормом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и блюдце с водой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     Синичка жила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у мальчика всю зиму.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Весной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Костя выпустил птичку на волю.</a:t>
            </a:r>
          </a:p>
        </p:txBody>
      </p:sp>
      <p:pic>
        <p:nvPicPr>
          <p:cNvPr id="6" name="Рисунок 5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2520280" cy="151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2643174" y="214290"/>
            <a:ext cx="4500594" cy="12858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2400" b="1" dirty="0" smtClean="0">
              <a:solidFill>
                <a:srgbClr val="160AB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400" b="1" dirty="0" smtClean="0">
                <a:solidFill>
                  <a:srgbClr val="160AB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Синичка.</a:t>
            </a:r>
            <a:endParaRPr lang="ru-RU" sz="2400" b="1" dirty="0">
              <a:solidFill>
                <a:srgbClr val="160AB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13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51720" y="836712"/>
            <a:ext cx="5040560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Ответьте на вопросы: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1363017"/>
            <a:ext cx="640871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Какие стояли морозы?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Подберите синонимы к слову «трескучие».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Что делал Костя каждое утро?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Что произошло однажды у кормушки?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Как поступил мальчик?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Что произошло с синичкой дома?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Как Костя ухаживал за птичкой?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Как долго прожила синичка у мальчика?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200" dirty="0" smtClean="0">
                <a:latin typeface="Trebuchet MS" panose="020B0603020202020204" pitchFamily="34" charset="0"/>
              </a:rPr>
              <a:t>Что сделал Костя весной?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14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5696" y="620688"/>
            <a:ext cx="561662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Прочитайте каждую часть и озаглавьте. Составьте план.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28800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Стояли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трескучие морозы. Каждое утро  Костя выносил птицам свежий корм. 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3068960"/>
            <a:ext cx="1800200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План.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3717032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200" u="sng" dirty="0" smtClean="0">
                <a:latin typeface="Trebuchet MS" panose="020B0603020202020204" pitchFamily="34" charset="0"/>
              </a:rPr>
              <a:t>Трескучие морозы-2 </a:t>
            </a:r>
            <a:r>
              <a:rPr lang="ru-RU" sz="2200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sz="2200" dirty="0" smtClean="0">
                <a:latin typeface="Trebuchet MS" panose="020B0603020202020204" pitchFamily="34" charset="0"/>
              </a:rPr>
              <a:t>.</a:t>
            </a:r>
          </a:p>
          <a:p>
            <a:pPr marL="457200" indent="-457200"/>
            <a:r>
              <a:rPr lang="ru-RU" sz="2200" dirty="0" smtClean="0">
                <a:latin typeface="Trebuchet MS" panose="020B0603020202020204" pitchFamily="34" charset="0"/>
              </a:rPr>
              <a:t>    -стояли;</a:t>
            </a:r>
          </a:p>
          <a:p>
            <a:pPr marL="457200" indent="-457200"/>
            <a:r>
              <a:rPr lang="ru-RU" sz="2200" dirty="0" smtClean="0">
                <a:latin typeface="Trebuchet MS" panose="020B0603020202020204" pitchFamily="34" charset="0"/>
              </a:rPr>
              <a:t> </a:t>
            </a:r>
            <a:r>
              <a:rPr lang="ru-RU" sz="2200" dirty="0" smtClean="0">
                <a:latin typeface="Trebuchet MS" panose="020B0603020202020204" pitchFamily="34" charset="0"/>
              </a:rPr>
              <a:t>   -выносил свежий корм;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pic>
        <p:nvPicPr>
          <p:cNvPr id="8" name="Рисунок 7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48" y="234633"/>
            <a:ext cx="1944216" cy="115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015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5696" y="620688"/>
            <a:ext cx="561662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rebuchet MS" panose="020B0603020202020204" pitchFamily="34" charset="0"/>
              </a:rPr>
              <a:t>Прочитайте каждую часть и озаглавьте. Составьте план.</a:t>
            </a:r>
            <a:endParaRPr lang="ru-RU" sz="2200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28800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Однажды у кормушки мальчик увидел синичку. Она лежала на </a:t>
            </a:r>
            <a:r>
              <a:rPr lang="ru-RU" sz="22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снегу.</a:t>
            </a:r>
            <a:endParaRPr lang="ru-RU" sz="22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3284984"/>
            <a:ext cx="1800200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План.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5984" y="4714884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 smtClean="0">
                <a:latin typeface="Trebuchet MS" panose="020B0603020202020204" pitchFamily="34" charset="0"/>
              </a:rPr>
              <a:t>2. У кормушки</a:t>
            </a:r>
            <a:r>
              <a:rPr lang="ru-RU" sz="2200" b="1" dirty="0" smtClean="0">
                <a:latin typeface="Trebuchet MS" panose="020B0603020202020204" pitchFamily="34" charset="0"/>
              </a:rPr>
              <a:t>.</a:t>
            </a:r>
          </a:p>
          <a:p>
            <a:pPr>
              <a:buFontTx/>
              <a:buChar char="-"/>
            </a:pPr>
            <a:r>
              <a:rPr lang="ru-RU" sz="2200" b="1" dirty="0" smtClean="0">
                <a:latin typeface="Trebuchet MS" panose="020B0603020202020204" pitchFamily="34" charset="0"/>
              </a:rPr>
              <a:t>Увидел синичку;</a:t>
            </a:r>
          </a:p>
          <a:p>
            <a:r>
              <a:rPr lang="ru-RU" sz="2200" b="1" dirty="0" smtClean="0">
                <a:latin typeface="Trebuchet MS" panose="020B0603020202020204" pitchFamily="34" charset="0"/>
              </a:rPr>
              <a:t>-на снегу;</a:t>
            </a:r>
            <a:endParaRPr lang="ru-RU" sz="2200" b="1" dirty="0" smtClean="0">
              <a:latin typeface="Trebuchet MS" panose="020B0603020202020204" pitchFamily="34" charset="0"/>
            </a:endParaRPr>
          </a:p>
        </p:txBody>
      </p:sp>
      <p:pic>
        <p:nvPicPr>
          <p:cNvPr id="8" name="Рисунок 7" descr="Картинки по запросу картинки большая синица на ветке прозрачный фон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48" y="234633"/>
            <a:ext cx="1944216" cy="11543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785918" y="371475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/>
            <a:r>
              <a:rPr lang="ru-RU" b="1" u="sng" dirty="0" smtClean="0">
                <a:latin typeface="Trebuchet MS" panose="020B0603020202020204" pitchFamily="34" charset="0"/>
              </a:rPr>
              <a:t>1.Трескучие </a:t>
            </a:r>
            <a:r>
              <a:rPr lang="ru-RU" b="1" u="sng" dirty="0" smtClean="0">
                <a:latin typeface="Trebuchet MS" panose="020B0603020202020204" pitchFamily="34" charset="0"/>
              </a:rPr>
              <a:t>морозы-2 </a:t>
            </a:r>
            <a:r>
              <a:rPr lang="ru-RU" b="1" u="sng" dirty="0" err="1" smtClean="0">
                <a:latin typeface="Trebuchet MS" panose="020B0603020202020204" pitchFamily="34" charset="0"/>
              </a:rPr>
              <a:t>предл</a:t>
            </a:r>
            <a:r>
              <a:rPr lang="ru-RU" b="1" dirty="0" smtClean="0">
                <a:latin typeface="Trebuchet MS" panose="020B0603020202020204" pitchFamily="34" charset="0"/>
              </a:rPr>
              <a:t>.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 </a:t>
            </a:r>
            <a:r>
              <a:rPr lang="ru-RU" b="1" dirty="0" smtClean="0">
                <a:latin typeface="Trebuchet MS" panose="020B0603020202020204" pitchFamily="34" charset="0"/>
              </a:rPr>
              <a:t>         -</a:t>
            </a:r>
            <a:r>
              <a:rPr lang="ru-RU" b="1" dirty="0" smtClean="0">
                <a:latin typeface="Trebuchet MS" panose="020B0603020202020204" pitchFamily="34" charset="0"/>
              </a:rPr>
              <a:t>стояли;</a:t>
            </a:r>
          </a:p>
          <a:p>
            <a:pPr marL="457200" indent="-457200"/>
            <a:r>
              <a:rPr lang="ru-RU" b="1" dirty="0" smtClean="0">
                <a:latin typeface="Trebuchet MS" panose="020B0603020202020204" pitchFamily="34" charset="0"/>
              </a:rPr>
              <a:t>   </a:t>
            </a:r>
            <a:r>
              <a:rPr lang="ru-RU" b="1" dirty="0" smtClean="0">
                <a:latin typeface="Trebuchet MS" panose="020B0603020202020204" pitchFamily="34" charset="0"/>
              </a:rPr>
              <a:t>          </a:t>
            </a:r>
            <a:r>
              <a:rPr lang="ru-RU" b="1" dirty="0" smtClean="0">
                <a:latin typeface="Trebuchet MS" panose="020B0603020202020204" pitchFamily="34" charset="0"/>
              </a:rPr>
              <a:t>-выносил свежий корм;</a:t>
            </a:r>
            <a:endParaRPr lang="ru-RU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89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чарование зим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Очарование зимы</Template>
  <TotalTime>198</TotalTime>
  <Words>817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Очарование зимы</vt:lpstr>
      <vt:lpstr>Изложение  «Синичка» (3 класс)</vt:lpstr>
      <vt:lpstr>Загадка.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Марина</cp:lastModifiedBy>
  <cp:revision>47</cp:revision>
  <dcterms:created xsi:type="dcterms:W3CDTF">2014-11-22T12:13:06Z</dcterms:created>
  <dcterms:modified xsi:type="dcterms:W3CDTF">2024-01-23T09:59:08Z</dcterms:modified>
</cp:coreProperties>
</file>