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5" r:id="rId3"/>
    <p:sldId id="264" r:id="rId4"/>
    <p:sldId id="268" r:id="rId5"/>
    <p:sldId id="270" r:id="rId6"/>
    <p:sldId id="269" r:id="rId7"/>
    <p:sldId id="272" r:id="rId8"/>
    <p:sldId id="271" r:id="rId9"/>
    <p:sldId id="273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18" autoAdjust="0"/>
    <p:restoredTop sz="94730" autoAdjust="0"/>
  </p:normalViewPr>
  <p:slideViewPr>
    <p:cSldViewPr snapToGrid="0">
      <p:cViewPr varScale="1">
        <p:scale>
          <a:sx n="88" d="100"/>
          <a:sy n="88" d="100"/>
        </p:scale>
        <p:origin x="73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2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56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21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48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2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28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18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81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93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57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778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C945198B-3317-401A-967E-ADFEC5DABFB9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6CE30DB3-A714-4E46-8F4F-A4823949D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65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25" y="-1"/>
            <a:ext cx="11268075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t="64178" r="91619"/>
          <a:stretch/>
        </p:blipFill>
        <p:spPr>
          <a:xfrm>
            <a:off x="1" y="4361688"/>
            <a:ext cx="923924" cy="249631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1449328"/>
            <a:ext cx="12191999" cy="22590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lnSpc>
                <a:spcPct val="80000"/>
              </a:lnSpc>
            </a:pPr>
            <a:endParaRPr lang="ru-RU" sz="44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«ОСОБЕННОСТИ РАБОТЫ </a:t>
            </a:r>
          </a:p>
          <a:p>
            <a:pPr algn="ctr">
              <a:lnSpc>
                <a:spcPct val="80000"/>
              </a:lnSpc>
            </a:pP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ОБУЧЕНИЮ ЛИЦ С ОГРАНИЧЕННЫМИ ВОЗМОЖНОСТЯМИ ЗДОРОВЬЯ»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767" y="0"/>
            <a:ext cx="1881524" cy="14493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32737" y="5609844"/>
            <a:ext cx="199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января 2024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887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t="64178" r="91619"/>
          <a:stretch/>
        </p:blipFill>
        <p:spPr>
          <a:xfrm>
            <a:off x="1" y="4361688"/>
            <a:ext cx="923924" cy="2496312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4959699" y="1180499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581058" y="164225"/>
            <a:ext cx="4669099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 для обучающихся с ЗПР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4631" y="207620"/>
            <a:ext cx="287104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25673" y="1063541"/>
            <a:ext cx="6096000" cy="9452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</a:t>
            </a:r>
          </a:p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предметные</a:t>
            </a:r>
            <a:endParaRPr lang="ru-RU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6541039" y="1180499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705600" y="822961"/>
            <a:ext cx="535525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обучения в 5 классе обучающийся получит следующие предметные результаты по отдельным темам программы по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математике:</a:t>
            </a:r>
          </a:p>
          <a:p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Наглядная геометрия</a:t>
            </a:r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/>
            <a:r>
              <a:rPr lang="ru-RU" sz="1700" dirty="0" smtClean="0"/>
              <a:t>-Приводить </a:t>
            </a:r>
            <a:r>
              <a:rPr lang="ru-RU" sz="1700" dirty="0"/>
              <a:t>примеры объектов окружающего мира, имеющих форму изученных геометрических фигур.</a:t>
            </a:r>
          </a:p>
          <a:p>
            <a:pPr fontAlgn="ctr"/>
            <a:r>
              <a:rPr lang="ru-RU" sz="1700" dirty="0" smtClean="0"/>
              <a:t>-Использовать </a:t>
            </a:r>
            <a:r>
              <a:rPr lang="ru-RU" sz="1700" dirty="0"/>
              <a:t>терминологию, </a:t>
            </a:r>
            <a:r>
              <a:rPr lang="ru-RU" sz="1700" b="1" dirty="0"/>
              <a:t>при необходимости по визуальной опоре</a:t>
            </a:r>
            <a:r>
              <a:rPr lang="ru-RU" sz="1700" dirty="0"/>
              <a:t>, связанную с </a:t>
            </a:r>
            <a:r>
              <a:rPr lang="ru-RU" sz="1700" dirty="0" smtClean="0"/>
              <a:t>углами; </a:t>
            </a:r>
            <a:r>
              <a:rPr lang="ru-RU" sz="1700" dirty="0"/>
              <a:t>с </a:t>
            </a:r>
            <a:r>
              <a:rPr lang="ru-RU" sz="1700" dirty="0" smtClean="0"/>
              <a:t>многоугольниками; </a:t>
            </a:r>
            <a:r>
              <a:rPr lang="ru-RU" sz="1700" dirty="0"/>
              <a:t>с </a:t>
            </a:r>
            <a:r>
              <a:rPr lang="ru-RU" sz="1700" dirty="0" smtClean="0"/>
              <a:t>окружностью.</a:t>
            </a:r>
            <a:endParaRPr lang="ru-RU" sz="1700" dirty="0"/>
          </a:p>
          <a:p>
            <a:pPr fontAlgn="ctr"/>
            <a:r>
              <a:rPr lang="ru-RU" sz="1700" dirty="0" smtClean="0"/>
              <a:t>-Изображать </a:t>
            </a:r>
            <a:r>
              <a:rPr lang="ru-RU" sz="1700" dirty="0"/>
              <a:t>изученные геометрические фигуры на нелинованной и клетчатой бумаге с помощью циркуля и линейки </a:t>
            </a:r>
            <a:r>
              <a:rPr lang="ru-RU" sz="1700" b="1" dirty="0"/>
              <a:t>(после совместного анализа).</a:t>
            </a:r>
          </a:p>
          <a:p>
            <a:pPr fontAlgn="ctr"/>
            <a:r>
              <a:rPr lang="ru-RU" sz="1700" dirty="0" smtClean="0"/>
              <a:t>-Распознавать </a:t>
            </a:r>
            <a:r>
              <a:rPr lang="ru-RU" sz="1700" dirty="0"/>
              <a:t>параллелепипед, куб, использовать терминологию: вершина, ребро грань, измерения; находить измерения параллелепипеда, куба.</a:t>
            </a:r>
          </a:p>
          <a:p>
            <a:pPr fontAlgn="ctr"/>
            <a:r>
              <a:rPr lang="ru-RU" sz="1700" dirty="0" smtClean="0"/>
              <a:t>-Вычислять </a:t>
            </a:r>
            <a:r>
              <a:rPr lang="ru-RU" sz="1700" dirty="0"/>
              <a:t>объём куба, параллелепипеда по заданным измерениям </a:t>
            </a:r>
            <a:r>
              <a:rPr lang="ru-RU" sz="1700" b="1" dirty="0"/>
              <a:t>(с опорой на алгоритм учебных действий)</a:t>
            </a:r>
            <a:r>
              <a:rPr lang="ru-RU" sz="1700" dirty="0"/>
              <a:t>, пользоваться единицами измерения объёма.</a:t>
            </a:r>
          </a:p>
          <a:p>
            <a:pPr fontAlgn="ctr"/>
            <a:r>
              <a:rPr lang="ru-RU" sz="1700" dirty="0" smtClean="0"/>
              <a:t>-Решать </a:t>
            </a:r>
            <a:r>
              <a:rPr lang="ru-RU" sz="1700" dirty="0"/>
              <a:t>несложные задачи на измерение геометрических величин в практических ситуациях </a:t>
            </a:r>
            <a:r>
              <a:rPr lang="ru-RU" sz="1700" b="1" dirty="0"/>
              <a:t>(при необходимости с визуальной опорой).</a:t>
            </a: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17475" y="2930985"/>
            <a:ext cx="4427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32079" y="921355"/>
            <a:ext cx="4853377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обучения в 5 классе обучающийся получит следующие предметные результаты по отдельным темам программы по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математике:</a:t>
            </a:r>
          </a:p>
          <a:p>
            <a:pPr algn="just"/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Наглядная геометрия</a:t>
            </a:r>
          </a:p>
          <a:p>
            <a:pPr lvl="0"/>
            <a:r>
              <a:rPr lang="ru-RU" sz="1700" dirty="0" smtClean="0"/>
              <a:t>-Приводить </a:t>
            </a:r>
            <a:r>
              <a:rPr lang="ru-RU" sz="1700" dirty="0"/>
              <a:t>примеры объектов окружающего мира, имеющих форму изученных геометрических фигур.</a:t>
            </a:r>
          </a:p>
          <a:p>
            <a:pPr lvl="0"/>
            <a:r>
              <a:rPr lang="ru-RU" sz="1700" dirty="0" smtClean="0"/>
              <a:t>-Использовать </a:t>
            </a:r>
            <a:r>
              <a:rPr lang="ru-RU" sz="1700" dirty="0"/>
              <a:t>терминологию, связанную с </a:t>
            </a:r>
            <a:r>
              <a:rPr lang="ru-RU" sz="1700" dirty="0" smtClean="0"/>
              <a:t>углами; </a:t>
            </a:r>
            <a:r>
              <a:rPr lang="ru-RU" sz="1700" dirty="0"/>
              <a:t>с </a:t>
            </a:r>
            <a:r>
              <a:rPr lang="ru-RU" sz="1700" dirty="0" smtClean="0"/>
              <a:t>многоугольниками; </a:t>
            </a:r>
            <a:r>
              <a:rPr lang="ru-RU" sz="1700" dirty="0"/>
              <a:t>с </a:t>
            </a:r>
            <a:r>
              <a:rPr lang="ru-RU" sz="1700" dirty="0" smtClean="0"/>
              <a:t>окружностью.</a:t>
            </a:r>
            <a:endParaRPr lang="ru-RU" sz="1700" dirty="0"/>
          </a:p>
          <a:p>
            <a:pPr lvl="0"/>
            <a:r>
              <a:rPr lang="ru-RU" sz="1700" dirty="0" smtClean="0"/>
              <a:t>-Изображать </a:t>
            </a:r>
            <a:r>
              <a:rPr lang="ru-RU" sz="1700" dirty="0"/>
              <a:t>изученные геометрические фигуры на нелинованной и клетчатой бумаге с помощью циркуля и линейки.</a:t>
            </a:r>
          </a:p>
          <a:p>
            <a:pPr lvl="0"/>
            <a:r>
              <a:rPr lang="ru-RU" sz="1700" dirty="0" smtClean="0"/>
              <a:t>-Распознавать </a:t>
            </a:r>
            <a:r>
              <a:rPr lang="ru-RU" sz="1700" dirty="0"/>
              <a:t>параллелепипед, куб, использовать терминологию: вершина, ребро грань, измерения; находить измерения параллелепипеда, куба.</a:t>
            </a:r>
          </a:p>
          <a:p>
            <a:pPr lvl="0"/>
            <a:r>
              <a:rPr lang="ru-RU" sz="1700" dirty="0" smtClean="0"/>
              <a:t>-Вычислять </a:t>
            </a:r>
            <a:r>
              <a:rPr lang="ru-RU" sz="1700" dirty="0"/>
              <a:t>объём куба, параллелепипеда по заданным измерениям, пользоваться единицами измерения объёма.</a:t>
            </a:r>
          </a:p>
          <a:p>
            <a:pPr lvl="0"/>
            <a:r>
              <a:rPr lang="ru-RU" sz="1700" dirty="0" smtClean="0"/>
              <a:t>-Решать </a:t>
            </a:r>
            <a:r>
              <a:rPr lang="ru-RU" sz="1700" dirty="0"/>
              <a:t>несложные задачи на измерение геометрических величин в практических ситуациях.</a:t>
            </a:r>
          </a:p>
        </p:txBody>
      </p:sp>
    </p:spTree>
    <p:extLst>
      <p:ext uri="{BB962C8B-B14F-4D97-AF65-F5344CB8AC3E}">
        <p14:creationId xmlns:p14="http://schemas.microsoft.com/office/powerpoint/2010/main" val="5189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540" y="304664"/>
            <a:ext cx="3971925" cy="6353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976" y="371475"/>
            <a:ext cx="4155246" cy="594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2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914093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t="64178" r="91619"/>
          <a:stretch/>
        </p:blipFill>
        <p:spPr>
          <a:xfrm>
            <a:off x="1" y="4361688"/>
            <a:ext cx="923924" cy="249631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701492" y="600229"/>
            <a:ext cx="4669099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 для обучающихся с ЗПР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96412" y="600229"/>
            <a:ext cx="287104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22472" y="978794"/>
            <a:ext cx="6096000" cy="3638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</a:t>
            </a:r>
            <a:endPara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40040" y="1797718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	СОДЕРЖАНИЕ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Пояснительная записка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..................................................................................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Содержание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обучения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.................................................................................... 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5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класс ................................................................................................................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6 класс ..............................................................................................................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7 класс ..............................................................................................................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8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класс .............................................................................................................. 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9 класс ..............................................................................................................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Планируемые результаты освоения программы по русскому языку на уровне основного общего образования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.......................................................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Личностные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результаты .................................................................................. </a:t>
            </a:r>
          </a:p>
          <a:p>
            <a:r>
              <a:rPr lang="ru-RU" sz="1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Метапредметные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результаты.......................................................................... 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Предметные результаты ................................................................................. </a:t>
            </a:r>
          </a:p>
          <a:p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Тематическое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планирование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........................................................................... 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5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класс ..............................................................................................................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6 класс .............................................................................................................. 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7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класс ..............................................................................................................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8 класс ............................................................................................................ 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9 класс ............................................................................................................ </a:t>
            </a:r>
            <a:endParaRPr lang="ru-RU" sz="14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367454" y="600229"/>
            <a:ext cx="0" cy="140803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600982" y="600229"/>
            <a:ext cx="3629" cy="140803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416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30" y="-1"/>
            <a:ext cx="11914093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t="64178" r="91619"/>
          <a:stretch/>
        </p:blipFill>
        <p:spPr>
          <a:xfrm>
            <a:off x="1" y="4361688"/>
            <a:ext cx="923924" cy="2496312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4341696" y="1180499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701492" y="600229"/>
            <a:ext cx="4669099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 для обучающихся с ЗПР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96412" y="600229"/>
            <a:ext cx="287104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50659" y="1357359"/>
            <a:ext cx="6096000" cy="63530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Пояснительная записка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6541039" y="1180499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939185" y="1675010"/>
            <a:ext cx="48881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 отражает общие цели и задачи изучения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характеристику психологических предпосылок к его изучению обучающимися с ЗПР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место в структуре учебного плана, а также подходы к отбору содержания, к определению планируемых результатов и к структуре тематического планирования.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0797" y="1675010"/>
            <a:ext cx="38367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 отражает общие цели и задачи изучения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в структуре учебного плана, а также подходы к отбору содержания, к определению планируемых результатов.</a:t>
            </a:r>
          </a:p>
        </p:txBody>
      </p:sp>
    </p:spTree>
    <p:extLst>
      <p:ext uri="{BB962C8B-B14F-4D97-AF65-F5344CB8AC3E}">
        <p14:creationId xmlns:p14="http://schemas.microsoft.com/office/powerpoint/2010/main" val="196103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9" y="-1"/>
            <a:ext cx="11914093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t="64178" r="91619"/>
          <a:stretch/>
        </p:blipFill>
        <p:spPr>
          <a:xfrm>
            <a:off x="1" y="4361688"/>
            <a:ext cx="923924" cy="2496312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4341696" y="1180499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701492" y="600229"/>
            <a:ext cx="4669099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 для обучающихся с ЗПР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96412" y="600229"/>
            <a:ext cx="287104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50659" y="1357359"/>
            <a:ext cx="6096000" cy="63530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Пояснительная записка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6541039" y="1180499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36859" y="1932103"/>
            <a:ext cx="42762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 соответствии с ФГОС ООО учебный предмет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«Математика»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входит в предметную область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«Математика»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и является обязательным для изучения.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Общее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число часов, рекомендованных для изучения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математики, всего 952 часа: 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5 классе – 170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часов (5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часов в неделю),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6 классе – 170 часов (5 часов в неделю),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7 классе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204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часов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(3+2+1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часа в неделю),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8 классе – 204 часов (3+2+1 часа в неделю),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9 классе – 204 часов (3+2+1 часа в неделю).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701492" y="1392496"/>
            <a:ext cx="242361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Следует облегчить овладение материалом </a:t>
            </a:r>
            <a:endParaRPr lang="ru-RU" dirty="0" smtClean="0"/>
          </a:p>
          <a:p>
            <a:r>
              <a:rPr lang="ru-RU" dirty="0" smtClean="0"/>
              <a:t>обучающимися </a:t>
            </a:r>
            <a:r>
              <a:rPr lang="ru-RU" dirty="0"/>
              <a:t>с ЗПР посредством его детального </a:t>
            </a:r>
            <a:endParaRPr lang="ru-RU" dirty="0" smtClean="0"/>
          </a:p>
          <a:p>
            <a:r>
              <a:rPr lang="ru-RU" dirty="0" smtClean="0"/>
              <a:t>объяснения </a:t>
            </a:r>
            <a:r>
              <a:rPr lang="ru-RU" dirty="0"/>
              <a:t>с систематическим повтором, </a:t>
            </a:r>
            <a:endParaRPr lang="ru-RU" dirty="0" smtClean="0"/>
          </a:p>
          <a:p>
            <a:r>
              <a:rPr lang="ru-RU" dirty="0" smtClean="0"/>
              <a:t>многократной </a:t>
            </a:r>
            <a:r>
              <a:rPr lang="ru-RU" dirty="0"/>
              <a:t>тренировки в применении знаний, </a:t>
            </a:r>
            <a:endParaRPr lang="ru-RU" dirty="0" smtClean="0"/>
          </a:p>
          <a:p>
            <a:r>
              <a:rPr lang="ru-RU" dirty="0" smtClean="0"/>
              <a:t>используя </a:t>
            </a:r>
            <a:r>
              <a:rPr lang="ru-RU" dirty="0"/>
              <a:t>приемы актуализации (визуальная опора, </a:t>
            </a:r>
            <a:endParaRPr lang="ru-RU" dirty="0" smtClean="0"/>
          </a:p>
          <a:p>
            <a:r>
              <a:rPr lang="ru-RU" dirty="0" smtClean="0"/>
              <a:t>памятка</a:t>
            </a:r>
            <a:r>
              <a:rPr lang="ru-RU" dirty="0"/>
              <a:t>).</a:t>
            </a:r>
          </a:p>
          <a:p>
            <a:r>
              <a:rPr lang="ru-RU" dirty="0"/>
              <a:t>Примерная программа предусматривает внесение </a:t>
            </a:r>
            <a:endParaRPr lang="ru-RU" dirty="0" smtClean="0"/>
          </a:p>
          <a:p>
            <a:r>
              <a:rPr lang="ru-RU" dirty="0" smtClean="0"/>
              <a:t>некоторых </a:t>
            </a:r>
            <a:r>
              <a:rPr lang="ru-RU" dirty="0"/>
              <a:t>изменений: уменьшение объема </a:t>
            </a:r>
            <a:endParaRPr lang="ru-RU" dirty="0" smtClean="0"/>
          </a:p>
          <a:p>
            <a:r>
              <a:rPr lang="ru-RU" dirty="0" smtClean="0"/>
              <a:t>теоретических </a:t>
            </a:r>
            <a:r>
              <a:rPr lang="ru-RU" dirty="0"/>
              <a:t>сведений, вынесение отдельных </a:t>
            </a:r>
            <a:endParaRPr lang="ru-RU" dirty="0" smtClean="0"/>
          </a:p>
          <a:p>
            <a:r>
              <a:rPr lang="ru-RU" dirty="0" smtClean="0"/>
              <a:t>тем </a:t>
            </a:r>
            <a:r>
              <a:rPr lang="ru-RU" dirty="0"/>
              <a:t>или целых разделов в материалы для обзорного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ознакомительного изучения.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7241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914093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t="64178" r="91619"/>
          <a:stretch/>
        </p:blipFill>
        <p:spPr>
          <a:xfrm>
            <a:off x="1" y="4361688"/>
            <a:ext cx="923924" cy="249631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761313" y="253371"/>
            <a:ext cx="4669099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 для обучающихся с ЗПР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30595" y="223687"/>
            <a:ext cx="287104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448155" y="1103586"/>
            <a:ext cx="12466" cy="528034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>
            <a:off x="4709286" y="1103587"/>
            <a:ext cx="38224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6175"/>
              </p:ext>
            </p:extLst>
          </p:nvPr>
        </p:nvGraphicFramePr>
        <p:xfrm>
          <a:off x="200517" y="1359045"/>
          <a:ext cx="5531197" cy="514014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31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8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8900">
                <a:tc>
                  <a:txBody>
                    <a:bodyPr/>
                    <a:lstStyle/>
                    <a:p>
                      <a:pPr marL="150495">
                        <a:lnSpc>
                          <a:spcPts val="138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разделов</a:t>
                      </a:r>
                      <a:r>
                        <a:rPr lang="ru-RU" sz="12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РП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часов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84">
                <a:tc>
                  <a:txBody>
                    <a:bodyPr/>
                    <a:lstStyle/>
                    <a:p>
                      <a:pPr marL="150495" marR="0" indent="0" algn="l" defTabSz="914400" rtl="0" eaLnBrk="1" fontAlgn="auto" latinLnBrk="0" hangingPunct="1">
                        <a:lnSpc>
                          <a:spcPts val="138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673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Натуральные числа. Действия с натуральными числами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563">
                <a:tc gridSpan="3">
                  <a:txBody>
                    <a:bodyPr/>
                    <a:lstStyle/>
                    <a:p>
                      <a:pPr marL="150495">
                        <a:lnSpc>
                          <a:spcPts val="138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744">
                <a:tc>
                  <a:txBody>
                    <a:bodyPr/>
                    <a:lstStyle/>
                    <a:p>
                      <a:pPr marL="150495">
                        <a:lnSpc>
                          <a:spcPts val="138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Наглядная геометрия. Линии на плоскости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247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673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8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Обыкновенные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дроби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31140" indent="265113" algn="ctr">
                        <a:lnSpc>
                          <a:spcPct val="107000"/>
                        </a:lnSpc>
                        <a:spcBef>
                          <a:spcPts val="58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8563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Наглядная геометрия. Многоугольники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9613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Десятичные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дроби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9410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5407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Наглядная геометрия. Тела и фигуры в пространстве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9410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9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5407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Повторение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обобщение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31140" algn="ctr">
                        <a:lnSpc>
                          <a:spcPct val="107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10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88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880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1428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195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ct val="1070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</a:t>
                      </a:r>
                      <a:r>
                        <a:rPr lang="ru-RU" sz="1050" b="1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050" b="1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ЧАСОВ</a:t>
                      </a:r>
                      <a:r>
                        <a:rPr lang="ru-RU" sz="1050" b="1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05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ПРОГРАММЕ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3040" algn="ctr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105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747510" y="1103586"/>
            <a:ext cx="1599378" cy="6130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82293" y="849147"/>
            <a:ext cx="6096000" cy="17981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b="1" u="sng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класс</a:t>
            </a:r>
          </a:p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учебного предмета/</a:t>
            </a:r>
          </a:p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тематическое планирование 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181446"/>
              </p:ext>
            </p:extLst>
          </p:nvPr>
        </p:nvGraphicFramePr>
        <p:xfrm>
          <a:off x="6751476" y="1262715"/>
          <a:ext cx="5531197" cy="514014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31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8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8900">
                <a:tc>
                  <a:txBody>
                    <a:bodyPr/>
                    <a:lstStyle/>
                    <a:p>
                      <a:pPr marL="150495">
                        <a:lnSpc>
                          <a:spcPts val="138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разделов</a:t>
                      </a:r>
                      <a:r>
                        <a:rPr lang="ru-RU" sz="12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РП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часов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84">
                <a:tc>
                  <a:txBody>
                    <a:bodyPr/>
                    <a:lstStyle/>
                    <a:p>
                      <a:pPr marL="150495" marR="0" indent="0" algn="l" defTabSz="914400" rtl="0" eaLnBrk="1" fontAlgn="auto" latinLnBrk="0" hangingPunct="1">
                        <a:lnSpc>
                          <a:spcPts val="138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673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Натуральные числа. Действия с натуральными числами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563">
                <a:tc gridSpan="3">
                  <a:txBody>
                    <a:bodyPr/>
                    <a:lstStyle/>
                    <a:p>
                      <a:pPr marL="150495">
                        <a:lnSpc>
                          <a:spcPts val="138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744">
                <a:tc>
                  <a:txBody>
                    <a:bodyPr/>
                    <a:lstStyle/>
                    <a:p>
                      <a:pPr marL="150495">
                        <a:lnSpc>
                          <a:spcPts val="138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Наглядная геометрия. Линии на плоскости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247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673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8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Обыкновенные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дроби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31140" indent="265113" algn="ctr">
                        <a:lnSpc>
                          <a:spcPct val="107000"/>
                        </a:lnSpc>
                        <a:spcBef>
                          <a:spcPts val="58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8563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Наглядная геометрия. Многоугольники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9613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Десятичные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дроби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9410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5407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Наглядная геометрия. Тела и фигуры в пространстве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9410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9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5407">
                <a:tc gridSpan="3"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Повторение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обобщение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31140" algn="ctr">
                        <a:lnSpc>
                          <a:spcPct val="107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10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88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635" algn="ctr">
                        <a:lnSpc>
                          <a:spcPct val="107000"/>
                        </a:lnSpc>
                        <a:spcBef>
                          <a:spcPts val="880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1428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195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algn="ctr">
                        <a:lnSpc>
                          <a:spcPct val="1070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407">
                <a:tc>
                  <a:txBody>
                    <a:bodyPr/>
                    <a:lstStyle/>
                    <a:p>
                      <a:pPr marL="150495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</a:t>
                      </a:r>
                      <a:r>
                        <a:rPr lang="ru-RU" sz="1050" b="1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050" b="1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ЧАСОВ</a:t>
                      </a:r>
                      <a:r>
                        <a:rPr lang="ru-RU" sz="1050" b="1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05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ПРОГРАММЕ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3040" algn="ctr">
                        <a:lnSpc>
                          <a:spcPct val="107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105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8843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99" y="391667"/>
            <a:ext cx="11914093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t="64178" r="91619"/>
          <a:stretch/>
        </p:blipFill>
        <p:spPr>
          <a:xfrm>
            <a:off x="1" y="4361688"/>
            <a:ext cx="923924" cy="2496312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4701082" y="1202931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701492" y="600229"/>
            <a:ext cx="4669099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 для обучающихся с ЗПР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96412" y="600229"/>
            <a:ext cx="287104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50659" y="1357359"/>
            <a:ext cx="6096000" cy="9452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</a:t>
            </a:r>
          </a:p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предметные</a:t>
            </a:r>
            <a:endParaRPr lang="ru-RU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6541039" y="1180499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7021701" y="1357423"/>
            <a:ext cx="45121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обучения в 5 классе обучающийся получит следующие предметные результаты по отдельным темам программы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и вычисления</a:t>
            </a:r>
          </a:p>
          <a:p>
            <a:endParaRPr lang="ru-RU" b="1" dirty="0"/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9283" y="2928447"/>
            <a:ext cx="4427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6859" y="1344706"/>
            <a:ext cx="45612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обучения в 5 классе обучающийся получит следующие предметные результаты по отдельным темам программы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44" y="2672839"/>
            <a:ext cx="237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и вычисления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6859" y="3059748"/>
            <a:ext cx="43709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- Понимать </a:t>
            </a:r>
            <a:r>
              <a:rPr lang="ru-RU" dirty="0"/>
              <a:t>и правильно употреблять термины, связанные с натуральными числами, обыкновенными и десятичными дробями.</a:t>
            </a:r>
          </a:p>
          <a:p>
            <a:pPr lvl="0"/>
            <a:r>
              <a:rPr lang="ru-RU" dirty="0" smtClean="0"/>
              <a:t>-Сравнивать </a:t>
            </a:r>
            <a:r>
              <a:rPr lang="ru-RU" dirty="0"/>
              <a:t>и упорядочивать натуральные числа, сравнивать в простейших случаях обыкновенные дроби, десятичные дроби.</a:t>
            </a:r>
          </a:p>
          <a:p>
            <a:pPr lvl="0"/>
            <a:r>
              <a:rPr lang="ru-RU" dirty="0" smtClean="0"/>
              <a:t>-Соотносить </a:t>
            </a:r>
            <a:r>
              <a:rPr lang="ru-RU" dirty="0"/>
              <a:t>точку на координатной (числовой) прямой с соответствующим ей числом и изображать натуральные числа точками на координатной (числовой) прямой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773652" y="3042171"/>
            <a:ext cx="521609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dirty="0" smtClean="0"/>
              <a:t>- Ориентироваться </a:t>
            </a:r>
            <a:r>
              <a:rPr lang="ru-RU" dirty="0"/>
              <a:t>в понятиях и оперировать на базовом уровне терминами, связанными с натуральными числами, обыкновенными и десятичными дробями.</a:t>
            </a:r>
          </a:p>
          <a:p>
            <a:pPr fontAlgn="ctr"/>
            <a:r>
              <a:rPr lang="ru-RU" dirty="0" smtClean="0"/>
              <a:t>- Сравнивать </a:t>
            </a:r>
            <a:r>
              <a:rPr lang="ru-RU" dirty="0"/>
              <a:t>и упорядочивать натуральные числа, сравнивать в простейших случаях обыкновенные дроби, десятичные дроби.</a:t>
            </a:r>
          </a:p>
          <a:p>
            <a:pPr fontAlgn="ctr"/>
            <a:r>
              <a:rPr lang="ru-RU" dirty="0" smtClean="0"/>
              <a:t>- Соотносить </a:t>
            </a:r>
            <a:r>
              <a:rPr lang="ru-RU" dirty="0"/>
              <a:t>точку на координатной (числовой) прямой с соответствующим ей числом и изображать натуральные числа точками на координатной (числовой) прямой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049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9" y="-1"/>
            <a:ext cx="11914093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t="64178" r="91619"/>
          <a:stretch/>
        </p:blipFill>
        <p:spPr>
          <a:xfrm>
            <a:off x="1" y="4361688"/>
            <a:ext cx="923924" cy="2496312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4701082" y="1202931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701492" y="600229"/>
            <a:ext cx="4669099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«Математике» для обучающихся с ЗПР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96412" y="600229"/>
            <a:ext cx="287104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«Математике»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50659" y="1357359"/>
            <a:ext cx="6096000" cy="9452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</a:t>
            </a:r>
          </a:p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предметные</a:t>
            </a:r>
            <a:endParaRPr lang="ru-RU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6541039" y="1180499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7021701" y="1357423"/>
            <a:ext cx="451216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обучения в 5 классе обучающийся получит следующие предметные результаты по отдельным темам программы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и вычисления</a:t>
            </a:r>
          </a:p>
          <a:p>
            <a:pPr fontAlgn="ctr"/>
            <a:r>
              <a:rPr lang="ru-RU" dirty="0" smtClean="0"/>
              <a:t>- Выполнять </a:t>
            </a:r>
            <a:r>
              <a:rPr lang="ru-RU" dirty="0"/>
              <a:t>арифметические действия с натуральными числами, с обыкновенными дробями в простейших случаях.</a:t>
            </a:r>
          </a:p>
          <a:p>
            <a:pPr fontAlgn="ctr"/>
            <a:r>
              <a:rPr lang="ru-RU" dirty="0" smtClean="0"/>
              <a:t>- Выполнять </a:t>
            </a:r>
            <a:r>
              <a:rPr lang="ru-RU" dirty="0"/>
              <a:t>проверку, прикидку результата вычислений.</a:t>
            </a:r>
          </a:p>
          <a:p>
            <a:pPr fontAlgn="ctr"/>
            <a:r>
              <a:rPr lang="ru-RU" dirty="0" smtClean="0"/>
              <a:t>- Округлять </a:t>
            </a:r>
            <a:r>
              <a:rPr lang="ru-RU" dirty="0"/>
              <a:t>натуральные числа.</a:t>
            </a:r>
          </a:p>
          <a:p>
            <a:endParaRPr lang="ru-RU" b="1" dirty="0"/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9283" y="2928447"/>
            <a:ext cx="44276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-Выполнять </a:t>
            </a:r>
            <a:r>
              <a:rPr lang="ru-RU" dirty="0"/>
              <a:t>арифметические действия с натуральными числами, с обыкновенными дробями в простейших случаях.</a:t>
            </a:r>
          </a:p>
          <a:p>
            <a:pPr lvl="0"/>
            <a:r>
              <a:rPr lang="ru-RU" dirty="0" smtClean="0"/>
              <a:t>-Выполнять </a:t>
            </a:r>
            <a:r>
              <a:rPr lang="ru-RU" dirty="0"/>
              <a:t>проверку, прикидку результата вычислений.</a:t>
            </a:r>
          </a:p>
          <a:p>
            <a:pPr lvl="0"/>
            <a:r>
              <a:rPr lang="ru-RU" dirty="0" smtClean="0"/>
              <a:t>-Округлять </a:t>
            </a:r>
            <a:r>
              <a:rPr lang="ru-RU" dirty="0"/>
              <a:t>натуральные числа.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6859" y="1344706"/>
            <a:ext cx="45612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обучения в 5 классе обучающийся получит следующие предметные результаты по отдельным темам программы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45" y="2672839"/>
            <a:ext cx="237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и вычисления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959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t="64178" r="91619"/>
          <a:stretch/>
        </p:blipFill>
        <p:spPr>
          <a:xfrm>
            <a:off x="1" y="4361688"/>
            <a:ext cx="923924" cy="2496312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4701082" y="1202931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701492" y="600229"/>
            <a:ext cx="4669099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 для обучающихся с ЗПР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96412" y="600229"/>
            <a:ext cx="2871042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ПРОГРАММА</a:t>
            </a:r>
          </a:p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предмета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«Математика»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50659" y="1357359"/>
            <a:ext cx="6096000" cy="9452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</a:t>
            </a:r>
          </a:p>
          <a:p>
            <a:pPr marL="414020" marR="3634740" indent="38100" algn="ctr">
              <a:lnSpc>
                <a:spcPct val="98000"/>
              </a:lnSpc>
              <a:spcBef>
                <a:spcPts val="330"/>
              </a:spcBef>
              <a:spcAft>
                <a:spcPts val="20"/>
              </a:spcAft>
            </a:pPr>
            <a:r>
              <a:rPr lang="ru-RU" b="1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предметные</a:t>
            </a:r>
            <a:endParaRPr lang="ru-RU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6541039" y="1180499"/>
            <a:ext cx="25758" cy="5280339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7021701" y="1357423"/>
            <a:ext cx="451216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обучения в 5 классе обучающийся получит следующие предметные результаты по отдельным темам программы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математике: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текстовых задач</a:t>
            </a:r>
          </a:p>
          <a:p>
            <a:endParaRPr lang="ru-RU" b="1" dirty="0"/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9283" y="2928447"/>
            <a:ext cx="4427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6859" y="1344706"/>
            <a:ext cx="45612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обучения в 5 классе обучающийся получит следующие предметные результаты по отдельным темам программы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3922" y="2465480"/>
            <a:ext cx="2855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текстовых задач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40482" y="2721895"/>
            <a:ext cx="535151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dirty="0" smtClean="0"/>
              <a:t>-Решать </a:t>
            </a:r>
            <a:r>
              <a:rPr lang="ru-RU" dirty="0"/>
              <a:t>текстовые задачи арифметическим способом и с помощью организованного конечного перебора всех возможных вариантов </a:t>
            </a:r>
            <a:r>
              <a:rPr lang="ru-RU" b="1" dirty="0"/>
              <a:t>(при необходимости с направляющей помощью).</a:t>
            </a:r>
          </a:p>
          <a:p>
            <a:pPr fontAlgn="ctr"/>
            <a:r>
              <a:rPr lang="ru-RU" dirty="0" smtClean="0"/>
              <a:t>-Решать </a:t>
            </a:r>
            <a:r>
              <a:rPr lang="ru-RU" dirty="0"/>
              <a:t>задачи, содержащие зависимости, связывающие величины: скорость, время, расстояние; цена, количество, стоимость </a:t>
            </a:r>
            <a:r>
              <a:rPr lang="ru-RU" b="1" dirty="0"/>
              <a:t>(при необходимости с использованием справочной информации).</a:t>
            </a:r>
          </a:p>
          <a:p>
            <a:pPr fontAlgn="ctr"/>
            <a:r>
              <a:rPr lang="ru-RU" dirty="0" smtClean="0"/>
              <a:t>-Использовать </a:t>
            </a:r>
            <a:r>
              <a:rPr lang="ru-RU" dirty="0"/>
              <a:t>краткие записи, схемы, таблицы, обозначения при решении задач.</a:t>
            </a:r>
          </a:p>
          <a:p>
            <a:pPr fontAlgn="ctr"/>
            <a:r>
              <a:rPr lang="ru-RU" dirty="0" smtClean="0"/>
              <a:t>-Пользоваться </a:t>
            </a:r>
            <a:r>
              <a:rPr lang="ru-RU" dirty="0"/>
              <a:t>основными единицами </a:t>
            </a:r>
            <a:r>
              <a:rPr lang="ru-RU" dirty="0" smtClean="0"/>
              <a:t>измерения; </a:t>
            </a:r>
            <a:r>
              <a:rPr lang="ru-RU" dirty="0"/>
              <a:t>выражать одни единицы величины через другие </a:t>
            </a:r>
            <a:r>
              <a:rPr lang="ru-RU" b="1" dirty="0"/>
              <a:t>(при необходимости с опорой на справочную информацию</a:t>
            </a:r>
            <a:r>
              <a:rPr lang="ru-RU" b="1" dirty="0" smtClean="0"/>
              <a:t>).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05098" y="2721895"/>
            <a:ext cx="43654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- Решать </a:t>
            </a:r>
            <a:r>
              <a:rPr lang="ru-RU" dirty="0"/>
              <a:t>текстовые задачи арифметическим способом и с помощью организованного конечного перебора всех возможных вариантов.</a:t>
            </a:r>
          </a:p>
          <a:p>
            <a:pPr lvl="0"/>
            <a:r>
              <a:rPr lang="ru-RU" dirty="0" smtClean="0"/>
              <a:t>-Решать </a:t>
            </a:r>
            <a:r>
              <a:rPr lang="ru-RU" dirty="0"/>
              <a:t>задачи, содержащие зависимости, связывающие величины: скорость, время, расстояние; цена, количество, стоимость.</a:t>
            </a:r>
          </a:p>
          <a:p>
            <a:pPr lvl="0"/>
            <a:r>
              <a:rPr lang="ru-RU" dirty="0" smtClean="0"/>
              <a:t>-Использовать </a:t>
            </a:r>
            <a:r>
              <a:rPr lang="ru-RU" dirty="0"/>
              <a:t>краткие записи, схемы, таблицы, обозначения при решении задач.</a:t>
            </a:r>
          </a:p>
          <a:p>
            <a:pPr lvl="0"/>
            <a:r>
              <a:rPr lang="ru-RU" dirty="0" smtClean="0"/>
              <a:t>- Пользоваться </a:t>
            </a:r>
            <a:r>
              <a:rPr lang="ru-RU" dirty="0"/>
              <a:t>основными единицами </a:t>
            </a:r>
            <a:r>
              <a:rPr lang="ru-RU" dirty="0" smtClean="0"/>
              <a:t>измерения; </a:t>
            </a:r>
            <a:r>
              <a:rPr lang="ru-RU" dirty="0"/>
              <a:t>выражать одни единицы величины через другие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841352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0941A018-FB9B-4401-A32C-7E04526866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828</TotalTime>
  <Words>1306</Words>
  <Application>Microsoft Office PowerPoint</Application>
  <PresentationFormat>Широкоэкранный</PresentationFormat>
  <Paragraphs>214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32</cp:revision>
  <dcterms:created xsi:type="dcterms:W3CDTF">2023-11-27T10:49:59Z</dcterms:created>
  <dcterms:modified xsi:type="dcterms:W3CDTF">2024-01-09T10:09:47Z</dcterms:modified>
</cp:coreProperties>
</file>