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77" r:id="rId2"/>
    <p:sldId id="303" r:id="rId3"/>
    <p:sldId id="275" r:id="rId4"/>
    <p:sldId id="272" r:id="rId5"/>
    <p:sldId id="265" r:id="rId6"/>
    <p:sldId id="271" r:id="rId7"/>
    <p:sldId id="278" r:id="rId8"/>
    <p:sldId id="305" r:id="rId9"/>
    <p:sldId id="304" r:id="rId10"/>
    <p:sldId id="269" r:id="rId11"/>
    <p:sldId id="274" r:id="rId12"/>
    <p:sldId id="279" r:id="rId13"/>
    <p:sldId id="306" r:id="rId14"/>
    <p:sldId id="282" r:id="rId15"/>
    <p:sldId id="284" r:id="rId16"/>
    <p:sldId id="285" r:id="rId17"/>
    <p:sldId id="286" r:id="rId18"/>
    <p:sldId id="267" r:id="rId19"/>
    <p:sldId id="288" r:id="rId20"/>
    <p:sldId id="287" r:id="rId21"/>
    <p:sldId id="290" r:id="rId22"/>
    <p:sldId id="289" r:id="rId23"/>
    <p:sldId id="291" r:id="rId24"/>
    <p:sldId id="292" r:id="rId25"/>
    <p:sldId id="307" r:id="rId26"/>
    <p:sldId id="308" r:id="rId27"/>
    <p:sldId id="294" r:id="rId28"/>
    <p:sldId id="295" r:id="rId29"/>
    <p:sldId id="297" r:id="rId30"/>
    <p:sldId id="296" r:id="rId31"/>
    <p:sldId id="300" r:id="rId32"/>
    <p:sldId id="299" r:id="rId33"/>
    <p:sldId id="309" r:id="rId34"/>
    <p:sldId id="310" r:id="rId35"/>
  </p:sldIdLst>
  <p:sldSz cx="9144000" cy="6858000" type="screen4x3"/>
  <p:notesSz cx="6858000" cy="9144000"/>
  <p:custDataLst>
    <p:tags r:id="rId3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44D4CC-C7F8-4C9D-986D-4F14854E237A}" type="presOf" srcId="{8FDD254B-A7A3-4B97-9FBB-6289B1A1C2D8}" destId="{F714F26A-66E6-47A5-BA72-4D05BE71D5ED}" srcOrd="0" destOrd="0" presId="urn:microsoft.com/office/officeart/2005/8/layout/venn3"/>
    <dgm:cxn modelId="{78F6B4E9-FA50-4A67-B5A2-2F3D499D4441}" type="presOf" srcId="{9E53B189-0707-4064-9012-2711E3FFAF51}" destId="{5E98A81F-6172-48FF-A315-DC20E1D6D860}" srcOrd="0" destOrd="0" presId="urn:microsoft.com/office/officeart/2005/8/layout/venn3"/>
    <dgm:cxn modelId="{C647E527-798E-4CA3-8C5B-CA900245AE5E}" type="presOf" srcId="{D831D0E8-FC2F-417C-8A50-B7132907CF42}" destId="{7639CDC6-C8AB-48DF-84F2-A06C8023F0E7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080258A6-AB66-49EE-AB02-A6615FD1A0EF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6794EC63-6961-4DFD-8C1E-D412529DB076}" type="presOf" srcId="{66612BEF-459C-4E4F-BD0C-352D325DEF40}" destId="{446CA65D-CB69-46F3-B3D9-11BB3C3F4571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5E66D7A3-02D9-457E-8A12-B6752912F382}" type="presParOf" srcId="{446CA65D-CB69-46F3-B3D9-11BB3C3F4571}" destId="{5E98A81F-6172-48FF-A315-DC20E1D6D860}" srcOrd="0" destOrd="0" presId="urn:microsoft.com/office/officeart/2005/8/layout/venn3"/>
    <dgm:cxn modelId="{D77213E8-8FDF-407C-AA07-645E8D8AD21D}" type="presParOf" srcId="{446CA65D-CB69-46F3-B3D9-11BB3C3F4571}" destId="{233A0F06-B176-4222-B794-F8A2ACEF7896}" srcOrd="1" destOrd="0" presId="urn:microsoft.com/office/officeart/2005/8/layout/venn3"/>
    <dgm:cxn modelId="{F37B95D6-1A50-454D-9830-7A680FA24AA2}" type="presParOf" srcId="{446CA65D-CB69-46F3-B3D9-11BB3C3F4571}" destId="{F714F26A-66E6-47A5-BA72-4D05BE71D5ED}" srcOrd="2" destOrd="0" presId="urn:microsoft.com/office/officeart/2005/8/layout/venn3"/>
    <dgm:cxn modelId="{FFBE94E3-EBE9-4E62-A886-8F40BD624AF9}" type="presParOf" srcId="{446CA65D-CB69-46F3-B3D9-11BB3C3F4571}" destId="{C1BB16E1-7DA5-48EB-B3D7-8BC424EC9F8B}" srcOrd="3" destOrd="0" presId="urn:microsoft.com/office/officeart/2005/8/layout/venn3"/>
    <dgm:cxn modelId="{4E3566FD-6C4B-4812-B053-07891C761B16}" type="presParOf" srcId="{446CA65D-CB69-46F3-B3D9-11BB3C3F4571}" destId="{71C6594F-E037-4259-BCD1-AAD3B842C68C}" srcOrd="4" destOrd="0" presId="urn:microsoft.com/office/officeart/2005/8/layout/venn3"/>
    <dgm:cxn modelId="{096786FB-102A-4255-9C50-CA4B5662153C}" type="presParOf" srcId="{446CA65D-CB69-46F3-B3D9-11BB3C3F4571}" destId="{DEE0814D-27E9-4EA5-92C4-69241B91B41B}" srcOrd="5" destOrd="0" presId="urn:microsoft.com/office/officeart/2005/8/layout/venn3"/>
    <dgm:cxn modelId="{6F1CD0BD-C7D4-4B9C-A1AE-7432DF07BAA3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5D63A3-ACCC-48F6-8096-9543591806E4}" type="presOf" srcId="{3C3D1718-21F3-40E3-8073-40B31DB53FAD}" destId="{F9C5F6B0-4D31-493A-9460-1EC566C3BB84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8BC2C597-1888-4D18-A114-D4C8CB81B497}" type="presOf" srcId="{55503469-2CDB-46B9-B6CD-6814AE157330}" destId="{6FC185DC-2AFF-4C48-ABA6-A267AA6D91B6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214D30AF-788E-49E9-A4D1-62F241A43DB5}" type="presOf" srcId="{EAE1088C-D00C-4178-B118-09F4A6B86C1F}" destId="{F0D1C6A0-6AE3-4478-BCA0-1963AF8130D5}" srcOrd="0" destOrd="0" presId="urn:microsoft.com/office/officeart/2005/8/layout/venn3"/>
    <dgm:cxn modelId="{45C49766-B132-4E32-97A3-09D019917AB8}" type="presOf" srcId="{9B28D258-7D84-4D3E-A4D6-4DC2CAD20B9A}" destId="{218F0263-153A-4B8C-B3FB-8AB83B00CF86}" srcOrd="0" destOrd="0" presId="urn:microsoft.com/office/officeart/2005/8/layout/venn3"/>
    <dgm:cxn modelId="{8ABC1696-7F69-464F-AB4E-F9EBA5717F34}" type="presOf" srcId="{CD68ACB4-957B-40B2-9AB7-BA3A4F59C6F2}" destId="{6EF1AF08-9334-480F-9092-2F9E329DD69C}" srcOrd="0" destOrd="0" presId="urn:microsoft.com/office/officeart/2005/8/layout/venn3"/>
    <dgm:cxn modelId="{D64F6A04-692B-4B68-AC1E-5D705FBA4FE4}" type="presParOf" srcId="{F0D1C6A0-6AE3-4478-BCA0-1963AF8130D5}" destId="{F9C5F6B0-4D31-493A-9460-1EC566C3BB84}" srcOrd="0" destOrd="0" presId="urn:microsoft.com/office/officeart/2005/8/layout/venn3"/>
    <dgm:cxn modelId="{D08D84D4-0039-419D-91F7-E88B3EDEF923}" type="presParOf" srcId="{F0D1C6A0-6AE3-4478-BCA0-1963AF8130D5}" destId="{B842DF3E-E78D-462F-A5CC-E16C67B01821}" srcOrd="1" destOrd="0" presId="urn:microsoft.com/office/officeart/2005/8/layout/venn3"/>
    <dgm:cxn modelId="{BB72FBF4-4D5D-4734-AD37-476A43C60C12}" type="presParOf" srcId="{F0D1C6A0-6AE3-4478-BCA0-1963AF8130D5}" destId="{6EF1AF08-9334-480F-9092-2F9E329DD69C}" srcOrd="2" destOrd="0" presId="urn:microsoft.com/office/officeart/2005/8/layout/venn3"/>
    <dgm:cxn modelId="{04A21BDF-A6F6-4B66-929A-C2BDA1B2282B}" type="presParOf" srcId="{F0D1C6A0-6AE3-4478-BCA0-1963AF8130D5}" destId="{B4C4B1EE-0694-4A8B-ADE2-6079FF95B405}" srcOrd="3" destOrd="0" presId="urn:microsoft.com/office/officeart/2005/8/layout/venn3"/>
    <dgm:cxn modelId="{1860CF31-CC85-4C4F-B03F-5DA54F0D6BB1}" type="presParOf" srcId="{F0D1C6A0-6AE3-4478-BCA0-1963AF8130D5}" destId="{6FC185DC-2AFF-4C48-ABA6-A267AA6D91B6}" srcOrd="4" destOrd="0" presId="urn:microsoft.com/office/officeart/2005/8/layout/venn3"/>
    <dgm:cxn modelId="{6CE7609B-E0CA-4E06-A396-4E909615F5E4}" type="presParOf" srcId="{F0D1C6A0-6AE3-4478-BCA0-1963AF8130D5}" destId="{8F737D8B-7FC9-4805-BF3E-0815E46E311C}" srcOrd="5" destOrd="0" presId="urn:microsoft.com/office/officeart/2005/8/layout/venn3"/>
    <dgm:cxn modelId="{9223E647-2DC8-40BA-A254-AAE7FA0ADC38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1B4DD-9ED0-453B-ABF6-7F16DAF2942E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55738-CCEA-48B4-B347-A976C1C5E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545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789D68-C015-4F82-B843-DF7F2AA09BAF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99BC-F685-4931-9547-A687FCD7EAF2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ECE7-B17E-4D08-89BF-E1BC0B0A5776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BD3F-FD85-4C9A-BAA1-4D0BCFBF7404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FCC2D-B790-427F-A917-700BDF56E983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6079-C97B-4882-9CF0-71F83213A903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EFA47-6701-4A39-B82C-291B67DDFE64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DA1-285D-4CF2-B8FB-32FA4F717957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8FA9-59E2-420C-871F-ACB9166C47E8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3E7320A-C1C2-4BDB-A7B8-F56029AB9B5F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B09C0B-9996-4FF9-947F-3B8F190AC956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CF1BF90-A50D-41F2-9194-2DCDC27E64D1}" type="datetime1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45.jpe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5" Type="http://schemas.openxmlformats.org/officeDocument/2006/relationships/image" Target="../media/image60.gif"/><Relationship Id="rId10" Type="http://schemas.openxmlformats.org/officeDocument/2006/relationships/diagramData" Target="../diagrams/data2.xml"/><Relationship Id="rId4" Type="http://schemas.openxmlformats.org/officeDocument/2006/relationships/image" Target="../media/image59.pn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57337" y="5730485"/>
            <a:ext cx="5586663" cy="87084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Подготовила: учитель-логопед </a:t>
            </a:r>
          </a:p>
          <a:p>
            <a:r>
              <a:rPr lang="ru-RU" sz="2000" smtClean="0">
                <a:solidFill>
                  <a:schemeClr val="tx1"/>
                </a:solidFill>
              </a:rPr>
              <a:t>МАДОУ </a:t>
            </a:r>
            <a:r>
              <a:rPr lang="ru-RU" sz="2000" dirty="0" smtClean="0">
                <a:solidFill>
                  <a:schemeClr val="tx1"/>
                </a:solidFill>
              </a:rPr>
              <a:t>№ 20 «Сказка» Кочнева А.Ю.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4" name="Рисунок 3" descr="0_534ba_94df62ff_XL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169521" y="2542881"/>
            <a:ext cx="2795922" cy="4200469"/>
          </a:xfrm>
          <a:prstGeom prst="rect">
            <a:avLst/>
          </a:prstGeom>
        </p:spPr>
      </p:pic>
      <p:pic>
        <p:nvPicPr>
          <p:cNvPr id="8" name="Рисунок 7" descr="pochta_rossi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066" y="400183"/>
            <a:ext cx="5653567" cy="2847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522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5087" y="3223868"/>
            <a:ext cx="2279950" cy="34537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96766" y="211757"/>
            <a:ext cx="7883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Почтовые перевозки осуществлялись и по морю — 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на кораблях. 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0" descr="aa8038c69473106fd083906eaee650ce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63308" y="4998218"/>
            <a:ext cx="1370012" cy="1068388"/>
          </a:xfrm>
          <a:prstGeom prst="rect">
            <a:avLst/>
          </a:prstGeom>
          <a:noFill/>
        </p:spPr>
      </p:pic>
      <p:pic>
        <p:nvPicPr>
          <p:cNvPr id="6" name="Picture 8" descr="skr_1805200908570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43864" y="1031769"/>
            <a:ext cx="3165894" cy="2374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C:\Users\элмарт\Desktop\824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407" y="1495545"/>
            <a:ext cx="2033903" cy="147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элмарт\Desktop\76beaa9a8585bf2412b4a79725305e6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245" y="4106173"/>
            <a:ext cx="3259800" cy="246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Рисунок 4" descr="hotite_nashey_zemli_poluchite_po_pochte-.902458.2012_09_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8006" y="117655"/>
            <a:ext cx="4230305" cy="2820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элмарт\Desktop\pochta_rossii_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2077" y="1840279"/>
            <a:ext cx="4142536" cy="3031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элмарт\Desktop\3e55d75682e5ece140bdfbbfdc2cbf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006" y="3228407"/>
            <a:ext cx="4041272" cy="269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3074" name="Picture 2" descr="C:\Users\элмарт\Desktop\1454655493_dsc_254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454" y="712667"/>
            <a:ext cx="8001712" cy="480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607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3" name="Picture 2" descr="https://ds03.infourok.ru/uploads/ex/0523/00002c32-8ca768bc/hello_html_1493644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t="479" r="75849"/>
          <a:stretch>
            <a:fillRect/>
          </a:stretch>
        </p:blipFill>
        <p:spPr bwMode="auto">
          <a:xfrm>
            <a:off x="690114" y="1818675"/>
            <a:ext cx="3605841" cy="3342605"/>
          </a:xfrm>
          <a:prstGeom prst="rect">
            <a:avLst/>
          </a:prstGeom>
          <a:noFill/>
        </p:spPr>
      </p:pic>
      <p:pic>
        <p:nvPicPr>
          <p:cNvPr id="4" name="Picture 2" descr="http://img0.liveinternet.ru/images/attach/c/10/109/176/109176016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1553" y="2200907"/>
            <a:ext cx="3775737" cy="3035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6146" name="Picture 2" descr="C:\Users\элмарт\Desktop\1992-5-3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170" y="488264"/>
            <a:ext cx="8751468" cy="578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642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8194" name="Picture 2" descr="C:\Users\элмарт\Desktop\82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0185" y="602632"/>
            <a:ext cx="6963629" cy="503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908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9218" name="Picture 2" descr="C:\Users\элмарт\Desktop\76beaa9a8585bf2412b4a79725305e6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114" y="393724"/>
            <a:ext cx="8324726" cy="630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560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10243" name="Picture 3" descr="C:\Users\элмарт\Desktop\7001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610" y="418530"/>
            <a:ext cx="8545773" cy="52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8708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5" name="Рисунок 4" descr="Hacker-schicken-gef-schte-Rechnungen-mit-Malware--f630x378-ffffff-C-fe724004-10598576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096366" y="3214214"/>
            <a:ext cx="3706762" cy="3308778"/>
          </a:xfrm>
          <a:prstGeom prst="rect">
            <a:avLst/>
          </a:prstGeom>
        </p:spPr>
      </p:pic>
      <p:pic>
        <p:nvPicPr>
          <p:cNvPr id="6" name="Рисунок 5" descr="resursYandex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5092" y="371377"/>
            <a:ext cx="2882548" cy="2381451"/>
          </a:xfrm>
          <a:prstGeom prst="rect">
            <a:avLst/>
          </a:prstGeom>
        </p:spPr>
      </p:pic>
      <p:pic>
        <p:nvPicPr>
          <p:cNvPr id="7" name="Рисунок 6" descr="4168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87777" y="371377"/>
            <a:ext cx="3083951" cy="3139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11266" name="Picture 2" descr="C:\Users\элмарт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342" y="617207"/>
            <a:ext cx="8094242" cy="538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2696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9938" name="Picture 2" descr="https://ds03.infourok.ru/uploads/ex/0523/00002c32-8ca768bc/hello_html_1493644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1844824"/>
            <a:ext cx="9144000" cy="2057000"/>
          </a:xfrm>
          <a:prstGeom prst="rect">
            <a:avLst/>
          </a:prstGeom>
          <a:noFill/>
        </p:spPr>
      </p:pic>
      <p:pic>
        <p:nvPicPr>
          <p:cNvPr id="5" name="Picture 2" descr="https://ds03.infourok.ru/uploads/ex/0523/00002c32-8ca768bc/hello_html_1493644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l="48824" r="25189" b="5483"/>
          <a:stretch>
            <a:fillRect/>
          </a:stretch>
        </p:blipFill>
        <p:spPr bwMode="auto">
          <a:xfrm>
            <a:off x="6767736" y="1844824"/>
            <a:ext cx="2376264" cy="1944216"/>
          </a:xfrm>
          <a:prstGeom prst="rect">
            <a:avLst/>
          </a:prstGeom>
          <a:noFill/>
        </p:spPr>
      </p:pic>
      <p:pic>
        <p:nvPicPr>
          <p:cNvPr id="6" name="Picture 2" descr="http://img0.liveinternet.ru/images/attach/c/10/109/176/109176016_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44824"/>
            <a:ext cx="2448272" cy="1968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12290" name="Picture 2" descr="C:\Users\элмарт\Desktop\i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143" y="467079"/>
            <a:ext cx="7931411" cy="594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655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14338" name="Picture 2" descr="C:\Users\элмарт\Desktop\i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961" y="426137"/>
            <a:ext cx="8258957" cy="591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454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13314" name="Picture 2" descr="C:\Users\элмарт\Desktop\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436" y="139534"/>
            <a:ext cx="5039239" cy="335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элмарт\Desktop\катание-на-собачьих-упряжка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1647" y="2715903"/>
            <a:ext cx="5916803" cy="394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320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15362" name="Picture 2" descr="C:\Users\элмарт\Desktop\i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421" y="903099"/>
            <a:ext cx="8555579" cy="481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312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24</a:t>
            </a:fld>
            <a:endParaRPr lang="ru-RU"/>
          </a:p>
        </p:txBody>
      </p:sp>
      <p:pic>
        <p:nvPicPr>
          <p:cNvPr id="16386" name="Picture 2" descr="C:\Users\элмарт\Desktop\ustanov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1128" y="664831"/>
            <a:ext cx="6523630" cy="521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116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on-prezentac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339752" y="46075"/>
            <a:ext cx="44644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Физ.минутка «ПОЧТА»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83568" y="908720"/>
          <a:ext cx="7920879" cy="3840480"/>
        </p:xfrm>
        <a:graphic>
          <a:graphicData uri="http://schemas.openxmlformats.org/drawingml/2006/table">
            <a:tbl>
              <a:tblPr/>
              <a:tblGrid>
                <a:gridCol w="37444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764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Times New Roman"/>
                          <a:cs typeface="Times New Roman"/>
                        </a:rPr>
                        <a:t>На скамейку я встаю,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Times New Roman"/>
                          <a:cs typeface="Times New Roman"/>
                        </a:rPr>
                        <a:t>Еле ящик достаю.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Calibri"/>
                          <a:cs typeface="Calibri"/>
                        </a:rPr>
                        <a:t>поднимаются на носочки, тянутся за руками вверх</a:t>
                      </a:r>
                      <a:endParaRPr lang="ru-RU" sz="2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Times New Roman"/>
                          <a:cs typeface="Times New Roman"/>
                        </a:rPr>
                        <a:t>Открываю ящик,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Times New Roman"/>
                          <a:cs typeface="Times New Roman"/>
                        </a:rPr>
                        <a:t>Голубой, блестящий.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Calibri"/>
                          <a:cs typeface="Calibri"/>
                        </a:rPr>
                        <a:t>«открывают»</a:t>
                      </a:r>
                      <a:endParaRPr lang="ru-RU" sz="2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j-lt"/>
                          <a:ea typeface="Times New Roman"/>
                          <a:cs typeface="Times New Roman"/>
                        </a:rPr>
                        <a:t>Посыпались из ящика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j-lt"/>
                          <a:ea typeface="Times New Roman"/>
                          <a:cs typeface="Times New Roman"/>
                        </a:rPr>
                        <a:t>Письма настоящие.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j-lt"/>
                          <a:ea typeface="Calibri"/>
                          <a:cs typeface="Calibri"/>
                        </a:rPr>
                        <a:t>приседают – встают с вытянутыми вперед руками</a:t>
                      </a:r>
                      <a:endParaRPr lang="ru-RU" sz="28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0" name="Picture 12" descr="http://bm.img.com.ua/img/otvet/q/4/569564_n.jpg"/>
          <p:cNvPicPr>
            <a:picLocks noChangeAspect="1" noChangeArrowheads="1"/>
          </p:cNvPicPr>
          <p:nvPr/>
        </p:nvPicPr>
        <p:blipFill>
          <a:blip r:embed="rId3" cstate="screen"/>
          <a:srcRect l="20339" t="16277" r="20339" b="5595"/>
          <a:stretch>
            <a:fillRect/>
          </a:stretch>
        </p:blipFill>
        <p:spPr bwMode="auto">
          <a:xfrm>
            <a:off x="1475656" y="4005064"/>
            <a:ext cx="1800200" cy="24688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" descr="2-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35018">
            <a:off x="3491775" y="4533045"/>
            <a:ext cx="1837159" cy="926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2" descr="1-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36372">
            <a:off x="4434015" y="5052508"/>
            <a:ext cx="2009020" cy="10080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3" descr="3-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31460">
            <a:off x="5439552" y="5580039"/>
            <a:ext cx="2015788" cy="911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523/00002c32-8ca768bc/hello_html_1493644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r="76321" b="1808"/>
          <a:stretch>
            <a:fillRect/>
          </a:stretch>
        </p:blipFill>
        <p:spPr bwMode="auto">
          <a:xfrm>
            <a:off x="785004" y="1944988"/>
            <a:ext cx="3528203" cy="3291245"/>
          </a:xfrm>
          <a:prstGeom prst="rect">
            <a:avLst/>
          </a:prstGeom>
          <a:noFill/>
        </p:spPr>
      </p:pic>
      <p:pic>
        <p:nvPicPr>
          <p:cNvPr id="5" name="Picture 2" descr="https://ds03.infourok.ru/uploads/ex/0523/00002c32-8ca768bc/hello_html_1493644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l="49182" t="1038" r="25157"/>
          <a:stretch>
            <a:fillRect/>
          </a:stretch>
        </p:blipFill>
        <p:spPr bwMode="auto">
          <a:xfrm>
            <a:off x="4235569" y="2004898"/>
            <a:ext cx="4132054" cy="3584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27</a:t>
            </a:fld>
            <a:endParaRPr lang="ru-RU"/>
          </a:p>
        </p:txBody>
      </p:sp>
      <p:pic>
        <p:nvPicPr>
          <p:cNvPr id="18434" name="Picture 2" descr="C:\Users\элмарт\Desktop\230457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022" y="294494"/>
            <a:ext cx="6576088" cy="579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245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28</a:t>
            </a:fld>
            <a:endParaRPr lang="ru-RU"/>
          </a:p>
        </p:txBody>
      </p:sp>
      <p:pic>
        <p:nvPicPr>
          <p:cNvPr id="19458" name="Picture 2" descr="C:\Users\элмарт\Desktop\d1cf2cc23ed3996244c1c96b151570c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28" y="515488"/>
            <a:ext cx="8521206" cy="532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1403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29</a:t>
            </a:fld>
            <a:endParaRPr lang="ru-RU"/>
          </a:p>
        </p:txBody>
      </p:sp>
      <p:pic>
        <p:nvPicPr>
          <p:cNvPr id="3" name="Рисунок 2" descr="C:\Users\элмарт\Desktop\pochta_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2725"/>
            <a:ext cx="4290453" cy="5744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06" name="Picture 2" descr="C:\Users\элмарт\Desktop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1280" y="648388"/>
            <a:ext cx="4058533" cy="528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0965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44790" y="4588378"/>
            <a:ext cx="47260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Почта – это учреждение, которое занимается пересылкой почтовых отправлений – писем, газет, журналов, денежных  переводов, бандеролей, посылок. Вся пересылка происходит при помощи транспорта.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элмарт\Desktop\График-работы-Почты-России-с-сайта-news-22.ru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795" y="274517"/>
            <a:ext cx="6278437" cy="410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30</a:t>
            </a:fld>
            <a:endParaRPr lang="ru-RU"/>
          </a:p>
        </p:txBody>
      </p:sp>
      <p:pic>
        <p:nvPicPr>
          <p:cNvPr id="20482" name="Picture 2" descr="C:\Users\элмарт\Desktop\u_4e31442f8c9bad3c63c3d452daaf9105_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0675" y="148420"/>
            <a:ext cx="6389427" cy="479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элмарт\Desktop\pocht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645" y="3369290"/>
            <a:ext cx="4444623" cy="333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232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31</a:t>
            </a:fld>
            <a:endParaRPr lang="ru-RU"/>
          </a:p>
        </p:txBody>
      </p:sp>
      <p:pic>
        <p:nvPicPr>
          <p:cNvPr id="1026" name="Picture 2" descr="C:\Users\элмарт\Desktop\izgotovlenie-adresnyh-tablichek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449" y="216706"/>
            <a:ext cx="8289358" cy="63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27784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32</a:t>
            </a:fld>
            <a:endParaRPr lang="ru-RU"/>
          </a:p>
        </p:txBody>
      </p:sp>
      <p:pic>
        <p:nvPicPr>
          <p:cNvPr id="22531" name="Picture 3" descr="C:\Users\элмарт\Desktop\urok-razvitiia-riechi-na-tiemu-pis-mo_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251" y="232012"/>
            <a:ext cx="8543497" cy="636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887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on-prezentac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572000" y="1052736"/>
            <a:ext cx="4357687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Услуга SMS появилась в 1992 году, когда инженер компании мобильной связи Нил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Пэпуорс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разослал своим друзьям поздравление с Рождеством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3789040"/>
            <a:ext cx="4214813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Лишь 14 лет спустя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на технологию SMS обратили внимание телекоммуникационные 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гиганты. </a:t>
            </a:r>
          </a:p>
        </p:txBody>
      </p:sp>
      <p:pic>
        <p:nvPicPr>
          <p:cNvPr id="23556" name="Picture 6" descr="http://v.volochekadm.ru/gorod/upload/6(7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143000"/>
            <a:ext cx="4191000" cy="34337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on-prezentac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5652120" y="5805264"/>
            <a:ext cx="304800" cy="304800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54275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29250" y="5226050"/>
            <a:ext cx="31670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95149" y="317634"/>
            <a:ext cx="62467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Что можно переслать по почте?</a:t>
            </a:r>
          </a:p>
          <a:p>
            <a:endParaRPr lang="ru-RU" dirty="0"/>
          </a:p>
        </p:txBody>
      </p:sp>
      <p:pic>
        <p:nvPicPr>
          <p:cNvPr id="4" name="Рисунок 3" descr="7933872_question_pop_up_from_box_lg_nwm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64830" y="4278830"/>
            <a:ext cx="2579170" cy="2579170"/>
          </a:xfrm>
          <a:prstGeom prst="rect">
            <a:avLst/>
          </a:prstGeom>
        </p:spPr>
      </p:pic>
      <p:pic>
        <p:nvPicPr>
          <p:cNvPr id="5" name="Рисунок 4" descr="colis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4576" y="746058"/>
            <a:ext cx="2216591" cy="2555407"/>
          </a:xfrm>
          <a:prstGeom prst="rect">
            <a:avLst/>
          </a:prstGeom>
        </p:spPr>
      </p:pic>
      <p:pic>
        <p:nvPicPr>
          <p:cNvPr id="6" name="Рисунок 5" descr="t_1040_13144639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181283" y="1047711"/>
            <a:ext cx="2796006" cy="2013124"/>
          </a:xfrm>
          <a:prstGeom prst="rect">
            <a:avLst/>
          </a:prstGeom>
        </p:spPr>
      </p:pic>
      <p:pic>
        <p:nvPicPr>
          <p:cNvPr id="7" name="Рисунок 6" descr="1366629256_14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641" y="3552615"/>
            <a:ext cx="3103145" cy="2910750"/>
          </a:xfrm>
          <a:prstGeom prst="rect">
            <a:avLst/>
          </a:prstGeom>
        </p:spPr>
      </p:pic>
      <p:pic>
        <p:nvPicPr>
          <p:cNvPr id="8" name="Рисунок 7" descr="32397005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972528" y="3354153"/>
            <a:ext cx="3201702" cy="2392129"/>
          </a:xfrm>
          <a:prstGeom prst="rect">
            <a:avLst/>
          </a:prstGeom>
        </p:spPr>
      </p:pic>
      <p:pic>
        <p:nvPicPr>
          <p:cNvPr id="9" name="Рисунок 8" descr="eeww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1305592">
            <a:off x="6221474" y="1231581"/>
            <a:ext cx="2494753" cy="1867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75899" y="211756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Для чего нужны письма?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2363017">
            <a:off x="4083619" y="3475990"/>
            <a:ext cx="485775" cy="1355725"/>
          </a:xfrm>
          <a:prstGeom prst="downArrow">
            <a:avLst>
              <a:gd name="adj1" fmla="val 50000"/>
              <a:gd name="adj2" fmla="val 69771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 rot="19732996">
            <a:off x="6615060" y="3475990"/>
            <a:ext cx="485775" cy="1355725"/>
          </a:xfrm>
          <a:prstGeom prst="downArrow">
            <a:avLst>
              <a:gd name="adj1" fmla="val 50000"/>
              <a:gd name="adj2" fmla="val 69771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Picture 10" descr="i1536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6024" y="1077001"/>
            <a:ext cx="2411412" cy="2139950"/>
          </a:xfrm>
          <a:prstGeom prst="rect">
            <a:avLst/>
          </a:prstGeom>
          <a:noFill/>
        </p:spPr>
      </p:pic>
      <p:pic>
        <p:nvPicPr>
          <p:cNvPr id="12" name="Рисунок 11" descr="t_1040_13144639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997445">
            <a:off x="3121403" y="668983"/>
            <a:ext cx="3959621" cy="2850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2893794" y="4849696"/>
            <a:ext cx="23034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dirty="0"/>
              <a:t>Помогают</a:t>
            </a:r>
          </a:p>
          <a:p>
            <a:r>
              <a:rPr lang="ru-RU" sz="2000" dirty="0"/>
              <a:t> людям</a:t>
            </a:r>
          </a:p>
          <a:p>
            <a:r>
              <a:rPr lang="ru-RU" sz="2000" dirty="0"/>
              <a:t> общаться на</a:t>
            </a:r>
          </a:p>
          <a:p>
            <a:r>
              <a:rPr lang="ru-RU" sz="2000" dirty="0"/>
              <a:t> расстоянии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6482330" y="4791861"/>
            <a:ext cx="187166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 smtClean="0"/>
              <a:t>Являются</a:t>
            </a:r>
            <a:endParaRPr lang="ru-RU" dirty="0"/>
          </a:p>
          <a:p>
            <a:r>
              <a:rPr lang="ru-RU" dirty="0"/>
              <a:t> хранителями</a:t>
            </a:r>
          </a:p>
          <a:p>
            <a:r>
              <a:rPr lang="ru-RU" dirty="0"/>
              <a:t> истории </a:t>
            </a:r>
          </a:p>
          <a:p>
            <a:r>
              <a:rPr lang="ru-RU" dirty="0"/>
              <a:t>человека и </a:t>
            </a:r>
          </a:p>
          <a:p>
            <a:r>
              <a:rPr lang="ru-RU" dirty="0"/>
              <a:t>его семьи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936979">
            <a:off x="5169939" y="1365226"/>
            <a:ext cx="3532121" cy="2359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tter"/>
          <p:cNvSpPr>
            <a:spLocks noEditPoints="1" noChangeArrowheads="1"/>
          </p:cNvSpPr>
          <p:nvPr/>
        </p:nvSpPr>
        <p:spPr bwMode="auto">
          <a:xfrm>
            <a:off x="375384" y="365762"/>
            <a:ext cx="4899260" cy="251219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57150">
            <a:solidFill>
              <a:schemeClr val="accent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1600" i="1" dirty="0" smtClean="0"/>
              <a:t>Конверт</a:t>
            </a:r>
            <a:r>
              <a:rPr lang="ru-RU" sz="1600" dirty="0" smtClean="0"/>
              <a:t> </a:t>
            </a:r>
            <a:r>
              <a:rPr lang="ru-RU" sz="1600" dirty="0"/>
              <a:t>(по Ушакову) – сложенный </a:t>
            </a:r>
            <a:r>
              <a:rPr lang="ru-RU" sz="1600" dirty="0" smtClean="0"/>
              <a:t>с четырех </a:t>
            </a:r>
            <a:r>
              <a:rPr lang="ru-RU" sz="1600" dirty="0"/>
              <a:t>сторон углами пакетик из бумаги, в который вкладывают письмо для отправки.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4" name="Picture 14" descr="Псков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484" y="3099335"/>
            <a:ext cx="4543125" cy="3282214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107950" y="4652963"/>
            <a:ext cx="1944688" cy="914400"/>
          </a:xfrm>
          <a:prstGeom prst="roundRect">
            <a:avLst>
              <a:gd name="adj" fmla="val 16667"/>
            </a:avLst>
          </a:prstGeom>
          <a:solidFill>
            <a:srgbClr val="CBE7C7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АДРЕС </a:t>
            </a:r>
          </a:p>
          <a:p>
            <a:pPr algn="ctr"/>
            <a:r>
              <a:rPr lang="ru-RU" dirty="0"/>
              <a:t>ОТПРАВИТЕЛЯ</a:t>
            </a:r>
          </a:p>
        </p:txBody>
      </p:sp>
      <p:sp>
        <p:nvSpPr>
          <p:cNvPr id="6" name="AutoShape 17"/>
          <p:cNvSpPr>
            <a:spLocks noChangeArrowheads="1"/>
          </p:cNvSpPr>
          <p:nvPr/>
        </p:nvSpPr>
        <p:spPr bwMode="auto">
          <a:xfrm rot="19517027">
            <a:off x="1946593" y="4061762"/>
            <a:ext cx="2363787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A1FDB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16"/>
          <p:cNvSpPr>
            <a:spLocks noChangeArrowheads="1"/>
          </p:cNvSpPr>
          <p:nvPr/>
        </p:nvSpPr>
        <p:spPr bwMode="auto">
          <a:xfrm>
            <a:off x="7199312" y="1862973"/>
            <a:ext cx="1944688" cy="914400"/>
          </a:xfrm>
          <a:prstGeom prst="roundRect">
            <a:avLst>
              <a:gd name="adj" fmla="val 16667"/>
            </a:avLst>
          </a:prstGeom>
          <a:solidFill>
            <a:srgbClr val="CBE7C7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АДРЕС</a:t>
            </a:r>
            <a:br>
              <a:rPr lang="ru-RU"/>
            </a:br>
            <a:r>
              <a:rPr lang="ru-RU"/>
              <a:t>ПОЛУЧАТЕЛЯ</a:t>
            </a:r>
          </a:p>
        </p:txBody>
      </p:sp>
      <p:sp>
        <p:nvSpPr>
          <p:cNvPr id="8" name="AutoShape 18"/>
          <p:cNvSpPr>
            <a:spLocks noChangeArrowheads="1"/>
          </p:cNvSpPr>
          <p:nvPr/>
        </p:nvSpPr>
        <p:spPr bwMode="auto">
          <a:xfrm rot="7506532">
            <a:off x="6823653" y="3650968"/>
            <a:ext cx="2135168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A1FDB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22"/>
          <p:cNvSpPr>
            <a:spLocks noChangeArrowheads="1"/>
          </p:cNvSpPr>
          <p:nvPr/>
        </p:nvSpPr>
        <p:spPr bwMode="auto">
          <a:xfrm rot="454761">
            <a:off x="2563521" y="5873273"/>
            <a:ext cx="1655763" cy="364924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A1FDB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443790" y="5852160"/>
            <a:ext cx="1568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Индекс.</a:t>
            </a:r>
            <a:endParaRPr lang="ru-RU" dirty="0"/>
          </a:p>
        </p:txBody>
      </p:sp>
      <p:pic>
        <p:nvPicPr>
          <p:cNvPr id="11" name="Picture 4" descr="i (33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0047" y="298384"/>
            <a:ext cx="1164657" cy="1164657"/>
          </a:xfrm>
          <a:prstGeom prst="rect">
            <a:avLst/>
          </a:prstGeom>
          <a:noFill/>
        </p:spPr>
      </p:pic>
      <p:pic>
        <p:nvPicPr>
          <p:cNvPr id="12" name="Picture 6" descr="i (39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45713" y="567890"/>
            <a:ext cx="1408336" cy="1013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3" name="Picture 6" descr="x_40b9c34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3185" y="477435"/>
            <a:ext cx="7896601" cy="526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5372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3" name="Picture 2" descr="https://ds03.infourok.ru/uploads/ex/0523/00002c32-8ca768bc/hello_html_1493644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t="479" r="50660"/>
          <a:stretch>
            <a:fillRect/>
          </a:stretch>
        </p:blipFill>
        <p:spPr bwMode="auto">
          <a:xfrm>
            <a:off x="0" y="1664898"/>
            <a:ext cx="9182499" cy="4166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4" name="Picture 7" descr="0_3dc68_ec219fb2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2043" y="330099"/>
            <a:ext cx="3642439" cy="2726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10" descr="h07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1011" y="3357349"/>
            <a:ext cx="3784501" cy="30298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9" descr="2_648645659_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8023" y="3725410"/>
            <a:ext cx="4170067" cy="27827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47787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11817" y="330100"/>
            <a:ext cx="4254696" cy="3191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e8e136e2a28ac3dd26ee0f94cd6165e57bf65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204</Words>
  <Application>Microsoft Office PowerPoint</Application>
  <PresentationFormat>Экран (4:3)</PresentationFormat>
  <Paragraphs>72</Paragraphs>
  <Slides>34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admin</cp:lastModifiedBy>
  <cp:revision>41</cp:revision>
  <dcterms:created xsi:type="dcterms:W3CDTF">2013-02-13T04:37:02Z</dcterms:created>
  <dcterms:modified xsi:type="dcterms:W3CDTF">2024-01-29T07:47:41Z</dcterms:modified>
</cp:coreProperties>
</file>