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677944-49AD-457C-8555-28027D6B6F6E}" type="doc">
      <dgm:prSet loTypeId="urn:microsoft.com/office/officeart/2005/8/layout/process4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95D3A99-A6AE-483B-B2D8-B87D86333192}">
      <dgm:prSet phldrT="[Текст]" custT="1"/>
      <dgm:spPr>
        <a:solidFill>
          <a:srgbClr val="0070C0"/>
        </a:solidFill>
      </dgm:spPr>
      <dgm:t>
        <a:bodyPr/>
        <a:lstStyle/>
        <a:p>
          <a:endParaRPr lang="ru-RU" sz="14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4A32E4-4322-42E9-87D3-A1BECB6C1483}" type="parTrans" cxnId="{6634CF54-4333-4BEA-962D-7B4C40440C1E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85B37CF0-F481-4689-BE93-CF45468F4F05}" type="sibTrans" cxnId="{6634CF54-4333-4BEA-962D-7B4C40440C1E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54AA2489-8F11-4719-8E86-D05572EBC155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Объективная  необходимость информирования детей о правилах безопасного поведения</a:t>
          </a:r>
          <a:endParaRPr lang="ru-RU" sz="1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67E88B-9443-4868-9077-93ACA1FACC86}" type="parTrans" cxnId="{B7991BAD-E0FF-49C3-BD7B-ECF131071E6A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19A97398-6568-4DF0-A869-612B76C7182B}" type="sibTrans" cxnId="{B7991BAD-E0FF-49C3-BD7B-ECF131071E6A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E5F9BF27-A68C-445E-9875-013943620AE8}">
      <dgm:prSet phldrT="[Текст]" custT="1"/>
      <dgm:spPr/>
      <dgm:t>
        <a:bodyPr/>
        <a:lstStyle/>
        <a:p>
          <a:r>
            <a:rPr lang="ru-RU" sz="1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Приобретение  детьми  опыта безопасного поведения в быту</a:t>
          </a:r>
          <a:endParaRPr lang="ru-RU" sz="11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C2CF904-E62C-44FF-B2CF-93AED46495AA}" type="parTrans" cxnId="{050C899C-D336-4F63-B0CC-A81EC49D0660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1643B480-FDDE-4F32-8B6C-9BD61FEFA10E}" type="sibTrans" cxnId="{050C899C-D336-4F63-B0CC-A81EC49D0660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3FAC436E-40E1-4642-B4A1-6CAEC0B48D4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 период дошкольного детства происходит</a:t>
          </a:r>
          <a:endParaRPr lang="ru-RU" sz="14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9036789-7E0F-4929-9972-6189CE44AAD2}" type="parTrans" cxnId="{2162AA83-1D41-41F8-9810-184E61039BEB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6B7EA409-EC32-4B20-B106-CCA11AAEBD30}" type="sibTrans" cxnId="{2162AA83-1D41-41F8-9810-184E61039BEB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0299A5CF-DF0D-46B4-84CD-2E91FACF5720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интенсивное освоение мира как взаимосвязанного и взаимозависимого ценностного мира природы</a:t>
          </a:r>
          <a:endParaRPr lang="ru-RU" sz="1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FB8F972-17F6-46D2-99AB-3CCFB6A7FFD5}" type="parTrans" cxnId="{B73BE0C5-5AE5-411E-8305-55C899D74C56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8824BE43-C916-4D76-8C0B-872E7DC476D2}" type="sibTrans" cxnId="{B73BE0C5-5AE5-411E-8305-55C899D74C56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6AE77CC0-954D-4EC5-AB54-F6767022F06C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социума и человека</a:t>
          </a:r>
          <a:endParaRPr lang="ru-RU" sz="1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A3DF40-695B-4276-BCCD-C9D744B4AC1F}" type="parTrans" cxnId="{194E2612-C30D-4CE3-B5C3-A60160E226FA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800D8293-2A31-492D-8435-9EA2C41BD689}" type="sibTrans" cxnId="{194E2612-C30D-4CE3-B5C3-A60160E226FA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5E55E411-54F1-4147-B6E8-EE7646C323C3}">
      <dgm:prSet custT="1"/>
      <dgm:spPr/>
      <dgm:t>
        <a:bodyPr/>
        <a:lstStyle/>
        <a:p>
          <a:r>
            <a: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Целенаправленная  деятельность  в работе с  родителями  и сотрудниками  ДОУ</a:t>
          </a:r>
          <a:endParaRPr lang="ru-RU" sz="1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8851A0-CE05-4BC9-8C1B-04F5DD6D9035}" type="parTrans" cxnId="{BE5DC45C-4235-4A18-9F39-B8680264A09C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EC74703F-AB44-481E-873F-F37BA207CE34}" type="sibTrans" cxnId="{BE5DC45C-4235-4A18-9F39-B8680264A09C}">
      <dgm:prSet/>
      <dgm:spPr/>
      <dgm:t>
        <a:bodyPr/>
        <a:lstStyle/>
        <a:p>
          <a:endParaRPr lang="ru-RU" sz="2000" b="1">
            <a:solidFill>
              <a:srgbClr val="002060"/>
            </a:solidFill>
          </a:endParaRPr>
        </a:p>
      </dgm:t>
    </dgm:pt>
    <dgm:pt modelId="{11462DAE-C3EC-4BD3-88F6-5CA406F3ACFB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идет процесс познания ценностей и смыслов жизни, формирования  основ безопасного поведения.</a:t>
          </a:r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22EED2B-43B3-4085-A2B8-6FBCD6163FEF}" type="parTrans" cxnId="{3C3D897C-5D04-490D-85AF-E30516277276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1C8EC662-9526-49BA-9708-4535EC0CA8F6}" type="sibTrans" cxnId="{3C3D897C-5D04-490D-85AF-E30516277276}">
      <dgm:prSet/>
      <dgm:spPr/>
      <dgm:t>
        <a:bodyPr/>
        <a:lstStyle/>
        <a:p>
          <a:endParaRPr lang="ru-RU" b="1">
            <a:solidFill>
              <a:srgbClr val="002060"/>
            </a:solidFill>
          </a:endParaRPr>
        </a:p>
      </dgm:t>
    </dgm:pt>
    <dgm:pt modelId="{1C57DD0A-6CC5-4E85-8925-60A1B1B516EB}" type="pres">
      <dgm:prSet presAssocID="{AC677944-49AD-457C-8555-28027D6B6F6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BDEBD3-C63B-453F-88A1-8FF2B81A4049}" type="pres">
      <dgm:prSet presAssocID="{3FAC436E-40E1-4642-B4A1-6CAEC0B48D47}" presName="boxAndChildren" presStyleCnt="0"/>
      <dgm:spPr/>
    </dgm:pt>
    <dgm:pt modelId="{F7A94D15-6F8A-4E43-943F-75460B530476}" type="pres">
      <dgm:prSet presAssocID="{3FAC436E-40E1-4642-B4A1-6CAEC0B48D47}" presName="parentTextBox" presStyleLbl="node1" presStyleIdx="0" presStyleCnt="2"/>
      <dgm:spPr/>
      <dgm:t>
        <a:bodyPr/>
        <a:lstStyle/>
        <a:p>
          <a:endParaRPr lang="ru-RU"/>
        </a:p>
      </dgm:t>
    </dgm:pt>
    <dgm:pt modelId="{DCB7B04C-1ADC-4524-86F4-812CCCFE3285}" type="pres">
      <dgm:prSet presAssocID="{3FAC436E-40E1-4642-B4A1-6CAEC0B48D47}" presName="entireBox" presStyleLbl="node1" presStyleIdx="0" presStyleCnt="2"/>
      <dgm:spPr/>
      <dgm:t>
        <a:bodyPr/>
        <a:lstStyle/>
        <a:p>
          <a:endParaRPr lang="ru-RU"/>
        </a:p>
      </dgm:t>
    </dgm:pt>
    <dgm:pt modelId="{D8AD2FBA-4045-4E6B-AD66-496B39465256}" type="pres">
      <dgm:prSet presAssocID="{3FAC436E-40E1-4642-B4A1-6CAEC0B48D47}" presName="descendantBox" presStyleCnt="0"/>
      <dgm:spPr/>
    </dgm:pt>
    <dgm:pt modelId="{CAC0F2A8-7BA9-4A7E-BA24-CB50568A4D54}" type="pres">
      <dgm:prSet presAssocID="{0299A5CF-DF0D-46B4-84CD-2E91FACF5720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1EF5F-FBF9-41FA-B84B-828389CF3827}" type="pres">
      <dgm:prSet presAssocID="{6AE77CC0-954D-4EC5-AB54-F6767022F06C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661ABA-6200-4A07-A7A0-60B05227C94F}" type="pres">
      <dgm:prSet presAssocID="{11462DAE-C3EC-4BD3-88F6-5CA406F3ACFB}" presName="childTextBox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61F5F5-E4E7-4BA2-A873-766A10DEF47E}" type="pres">
      <dgm:prSet presAssocID="{85B37CF0-F481-4689-BE93-CF45468F4F05}" presName="sp" presStyleCnt="0"/>
      <dgm:spPr/>
    </dgm:pt>
    <dgm:pt modelId="{E504EC12-7CE2-4575-A07F-44CBCA3B4B6B}" type="pres">
      <dgm:prSet presAssocID="{695D3A99-A6AE-483B-B2D8-B87D86333192}" presName="arrowAndChildren" presStyleCnt="0"/>
      <dgm:spPr/>
    </dgm:pt>
    <dgm:pt modelId="{3C1839CC-0BD7-49F5-97A3-17EE45BAE009}" type="pres">
      <dgm:prSet presAssocID="{695D3A99-A6AE-483B-B2D8-B87D86333192}" presName="parentTextArrow" presStyleLbl="node1" presStyleIdx="0" presStyleCnt="2"/>
      <dgm:spPr/>
      <dgm:t>
        <a:bodyPr/>
        <a:lstStyle/>
        <a:p>
          <a:endParaRPr lang="ru-RU"/>
        </a:p>
      </dgm:t>
    </dgm:pt>
    <dgm:pt modelId="{2C22AB8F-FC49-4C9E-882E-46F1CB014811}" type="pres">
      <dgm:prSet presAssocID="{695D3A99-A6AE-483B-B2D8-B87D86333192}" presName="arrow" presStyleLbl="node1" presStyleIdx="1" presStyleCnt="2"/>
      <dgm:spPr/>
      <dgm:t>
        <a:bodyPr/>
        <a:lstStyle/>
        <a:p>
          <a:endParaRPr lang="ru-RU"/>
        </a:p>
      </dgm:t>
    </dgm:pt>
    <dgm:pt modelId="{121D8D27-9A62-407D-9CB5-E76DAFBFE74A}" type="pres">
      <dgm:prSet presAssocID="{695D3A99-A6AE-483B-B2D8-B87D86333192}" presName="descendantArrow" presStyleCnt="0"/>
      <dgm:spPr/>
    </dgm:pt>
    <dgm:pt modelId="{E9C5D15D-5E4A-4030-AAF1-2010A11EDBED}" type="pres">
      <dgm:prSet presAssocID="{54AA2489-8F11-4719-8E86-D05572EBC15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8F2EB-B1B3-4C74-832D-4379B39DDE62}" type="pres">
      <dgm:prSet presAssocID="{E5F9BF27-A68C-445E-9875-013943620AE8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9A2EC5-C576-474B-9EC2-1251DDEB94EB}" type="pres">
      <dgm:prSet presAssocID="{5E55E411-54F1-4147-B6E8-EE7646C323C3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3D897C-5D04-490D-85AF-E30516277276}" srcId="{3FAC436E-40E1-4642-B4A1-6CAEC0B48D47}" destId="{11462DAE-C3EC-4BD3-88F6-5CA406F3ACFB}" srcOrd="2" destOrd="0" parTransId="{C22EED2B-43B3-4085-A2B8-6FBCD6163FEF}" sibTransId="{1C8EC662-9526-49BA-9708-4535EC0CA8F6}"/>
    <dgm:cxn modelId="{DDF79633-1D9A-48D5-8B56-C35D201F25AF}" type="presOf" srcId="{5E55E411-54F1-4147-B6E8-EE7646C323C3}" destId="{829A2EC5-C576-474B-9EC2-1251DDEB94EB}" srcOrd="0" destOrd="0" presId="urn:microsoft.com/office/officeart/2005/8/layout/process4"/>
    <dgm:cxn modelId="{2162AA83-1D41-41F8-9810-184E61039BEB}" srcId="{AC677944-49AD-457C-8555-28027D6B6F6E}" destId="{3FAC436E-40E1-4642-B4A1-6CAEC0B48D47}" srcOrd="1" destOrd="0" parTransId="{79036789-7E0F-4929-9972-6189CE44AAD2}" sibTransId="{6B7EA409-EC32-4B20-B106-CCA11AAEBD30}"/>
    <dgm:cxn modelId="{FE696334-B315-422C-9AF8-4468071D2D9B}" type="presOf" srcId="{11462DAE-C3EC-4BD3-88F6-5CA406F3ACFB}" destId="{BA661ABA-6200-4A07-A7A0-60B05227C94F}" srcOrd="0" destOrd="0" presId="urn:microsoft.com/office/officeart/2005/8/layout/process4"/>
    <dgm:cxn modelId="{FE52BC98-BF81-4952-ABD9-26EA693A7EC6}" type="presOf" srcId="{3FAC436E-40E1-4642-B4A1-6CAEC0B48D47}" destId="{DCB7B04C-1ADC-4524-86F4-812CCCFE3285}" srcOrd="1" destOrd="0" presId="urn:microsoft.com/office/officeart/2005/8/layout/process4"/>
    <dgm:cxn modelId="{6634CF54-4333-4BEA-962D-7B4C40440C1E}" srcId="{AC677944-49AD-457C-8555-28027D6B6F6E}" destId="{695D3A99-A6AE-483B-B2D8-B87D86333192}" srcOrd="0" destOrd="0" parTransId="{EC4A32E4-4322-42E9-87D3-A1BECB6C1483}" sibTransId="{85B37CF0-F481-4689-BE93-CF45468F4F05}"/>
    <dgm:cxn modelId="{194E2612-C30D-4CE3-B5C3-A60160E226FA}" srcId="{3FAC436E-40E1-4642-B4A1-6CAEC0B48D47}" destId="{6AE77CC0-954D-4EC5-AB54-F6767022F06C}" srcOrd="1" destOrd="0" parTransId="{C6A3DF40-695B-4276-BCCD-C9D744B4AC1F}" sibTransId="{800D8293-2A31-492D-8435-9EA2C41BD689}"/>
    <dgm:cxn modelId="{C27D7D17-C36B-46C9-BD54-1A96C0D920EB}" type="presOf" srcId="{0299A5CF-DF0D-46B4-84CD-2E91FACF5720}" destId="{CAC0F2A8-7BA9-4A7E-BA24-CB50568A4D54}" srcOrd="0" destOrd="0" presId="urn:microsoft.com/office/officeart/2005/8/layout/process4"/>
    <dgm:cxn modelId="{BE5DC45C-4235-4A18-9F39-B8680264A09C}" srcId="{695D3A99-A6AE-483B-B2D8-B87D86333192}" destId="{5E55E411-54F1-4147-B6E8-EE7646C323C3}" srcOrd="2" destOrd="0" parTransId="{408851A0-CE05-4BC9-8C1B-04F5DD6D9035}" sibTransId="{EC74703F-AB44-481E-873F-F37BA207CE34}"/>
    <dgm:cxn modelId="{869DB75E-6311-4A47-8E48-983FB1EAE5D0}" type="presOf" srcId="{54AA2489-8F11-4719-8E86-D05572EBC155}" destId="{E9C5D15D-5E4A-4030-AAF1-2010A11EDBED}" srcOrd="0" destOrd="0" presId="urn:microsoft.com/office/officeart/2005/8/layout/process4"/>
    <dgm:cxn modelId="{050C899C-D336-4F63-B0CC-A81EC49D0660}" srcId="{695D3A99-A6AE-483B-B2D8-B87D86333192}" destId="{E5F9BF27-A68C-445E-9875-013943620AE8}" srcOrd="1" destOrd="0" parTransId="{6C2CF904-E62C-44FF-B2CF-93AED46495AA}" sibTransId="{1643B480-FDDE-4F32-8B6C-9BD61FEFA10E}"/>
    <dgm:cxn modelId="{B73BE0C5-5AE5-411E-8305-55C899D74C56}" srcId="{3FAC436E-40E1-4642-B4A1-6CAEC0B48D47}" destId="{0299A5CF-DF0D-46B4-84CD-2E91FACF5720}" srcOrd="0" destOrd="0" parTransId="{0FB8F972-17F6-46D2-99AB-3CCFB6A7FFD5}" sibTransId="{8824BE43-C916-4D76-8C0B-872E7DC476D2}"/>
    <dgm:cxn modelId="{D5B39CFB-FCE2-4DEB-9A4B-0142B6BC48D6}" type="presOf" srcId="{695D3A99-A6AE-483B-B2D8-B87D86333192}" destId="{3C1839CC-0BD7-49F5-97A3-17EE45BAE009}" srcOrd="0" destOrd="0" presId="urn:microsoft.com/office/officeart/2005/8/layout/process4"/>
    <dgm:cxn modelId="{73B49E1C-B292-4198-BE49-1C4E108F0ECD}" type="presOf" srcId="{E5F9BF27-A68C-445E-9875-013943620AE8}" destId="{6268F2EB-B1B3-4C74-832D-4379B39DDE62}" srcOrd="0" destOrd="0" presId="urn:microsoft.com/office/officeart/2005/8/layout/process4"/>
    <dgm:cxn modelId="{B5B9043E-94F7-4034-8A7D-E6821D6C7318}" type="presOf" srcId="{3FAC436E-40E1-4642-B4A1-6CAEC0B48D47}" destId="{F7A94D15-6F8A-4E43-943F-75460B530476}" srcOrd="0" destOrd="0" presId="urn:microsoft.com/office/officeart/2005/8/layout/process4"/>
    <dgm:cxn modelId="{C99C1A52-0688-4222-88AB-C73621F861F4}" type="presOf" srcId="{695D3A99-A6AE-483B-B2D8-B87D86333192}" destId="{2C22AB8F-FC49-4C9E-882E-46F1CB014811}" srcOrd="1" destOrd="0" presId="urn:microsoft.com/office/officeart/2005/8/layout/process4"/>
    <dgm:cxn modelId="{9610D486-AC7A-4408-930A-A00AE83EA500}" type="presOf" srcId="{AC677944-49AD-457C-8555-28027D6B6F6E}" destId="{1C57DD0A-6CC5-4E85-8925-60A1B1B516EB}" srcOrd="0" destOrd="0" presId="urn:microsoft.com/office/officeart/2005/8/layout/process4"/>
    <dgm:cxn modelId="{6B0FC13A-BDF2-4137-82E9-0AAB2B0FF005}" type="presOf" srcId="{6AE77CC0-954D-4EC5-AB54-F6767022F06C}" destId="{E5E1EF5F-FBF9-41FA-B84B-828389CF3827}" srcOrd="0" destOrd="0" presId="urn:microsoft.com/office/officeart/2005/8/layout/process4"/>
    <dgm:cxn modelId="{B7991BAD-E0FF-49C3-BD7B-ECF131071E6A}" srcId="{695D3A99-A6AE-483B-B2D8-B87D86333192}" destId="{54AA2489-8F11-4719-8E86-D05572EBC155}" srcOrd="0" destOrd="0" parTransId="{0C67E88B-9443-4868-9077-93ACA1FACC86}" sibTransId="{19A97398-6568-4DF0-A869-612B76C7182B}"/>
    <dgm:cxn modelId="{53082515-D171-42F7-9C23-56DC9577130B}" type="presParOf" srcId="{1C57DD0A-6CC5-4E85-8925-60A1B1B516EB}" destId="{22BDEBD3-C63B-453F-88A1-8FF2B81A4049}" srcOrd="0" destOrd="0" presId="urn:microsoft.com/office/officeart/2005/8/layout/process4"/>
    <dgm:cxn modelId="{03C9FB00-9745-4EE2-849F-9E690873E444}" type="presParOf" srcId="{22BDEBD3-C63B-453F-88A1-8FF2B81A4049}" destId="{F7A94D15-6F8A-4E43-943F-75460B530476}" srcOrd="0" destOrd="0" presId="urn:microsoft.com/office/officeart/2005/8/layout/process4"/>
    <dgm:cxn modelId="{F61B99B6-9D8D-48F9-B4D3-FB37290FE382}" type="presParOf" srcId="{22BDEBD3-C63B-453F-88A1-8FF2B81A4049}" destId="{DCB7B04C-1ADC-4524-86F4-812CCCFE3285}" srcOrd="1" destOrd="0" presId="urn:microsoft.com/office/officeart/2005/8/layout/process4"/>
    <dgm:cxn modelId="{DD8E8C9F-00B3-4B07-90AD-862745E7CF3F}" type="presParOf" srcId="{22BDEBD3-C63B-453F-88A1-8FF2B81A4049}" destId="{D8AD2FBA-4045-4E6B-AD66-496B39465256}" srcOrd="2" destOrd="0" presId="urn:microsoft.com/office/officeart/2005/8/layout/process4"/>
    <dgm:cxn modelId="{FF0D67B0-EA3E-4086-886D-333A97025439}" type="presParOf" srcId="{D8AD2FBA-4045-4E6B-AD66-496B39465256}" destId="{CAC0F2A8-7BA9-4A7E-BA24-CB50568A4D54}" srcOrd="0" destOrd="0" presId="urn:microsoft.com/office/officeart/2005/8/layout/process4"/>
    <dgm:cxn modelId="{763E24BF-6B88-43CB-ADEC-12A011914691}" type="presParOf" srcId="{D8AD2FBA-4045-4E6B-AD66-496B39465256}" destId="{E5E1EF5F-FBF9-41FA-B84B-828389CF3827}" srcOrd="1" destOrd="0" presId="urn:microsoft.com/office/officeart/2005/8/layout/process4"/>
    <dgm:cxn modelId="{05832BCF-BEC3-4419-80B7-71736098A902}" type="presParOf" srcId="{D8AD2FBA-4045-4E6B-AD66-496B39465256}" destId="{BA661ABA-6200-4A07-A7A0-60B05227C94F}" srcOrd="2" destOrd="0" presId="urn:microsoft.com/office/officeart/2005/8/layout/process4"/>
    <dgm:cxn modelId="{156962C4-7AD6-49B8-84E4-26CFDCE8A434}" type="presParOf" srcId="{1C57DD0A-6CC5-4E85-8925-60A1B1B516EB}" destId="{DB61F5F5-E4E7-4BA2-A873-766A10DEF47E}" srcOrd="1" destOrd="0" presId="urn:microsoft.com/office/officeart/2005/8/layout/process4"/>
    <dgm:cxn modelId="{9820B851-81F5-44B7-8078-373C7E7AC538}" type="presParOf" srcId="{1C57DD0A-6CC5-4E85-8925-60A1B1B516EB}" destId="{E504EC12-7CE2-4575-A07F-44CBCA3B4B6B}" srcOrd="2" destOrd="0" presId="urn:microsoft.com/office/officeart/2005/8/layout/process4"/>
    <dgm:cxn modelId="{79A790F0-EC1E-4917-9323-0C76AADBC6D6}" type="presParOf" srcId="{E504EC12-7CE2-4575-A07F-44CBCA3B4B6B}" destId="{3C1839CC-0BD7-49F5-97A3-17EE45BAE009}" srcOrd="0" destOrd="0" presId="urn:microsoft.com/office/officeart/2005/8/layout/process4"/>
    <dgm:cxn modelId="{1BB6377A-EC57-43DB-B677-539F363D8769}" type="presParOf" srcId="{E504EC12-7CE2-4575-A07F-44CBCA3B4B6B}" destId="{2C22AB8F-FC49-4C9E-882E-46F1CB014811}" srcOrd="1" destOrd="0" presId="urn:microsoft.com/office/officeart/2005/8/layout/process4"/>
    <dgm:cxn modelId="{CC13714D-D3DE-414A-B10E-8D53FFCAF2D4}" type="presParOf" srcId="{E504EC12-7CE2-4575-A07F-44CBCA3B4B6B}" destId="{121D8D27-9A62-407D-9CB5-E76DAFBFE74A}" srcOrd="2" destOrd="0" presId="urn:microsoft.com/office/officeart/2005/8/layout/process4"/>
    <dgm:cxn modelId="{E6A23A84-6486-4022-9B27-466B0B02CD4D}" type="presParOf" srcId="{121D8D27-9A62-407D-9CB5-E76DAFBFE74A}" destId="{E9C5D15D-5E4A-4030-AAF1-2010A11EDBED}" srcOrd="0" destOrd="0" presId="urn:microsoft.com/office/officeart/2005/8/layout/process4"/>
    <dgm:cxn modelId="{7F52EAAC-B878-4AE6-A682-5C51E3CC26E9}" type="presParOf" srcId="{121D8D27-9A62-407D-9CB5-E76DAFBFE74A}" destId="{6268F2EB-B1B3-4C74-832D-4379B39DDE62}" srcOrd="1" destOrd="0" presId="urn:microsoft.com/office/officeart/2005/8/layout/process4"/>
    <dgm:cxn modelId="{26466EAB-E713-4BBB-AC59-C38854CC3874}" type="presParOf" srcId="{121D8D27-9A62-407D-9CB5-E76DAFBFE74A}" destId="{829A2EC5-C576-474B-9EC2-1251DDEB94EB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E5EF5F-6997-4B49-B0C4-C9D02B330515}" type="doc">
      <dgm:prSet loTypeId="urn:microsoft.com/office/officeart/2005/8/layout/list1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A5FFDB67-0FF3-4599-AA25-1AB2271BAF02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процессе целенаправленной работы по обогащению знаний о правилах безопасности жизнедеятельности происходит постепенное осознание детьми их смысла. Дети начинают выделять источники опасности в быту, способы обращения с потенциально опасными предметами домашнего обихода, понимают необходимость соблюдения мер предосторожности.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DC051FE-A246-4657-A81A-7EEBAEA99DFF}" type="parTrans" cxnId="{4C4CE2CA-4FD2-4009-AF85-2E0611C0FB5C}">
      <dgm:prSet/>
      <dgm:spPr/>
      <dgm:t>
        <a:bodyPr/>
        <a:lstStyle/>
        <a:p>
          <a:endParaRPr lang="ru-RU" sz="3600" b="1">
            <a:solidFill>
              <a:srgbClr val="002060"/>
            </a:solidFill>
          </a:endParaRPr>
        </a:p>
      </dgm:t>
    </dgm:pt>
    <dgm:pt modelId="{3A3C8D41-F07D-4496-9035-87864208909D}" type="sibTrans" cxnId="{4C4CE2CA-4FD2-4009-AF85-2E0611C0FB5C}">
      <dgm:prSet/>
      <dgm:spPr/>
      <dgm:t>
        <a:bodyPr/>
        <a:lstStyle/>
        <a:p>
          <a:endParaRPr lang="ru-RU" sz="3600" b="1">
            <a:solidFill>
              <a:srgbClr val="002060"/>
            </a:solidFill>
          </a:endParaRPr>
        </a:p>
      </dgm:t>
    </dgm:pt>
    <dgm:pt modelId="{BA55E625-A0E4-43C1-8198-E20F7E29A259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Научившись поступать определенным образом в игровых условиях, воспроизводящих контакт с потенциально опасными предметами быта, дошкольники намного увереннее чувствуют себя в реальной жизни. 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C56370F-6F47-4B17-AE0E-574A40ABE793}" type="parTrans" cxnId="{4487D404-C700-47A4-B458-3F2A966EF1BC}">
      <dgm:prSet/>
      <dgm:spPr/>
      <dgm:t>
        <a:bodyPr/>
        <a:lstStyle/>
        <a:p>
          <a:endParaRPr lang="ru-RU" sz="3600" b="1">
            <a:solidFill>
              <a:srgbClr val="002060"/>
            </a:solidFill>
          </a:endParaRPr>
        </a:p>
      </dgm:t>
    </dgm:pt>
    <dgm:pt modelId="{8798E894-E812-4A36-8197-EE8D102DD2B6}" type="sibTrans" cxnId="{4487D404-C700-47A4-B458-3F2A966EF1BC}">
      <dgm:prSet/>
      <dgm:spPr/>
      <dgm:t>
        <a:bodyPr/>
        <a:lstStyle/>
        <a:p>
          <a:endParaRPr lang="ru-RU" sz="3600" b="1">
            <a:solidFill>
              <a:srgbClr val="002060"/>
            </a:solidFill>
          </a:endParaRPr>
        </a:p>
      </dgm:t>
    </dgm:pt>
    <dgm:pt modelId="{CFCF0AB2-1863-4563-83F2-51C899E421E4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Планомерная деятельность со стороны взрослых, направленная на формирование опыта безопасного поведения в быту является важным условием подготовки ребенка к безопасному существованию в окружающей среде и носит пропедевтический, профилактический характер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A78AD0C-0B07-48EF-8A41-F6D076037F1C}" type="parTrans" cxnId="{CD68F968-8CBE-4DDA-BFBE-0AEE7C3E5051}">
      <dgm:prSet/>
      <dgm:spPr/>
      <dgm:t>
        <a:bodyPr/>
        <a:lstStyle/>
        <a:p>
          <a:endParaRPr lang="ru-RU" sz="3600" b="1">
            <a:solidFill>
              <a:srgbClr val="002060"/>
            </a:solidFill>
          </a:endParaRPr>
        </a:p>
      </dgm:t>
    </dgm:pt>
    <dgm:pt modelId="{1F681BD3-56CF-4190-866B-E2D229409019}" type="sibTrans" cxnId="{CD68F968-8CBE-4DDA-BFBE-0AEE7C3E5051}">
      <dgm:prSet/>
      <dgm:spPr/>
      <dgm:t>
        <a:bodyPr/>
        <a:lstStyle/>
        <a:p>
          <a:endParaRPr lang="ru-RU" sz="3600" b="1">
            <a:solidFill>
              <a:srgbClr val="002060"/>
            </a:solidFill>
          </a:endParaRPr>
        </a:p>
      </dgm:t>
    </dgm:pt>
    <dgm:pt modelId="{477D8AEC-4F30-4310-A6B4-BFD3662B8FC1}" type="pres">
      <dgm:prSet presAssocID="{96E5EF5F-6997-4B49-B0C4-C9D02B33051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B1BE75-F486-4234-BC7B-C10131E52E64}" type="pres">
      <dgm:prSet presAssocID="{A5FFDB67-0FF3-4599-AA25-1AB2271BAF02}" presName="parentLin" presStyleCnt="0"/>
      <dgm:spPr/>
    </dgm:pt>
    <dgm:pt modelId="{66F66F95-84F7-4408-9FDD-84DF919C119E}" type="pres">
      <dgm:prSet presAssocID="{A5FFDB67-0FF3-4599-AA25-1AB2271BAF0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D293845-432F-40D1-8BF9-CBCB0D709BCF}" type="pres">
      <dgm:prSet presAssocID="{A5FFDB67-0FF3-4599-AA25-1AB2271BAF02}" presName="parentText" presStyleLbl="node1" presStyleIdx="0" presStyleCnt="3" custScaleX="1266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92A4A-ED3E-4B07-B9CB-65DFE144C1E0}" type="pres">
      <dgm:prSet presAssocID="{A5FFDB67-0FF3-4599-AA25-1AB2271BAF02}" presName="negativeSpace" presStyleCnt="0"/>
      <dgm:spPr/>
    </dgm:pt>
    <dgm:pt modelId="{0B0AB0A1-05B6-4EAF-B62B-73AF1DB5062C}" type="pres">
      <dgm:prSet presAssocID="{A5FFDB67-0FF3-4599-AA25-1AB2271BAF02}" presName="childText" presStyleLbl="conFgAcc1" presStyleIdx="0" presStyleCnt="3">
        <dgm:presLayoutVars>
          <dgm:bulletEnabled val="1"/>
        </dgm:presLayoutVars>
      </dgm:prSet>
      <dgm:spPr/>
    </dgm:pt>
    <dgm:pt modelId="{D55DC243-D79D-4958-B550-B18DD5D1A748}" type="pres">
      <dgm:prSet presAssocID="{3A3C8D41-F07D-4496-9035-87864208909D}" presName="spaceBetweenRectangles" presStyleCnt="0"/>
      <dgm:spPr/>
    </dgm:pt>
    <dgm:pt modelId="{2F67C808-AECA-48F3-9F5F-095E40D681DF}" type="pres">
      <dgm:prSet presAssocID="{BA55E625-A0E4-43C1-8198-E20F7E29A259}" presName="parentLin" presStyleCnt="0"/>
      <dgm:spPr/>
    </dgm:pt>
    <dgm:pt modelId="{789B3C01-61CB-4B6E-A877-F691FAC08BC0}" type="pres">
      <dgm:prSet presAssocID="{BA55E625-A0E4-43C1-8198-E20F7E29A25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51E05A7-ACC3-4F4E-ABF0-4955757FE544}" type="pres">
      <dgm:prSet presAssocID="{BA55E625-A0E4-43C1-8198-E20F7E29A259}" presName="parentText" presStyleLbl="node1" presStyleIdx="1" presStyleCnt="3" custScaleX="1254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2B8787-1DF8-41AA-BCDF-B16FCD36B10D}" type="pres">
      <dgm:prSet presAssocID="{BA55E625-A0E4-43C1-8198-E20F7E29A259}" presName="negativeSpace" presStyleCnt="0"/>
      <dgm:spPr/>
    </dgm:pt>
    <dgm:pt modelId="{7D6CF2A0-8BEB-43AD-B497-13AE0EC5AB05}" type="pres">
      <dgm:prSet presAssocID="{BA55E625-A0E4-43C1-8198-E20F7E29A259}" presName="childText" presStyleLbl="conFgAcc1" presStyleIdx="1" presStyleCnt="3">
        <dgm:presLayoutVars>
          <dgm:bulletEnabled val="1"/>
        </dgm:presLayoutVars>
      </dgm:prSet>
      <dgm:spPr/>
    </dgm:pt>
    <dgm:pt modelId="{A3C93B6D-8918-4F1B-B0F0-788FB6912ADB}" type="pres">
      <dgm:prSet presAssocID="{8798E894-E812-4A36-8197-EE8D102DD2B6}" presName="spaceBetweenRectangles" presStyleCnt="0"/>
      <dgm:spPr/>
    </dgm:pt>
    <dgm:pt modelId="{FE54C171-6F23-4360-B490-67C8D56D03FF}" type="pres">
      <dgm:prSet presAssocID="{CFCF0AB2-1863-4563-83F2-51C899E421E4}" presName="parentLin" presStyleCnt="0"/>
      <dgm:spPr/>
    </dgm:pt>
    <dgm:pt modelId="{519D6545-AEA2-42FC-A887-15EDD78D2264}" type="pres">
      <dgm:prSet presAssocID="{CFCF0AB2-1863-4563-83F2-51C899E421E4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473EAAD-6849-4248-A1AC-1700C32D9CE1}" type="pres">
      <dgm:prSet presAssocID="{CFCF0AB2-1863-4563-83F2-51C899E421E4}" presName="parentText" presStyleLbl="node1" presStyleIdx="2" presStyleCnt="3" custScaleX="124213" custLinFactNeighborX="10050" custLinFactNeighborY="-16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607A4B-804E-4615-9923-D709387D5022}" type="pres">
      <dgm:prSet presAssocID="{CFCF0AB2-1863-4563-83F2-51C899E421E4}" presName="negativeSpace" presStyleCnt="0"/>
      <dgm:spPr/>
    </dgm:pt>
    <dgm:pt modelId="{0EC0BEA0-7983-4394-B458-DD5B4FDA024F}" type="pres">
      <dgm:prSet presAssocID="{CFCF0AB2-1863-4563-83F2-51C899E421E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0A4C92C-5A8B-4052-89A0-7B7FCC39A242}" type="presOf" srcId="{A5FFDB67-0FF3-4599-AA25-1AB2271BAF02}" destId="{AD293845-432F-40D1-8BF9-CBCB0D709BCF}" srcOrd="1" destOrd="0" presId="urn:microsoft.com/office/officeart/2005/8/layout/list1"/>
    <dgm:cxn modelId="{50822314-9E4A-419A-A3F6-9CE3910AAA4D}" type="presOf" srcId="{CFCF0AB2-1863-4563-83F2-51C899E421E4}" destId="{519D6545-AEA2-42FC-A887-15EDD78D2264}" srcOrd="0" destOrd="0" presId="urn:microsoft.com/office/officeart/2005/8/layout/list1"/>
    <dgm:cxn modelId="{4C4CE2CA-4FD2-4009-AF85-2E0611C0FB5C}" srcId="{96E5EF5F-6997-4B49-B0C4-C9D02B330515}" destId="{A5FFDB67-0FF3-4599-AA25-1AB2271BAF02}" srcOrd="0" destOrd="0" parTransId="{4DC051FE-A246-4657-A81A-7EEBAEA99DFF}" sibTransId="{3A3C8D41-F07D-4496-9035-87864208909D}"/>
    <dgm:cxn modelId="{4487D404-C700-47A4-B458-3F2A966EF1BC}" srcId="{96E5EF5F-6997-4B49-B0C4-C9D02B330515}" destId="{BA55E625-A0E4-43C1-8198-E20F7E29A259}" srcOrd="1" destOrd="0" parTransId="{1C56370F-6F47-4B17-AE0E-574A40ABE793}" sibTransId="{8798E894-E812-4A36-8197-EE8D102DD2B6}"/>
    <dgm:cxn modelId="{27D20331-8F8C-4CDE-B709-CDBBB4098261}" type="presOf" srcId="{BA55E625-A0E4-43C1-8198-E20F7E29A259}" destId="{D51E05A7-ACC3-4F4E-ABF0-4955757FE544}" srcOrd="1" destOrd="0" presId="urn:microsoft.com/office/officeart/2005/8/layout/list1"/>
    <dgm:cxn modelId="{1D67CF77-D139-41C8-8028-5B36C6267D11}" type="presOf" srcId="{96E5EF5F-6997-4B49-B0C4-C9D02B330515}" destId="{477D8AEC-4F30-4310-A6B4-BFD3662B8FC1}" srcOrd="0" destOrd="0" presId="urn:microsoft.com/office/officeart/2005/8/layout/list1"/>
    <dgm:cxn modelId="{CD68F968-8CBE-4DDA-BFBE-0AEE7C3E5051}" srcId="{96E5EF5F-6997-4B49-B0C4-C9D02B330515}" destId="{CFCF0AB2-1863-4563-83F2-51C899E421E4}" srcOrd="2" destOrd="0" parTransId="{CA78AD0C-0B07-48EF-8A41-F6D076037F1C}" sibTransId="{1F681BD3-56CF-4190-866B-E2D229409019}"/>
    <dgm:cxn modelId="{CA25B72C-E14D-42B3-85FC-B4EB1A258F6A}" type="presOf" srcId="{BA55E625-A0E4-43C1-8198-E20F7E29A259}" destId="{789B3C01-61CB-4B6E-A877-F691FAC08BC0}" srcOrd="0" destOrd="0" presId="urn:microsoft.com/office/officeart/2005/8/layout/list1"/>
    <dgm:cxn modelId="{AF701F56-A062-48D5-B60D-1BF00D21BF59}" type="presOf" srcId="{A5FFDB67-0FF3-4599-AA25-1AB2271BAF02}" destId="{66F66F95-84F7-4408-9FDD-84DF919C119E}" srcOrd="0" destOrd="0" presId="urn:microsoft.com/office/officeart/2005/8/layout/list1"/>
    <dgm:cxn modelId="{8415EA3C-208D-4928-A557-91F38E5C4BF1}" type="presOf" srcId="{CFCF0AB2-1863-4563-83F2-51C899E421E4}" destId="{C473EAAD-6849-4248-A1AC-1700C32D9CE1}" srcOrd="1" destOrd="0" presId="urn:microsoft.com/office/officeart/2005/8/layout/list1"/>
    <dgm:cxn modelId="{3BD6CEA1-83FE-41CE-BD58-C2E46C60909D}" type="presParOf" srcId="{477D8AEC-4F30-4310-A6B4-BFD3662B8FC1}" destId="{BEB1BE75-F486-4234-BC7B-C10131E52E64}" srcOrd="0" destOrd="0" presId="urn:microsoft.com/office/officeart/2005/8/layout/list1"/>
    <dgm:cxn modelId="{FA861D90-4DFC-4747-90FC-409615D35E18}" type="presParOf" srcId="{BEB1BE75-F486-4234-BC7B-C10131E52E64}" destId="{66F66F95-84F7-4408-9FDD-84DF919C119E}" srcOrd="0" destOrd="0" presId="urn:microsoft.com/office/officeart/2005/8/layout/list1"/>
    <dgm:cxn modelId="{A8D16A32-C9D9-4597-886D-76E9F4783B70}" type="presParOf" srcId="{BEB1BE75-F486-4234-BC7B-C10131E52E64}" destId="{AD293845-432F-40D1-8BF9-CBCB0D709BCF}" srcOrd="1" destOrd="0" presId="urn:microsoft.com/office/officeart/2005/8/layout/list1"/>
    <dgm:cxn modelId="{F553527A-333F-48D9-B919-7984E8AC7FEB}" type="presParOf" srcId="{477D8AEC-4F30-4310-A6B4-BFD3662B8FC1}" destId="{6DA92A4A-ED3E-4B07-B9CB-65DFE144C1E0}" srcOrd="1" destOrd="0" presId="urn:microsoft.com/office/officeart/2005/8/layout/list1"/>
    <dgm:cxn modelId="{A9EE587A-79CE-41CC-9974-E4A5A80FB858}" type="presParOf" srcId="{477D8AEC-4F30-4310-A6B4-BFD3662B8FC1}" destId="{0B0AB0A1-05B6-4EAF-B62B-73AF1DB5062C}" srcOrd="2" destOrd="0" presId="urn:microsoft.com/office/officeart/2005/8/layout/list1"/>
    <dgm:cxn modelId="{B370589B-6089-444A-AF27-A540F75E6CCA}" type="presParOf" srcId="{477D8AEC-4F30-4310-A6B4-BFD3662B8FC1}" destId="{D55DC243-D79D-4958-B550-B18DD5D1A748}" srcOrd="3" destOrd="0" presId="urn:microsoft.com/office/officeart/2005/8/layout/list1"/>
    <dgm:cxn modelId="{ADFC8CB6-88F4-43CF-8BF5-04B6BC9C6BE6}" type="presParOf" srcId="{477D8AEC-4F30-4310-A6B4-BFD3662B8FC1}" destId="{2F67C808-AECA-48F3-9F5F-095E40D681DF}" srcOrd="4" destOrd="0" presId="urn:microsoft.com/office/officeart/2005/8/layout/list1"/>
    <dgm:cxn modelId="{5098BBA0-0122-4F05-B58D-100D96CAD9F7}" type="presParOf" srcId="{2F67C808-AECA-48F3-9F5F-095E40D681DF}" destId="{789B3C01-61CB-4B6E-A877-F691FAC08BC0}" srcOrd="0" destOrd="0" presId="urn:microsoft.com/office/officeart/2005/8/layout/list1"/>
    <dgm:cxn modelId="{463EC35D-29F2-4531-812F-AB5F82FF21C8}" type="presParOf" srcId="{2F67C808-AECA-48F3-9F5F-095E40D681DF}" destId="{D51E05A7-ACC3-4F4E-ABF0-4955757FE544}" srcOrd="1" destOrd="0" presId="urn:microsoft.com/office/officeart/2005/8/layout/list1"/>
    <dgm:cxn modelId="{156DEB34-7FB0-49DF-BBF1-2A2653B9E028}" type="presParOf" srcId="{477D8AEC-4F30-4310-A6B4-BFD3662B8FC1}" destId="{DD2B8787-1DF8-41AA-BCDF-B16FCD36B10D}" srcOrd="5" destOrd="0" presId="urn:microsoft.com/office/officeart/2005/8/layout/list1"/>
    <dgm:cxn modelId="{62C1CA7D-CFDA-498E-97F1-3E57501F3697}" type="presParOf" srcId="{477D8AEC-4F30-4310-A6B4-BFD3662B8FC1}" destId="{7D6CF2A0-8BEB-43AD-B497-13AE0EC5AB05}" srcOrd="6" destOrd="0" presId="urn:microsoft.com/office/officeart/2005/8/layout/list1"/>
    <dgm:cxn modelId="{FC6F9371-5A02-407E-A252-D1014729F773}" type="presParOf" srcId="{477D8AEC-4F30-4310-A6B4-BFD3662B8FC1}" destId="{A3C93B6D-8918-4F1B-B0F0-788FB6912ADB}" srcOrd="7" destOrd="0" presId="urn:microsoft.com/office/officeart/2005/8/layout/list1"/>
    <dgm:cxn modelId="{415920A6-1253-40DA-BF01-C4C76A42A1B9}" type="presParOf" srcId="{477D8AEC-4F30-4310-A6B4-BFD3662B8FC1}" destId="{FE54C171-6F23-4360-B490-67C8D56D03FF}" srcOrd="8" destOrd="0" presId="urn:microsoft.com/office/officeart/2005/8/layout/list1"/>
    <dgm:cxn modelId="{15C469B7-F20A-48E8-9EC2-F9D1761CABFC}" type="presParOf" srcId="{FE54C171-6F23-4360-B490-67C8D56D03FF}" destId="{519D6545-AEA2-42FC-A887-15EDD78D2264}" srcOrd="0" destOrd="0" presId="urn:microsoft.com/office/officeart/2005/8/layout/list1"/>
    <dgm:cxn modelId="{E4E6C824-B166-463A-AF49-AC2C108D2C2C}" type="presParOf" srcId="{FE54C171-6F23-4360-B490-67C8D56D03FF}" destId="{C473EAAD-6849-4248-A1AC-1700C32D9CE1}" srcOrd="1" destOrd="0" presId="urn:microsoft.com/office/officeart/2005/8/layout/list1"/>
    <dgm:cxn modelId="{AC303643-B3B5-4FE6-9E5B-0AB3A4DBFFE2}" type="presParOf" srcId="{477D8AEC-4F30-4310-A6B4-BFD3662B8FC1}" destId="{FD607A4B-804E-4615-9923-D709387D5022}" srcOrd="9" destOrd="0" presId="urn:microsoft.com/office/officeart/2005/8/layout/list1"/>
    <dgm:cxn modelId="{8AB34ED3-B820-4891-84B2-EF658C504BF9}" type="presParOf" srcId="{477D8AEC-4F30-4310-A6B4-BFD3662B8FC1}" destId="{0EC0BEA0-7983-4394-B458-DD5B4FDA024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7B04C-1ADC-4524-86F4-812CCCFE3285}">
      <dsp:nvSpPr>
        <dsp:cNvPr id="0" name=""/>
        <dsp:cNvSpPr/>
      </dsp:nvSpPr>
      <dsp:spPr>
        <a:xfrm>
          <a:off x="0" y="2522349"/>
          <a:ext cx="7578551" cy="16549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 период дошкольного детства происходит</a:t>
          </a:r>
          <a:endParaRPr lang="ru-RU" sz="14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522349"/>
        <a:ext cx="7578551" cy="893664"/>
      </dsp:txXfrm>
    </dsp:sp>
    <dsp:sp modelId="{CAC0F2A8-7BA9-4A7E-BA24-CB50568A4D54}">
      <dsp:nvSpPr>
        <dsp:cNvPr id="0" name=""/>
        <dsp:cNvSpPr/>
      </dsp:nvSpPr>
      <dsp:spPr>
        <a:xfrm>
          <a:off x="3700" y="3382915"/>
          <a:ext cx="2523716" cy="76126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интенсивное освоение мира как взаимосвязанного и взаимозависимого ценностного мира природы</a:t>
          </a:r>
          <a:endParaRPr lang="ru-RU" sz="12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00" y="3382915"/>
        <a:ext cx="2523716" cy="761269"/>
      </dsp:txXfrm>
    </dsp:sp>
    <dsp:sp modelId="{E5E1EF5F-FBF9-41FA-B84B-828389CF3827}">
      <dsp:nvSpPr>
        <dsp:cNvPr id="0" name=""/>
        <dsp:cNvSpPr/>
      </dsp:nvSpPr>
      <dsp:spPr>
        <a:xfrm>
          <a:off x="2527417" y="3382915"/>
          <a:ext cx="2523716" cy="761269"/>
        </a:xfrm>
        <a:prstGeom prst="rect">
          <a:avLst/>
        </a:prstGeom>
        <a:solidFill>
          <a:schemeClr val="accent3">
            <a:tint val="40000"/>
            <a:alpha val="90000"/>
            <a:hueOff val="82917"/>
            <a:satOff val="-11415"/>
            <a:lumOff val="-1009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82917"/>
              <a:satOff val="-11415"/>
              <a:lumOff val="-1009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социума и человека</a:t>
          </a:r>
          <a:endParaRPr lang="ru-RU" sz="12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27417" y="3382915"/>
        <a:ext cx="2523716" cy="761269"/>
      </dsp:txXfrm>
    </dsp:sp>
    <dsp:sp modelId="{BA661ABA-6200-4A07-A7A0-60B05227C94F}">
      <dsp:nvSpPr>
        <dsp:cNvPr id="0" name=""/>
        <dsp:cNvSpPr/>
      </dsp:nvSpPr>
      <dsp:spPr>
        <a:xfrm>
          <a:off x="5051133" y="3382915"/>
          <a:ext cx="2523716" cy="761269"/>
        </a:xfrm>
        <a:prstGeom prst="rect">
          <a:avLst/>
        </a:prstGeom>
        <a:solidFill>
          <a:schemeClr val="accent3">
            <a:tint val="40000"/>
            <a:alpha val="90000"/>
            <a:hueOff val="165834"/>
            <a:satOff val="-22831"/>
            <a:lumOff val="-2017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165834"/>
              <a:satOff val="-22831"/>
              <a:lumOff val="-2017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идет процесс познания ценностей и смыслов жизни, формирования  основ безопасного поведения.</a:t>
          </a:r>
          <a:endParaRPr lang="ru-RU" sz="13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051133" y="3382915"/>
        <a:ext cx="2523716" cy="761269"/>
      </dsp:txXfrm>
    </dsp:sp>
    <dsp:sp modelId="{2C22AB8F-FC49-4C9E-882E-46F1CB014811}">
      <dsp:nvSpPr>
        <dsp:cNvPr id="0" name=""/>
        <dsp:cNvSpPr/>
      </dsp:nvSpPr>
      <dsp:spPr>
        <a:xfrm rot="10800000">
          <a:off x="0" y="1884"/>
          <a:ext cx="7578551" cy="2545288"/>
        </a:xfrm>
        <a:prstGeom prst="upArrowCallout">
          <a:avLst/>
        </a:prstGeom>
        <a:solidFill>
          <a:srgbClr val="0070C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-10800000">
        <a:off x="0" y="1884"/>
        <a:ext cx="7578551" cy="893396"/>
      </dsp:txXfrm>
    </dsp:sp>
    <dsp:sp modelId="{E9C5D15D-5E4A-4030-AAF1-2010A11EDBED}">
      <dsp:nvSpPr>
        <dsp:cNvPr id="0" name=""/>
        <dsp:cNvSpPr/>
      </dsp:nvSpPr>
      <dsp:spPr>
        <a:xfrm>
          <a:off x="3700" y="895280"/>
          <a:ext cx="2523716" cy="761041"/>
        </a:xfrm>
        <a:prstGeom prst="rect">
          <a:avLst/>
        </a:prstGeom>
        <a:solidFill>
          <a:schemeClr val="accent3">
            <a:tint val="40000"/>
            <a:alpha val="90000"/>
            <a:hueOff val="248752"/>
            <a:satOff val="-34246"/>
            <a:lumOff val="-3026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248752"/>
              <a:satOff val="-34246"/>
              <a:lumOff val="-3026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Объективная  необходимость информирования детей о правилах безопасного поведения</a:t>
          </a:r>
          <a:endParaRPr lang="ru-RU" sz="12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00" y="895280"/>
        <a:ext cx="2523716" cy="761041"/>
      </dsp:txXfrm>
    </dsp:sp>
    <dsp:sp modelId="{6268F2EB-B1B3-4C74-832D-4379B39DDE62}">
      <dsp:nvSpPr>
        <dsp:cNvPr id="0" name=""/>
        <dsp:cNvSpPr/>
      </dsp:nvSpPr>
      <dsp:spPr>
        <a:xfrm>
          <a:off x="2527417" y="895280"/>
          <a:ext cx="2523716" cy="761041"/>
        </a:xfrm>
        <a:prstGeom prst="rect">
          <a:avLst/>
        </a:prstGeom>
        <a:solidFill>
          <a:schemeClr val="accent3">
            <a:tint val="40000"/>
            <a:alpha val="90000"/>
            <a:hueOff val="331669"/>
            <a:satOff val="-45662"/>
            <a:lumOff val="-4034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331669"/>
              <a:satOff val="-45662"/>
              <a:lumOff val="-4034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Приобретение  детьми  опыта безопасного поведения в быту</a:t>
          </a:r>
          <a:endParaRPr lang="ru-RU" sz="11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27417" y="895280"/>
        <a:ext cx="2523716" cy="761041"/>
      </dsp:txXfrm>
    </dsp:sp>
    <dsp:sp modelId="{829A2EC5-C576-474B-9EC2-1251DDEB94EB}">
      <dsp:nvSpPr>
        <dsp:cNvPr id="0" name=""/>
        <dsp:cNvSpPr/>
      </dsp:nvSpPr>
      <dsp:spPr>
        <a:xfrm>
          <a:off x="5051133" y="895280"/>
          <a:ext cx="2523716" cy="761041"/>
        </a:xfrm>
        <a:prstGeom prst="rect">
          <a:avLst/>
        </a:prstGeom>
        <a:solidFill>
          <a:schemeClr val="accent3">
            <a:tint val="40000"/>
            <a:alpha val="90000"/>
            <a:hueOff val="414586"/>
            <a:satOff val="-57077"/>
            <a:lumOff val="-5043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414586"/>
              <a:satOff val="-57077"/>
              <a:lumOff val="-5043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Целенаправленная  деятельность  в работе с  родителями  и сотрудниками  ДОУ</a:t>
          </a:r>
          <a:endParaRPr lang="ru-RU" sz="12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051133" y="895280"/>
        <a:ext cx="2523716" cy="7610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0AB0A1-05B6-4EAF-B62B-73AF1DB5062C}">
      <dsp:nvSpPr>
        <dsp:cNvPr id="0" name=""/>
        <dsp:cNvSpPr/>
      </dsp:nvSpPr>
      <dsp:spPr>
        <a:xfrm>
          <a:off x="0" y="604266"/>
          <a:ext cx="8786874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293845-432F-40D1-8BF9-CBCB0D709BCF}">
      <dsp:nvSpPr>
        <dsp:cNvPr id="0" name=""/>
        <dsp:cNvSpPr/>
      </dsp:nvSpPr>
      <dsp:spPr>
        <a:xfrm>
          <a:off x="439343" y="58146"/>
          <a:ext cx="7789080" cy="1092240"/>
        </a:xfrm>
        <a:prstGeom prst="roundRect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86" tIns="0" rIns="23248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процессе целенаправленной работы по обогащению знаний о правилах безопасности жизнедеятельности происходит постепенное осознание детьми их смысла. Дети начинают выделять источники опасности в быту, способы обращения с потенциально опасными предметами домашнего обихода, понимают необходимость соблюдения мер предосторожности.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2662" y="111465"/>
        <a:ext cx="7682442" cy="985602"/>
      </dsp:txXfrm>
    </dsp:sp>
    <dsp:sp modelId="{7D6CF2A0-8BEB-43AD-B497-13AE0EC5AB05}">
      <dsp:nvSpPr>
        <dsp:cNvPr id="0" name=""/>
        <dsp:cNvSpPr/>
      </dsp:nvSpPr>
      <dsp:spPr>
        <a:xfrm>
          <a:off x="0" y="2282586"/>
          <a:ext cx="8786874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1E05A7-ACC3-4F4E-ABF0-4955757FE544}">
      <dsp:nvSpPr>
        <dsp:cNvPr id="0" name=""/>
        <dsp:cNvSpPr/>
      </dsp:nvSpPr>
      <dsp:spPr>
        <a:xfrm>
          <a:off x="439343" y="1736466"/>
          <a:ext cx="7714594" cy="1092240"/>
        </a:xfrm>
        <a:prstGeom prst="roundRect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86" tIns="0" rIns="23248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Научившись поступать определенным образом в игровых условиях, воспроизводящих контакт с потенциально опасными предметами быта, дошкольники намного увереннее чувствуют себя в реальной жизни. 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2662" y="1789785"/>
        <a:ext cx="7607956" cy="985602"/>
      </dsp:txXfrm>
    </dsp:sp>
    <dsp:sp modelId="{0EC0BEA0-7983-4394-B458-DD5B4FDA024F}">
      <dsp:nvSpPr>
        <dsp:cNvPr id="0" name=""/>
        <dsp:cNvSpPr/>
      </dsp:nvSpPr>
      <dsp:spPr>
        <a:xfrm>
          <a:off x="0" y="3960906"/>
          <a:ext cx="8786874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73EAAD-6849-4248-A1AC-1700C32D9CE1}">
      <dsp:nvSpPr>
        <dsp:cNvPr id="0" name=""/>
        <dsp:cNvSpPr/>
      </dsp:nvSpPr>
      <dsp:spPr>
        <a:xfrm>
          <a:off x="483497" y="3396632"/>
          <a:ext cx="7640107" cy="1092240"/>
        </a:xfrm>
        <a:prstGeom prst="round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86" tIns="0" rIns="23248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Планомерная деятельность со стороны взрослых, направленная на формирование опыта безопасного поведения в быту является важным условием подготовки ребенка к безопасному существованию в окружающей среде и носит пропедевтический, профилактический характер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6816" y="3449951"/>
        <a:ext cx="7533469" cy="9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679168E-5551-4781-9022-4692963E13F7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E4E9EF"/>
              </a:solidFill>
            </a:endParaRPr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3000343-DCBC-46E9-B94D-06FD9C6CA5E1}" type="slidenum">
              <a:rPr lang="ru-RU">
                <a:solidFill>
                  <a:srgbClr val="E4E9E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4E9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870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FF71A-69A0-4C7C-854E-341DCDFFE9CB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6F1B-041A-4543-AF41-B956FD58D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823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CE0BF-764F-42F3-A6B4-68654BDAABE4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50F5672-683D-44FF-8371-A6B84F1D2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637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D64DFD6-620F-4F63-A907-0F4612D01B97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64379C0-50CD-42E6-8D83-D6FE1BBD8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476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41D03C-B9BA-40B1-824E-70C737F70E1A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FEEEC2-3FB2-4F69-A20F-BB97B8385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86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987CA-A1F4-4262-9126-4693BF4ABFDF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1D046-1345-44CD-97E5-44F473815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538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2A4D5-F499-4D3F-960F-30546FA4DA8D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7C64E73-DA8F-4274-A1ED-E09522C9CEEC}" type="slidenum">
              <a:rPr lang="ru-RU">
                <a:solidFill>
                  <a:srgbClr val="2F589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58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161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B89A6-D908-445F-B773-03FE9380540B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E30C1-F53B-458B-B9D8-B69881BE8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382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36F22E-4A2B-4154-AECE-E4FCA9697D49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763C7DDA-0AC9-484E-B0BB-B00F87A6E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64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393D4-A094-4486-A234-CFB30BC5D56E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87DF9-289F-4F0F-8A59-B0FCFC2F3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747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FE07A-BCE2-4205-B2B8-983A160423EA}" type="datetimeFigureOut">
              <a:rPr lang="ru-RU">
                <a:solidFill>
                  <a:srgbClr val="2F5897"/>
                </a:solidFill>
              </a:rPr>
              <a:pPr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5897"/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620E2-B2BC-41C3-AE1A-5DE3728BA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095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EC222C-5D82-48CF-85FD-0D6EE7BE1E6F}" type="datetimeFigureOut">
              <a:rPr lang="ru-RU">
                <a:solidFill>
                  <a:srgbClr val="2F5897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29.01.2024</a:t>
            </a:fld>
            <a:endParaRPr lang="ru-RU">
              <a:solidFill>
                <a:srgbClr val="2F5897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2F5897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3244E6-22D1-40E0-83D0-628B8F3497F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578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endParaRPr lang="ru-RU" altLang="ru-RU" sz="12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algn="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РОЛЬ ИГРЫ В ФОРМИРОВАНИИ ОСНОВ БЕЗОПАСНОСТИ ЖИЗНЕДЕЯТЕЛЬНОСТИ У ДЕТЕЙ СТАРШЕГО ДОШКОЛЬНОГО ВОЗРАСТА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20040" indent="-320040" algn="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Работу выполнила: Нушатова Алена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Викторовна</a:t>
            </a: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Город – курорт Анапа,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5680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57158" y="571480"/>
            <a:ext cx="8077460" cy="560880"/>
            <a:chOff x="422150" y="13288"/>
            <a:chExt cx="8077460" cy="560880"/>
          </a:xfrm>
          <a:scene3d>
            <a:camera prst="orthographicFront"/>
            <a:lightRig rig="flat" dir="t"/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422150" y="13288"/>
              <a:ext cx="8077460" cy="56088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449530" y="40668"/>
              <a:ext cx="8022700" cy="506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4926" tIns="0" rIns="224926" bIns="0" spcCol="1270" anchor="ctr"/>
            <a:lstStyle/>
            <a:p>
              <a:pPr algn="ctr" defTabSz="12446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ru-RU" sz="28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Вывод</a:t>
              </a:r>
            </a:p>
          </p:txBody>
        </p:sp>
      </p:grpSp>
      <p:graphicFrame>
        <p:nvGraphicFramePr>
          <p:cNvPr id="5" name="Схема 4"/>
          <p:cNvGraphicFramePr/>
          <p:nvPr/>
        </p:nvGraphicFramePr>
        <p:xfrm>
          <a:off x="142844" y="1285860"/>
          <a:ext cx="8786874" cy="4951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51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142875" y="777875"/>
            <a:ext cx="8786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Формула безопасности гласит: предвидеть опасность; при возможности избегать; при необходимости действовать. Для детей эту формулу можно зарифмовать в стихах: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b="1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Рисунок 2" descr="102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60"/>
          <a:stretch>
            <a:fillRect/>
          </a:stretch>
        </p:blipFill>
        <p:spPr bwMode="auto">
          <a:xfrm>
            <a:off x="142875" y="1928813"/>
            <a:ext cx="5500688" cy="480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5724525" y="2000250"/>
            <a:ext cx="3205163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Безопасности  формула 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есть:</a:t>
            </a:r>
            <a:b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Надо  видеть,  предвидеть, учесть.</a:t>
            </a:r>
            <a:b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  возможно  -  всё  избежать,</a:t>
            </a:r>
            <a:b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где надо – на  помощь  позвать.</a:t>
            </a:r>
            <a:b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Т.Г. Хромцов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b="1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b="1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b="1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2097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ru-RU" alt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безопасности жизнедеятельности детей в условиях дошкольного образовательного учреждения является актуальной и значимой проблемой</a:t>
            </a:r>
            <a:r>
              <a:rPr lang="ru-RU" altLang="ru-RU" sz="1800" smtClean="0"/>
              <a:t/>
            </a:r>
            <a:br>
              <a:rPr lang="ru-RU" altLang="ru-RU" sz="1800" smtClean="0"/>
            </a:br>
            <a:endParaRPr lang="ru-RU" altLang="ru-RU" sz="1800" smtClean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"/>
          </p:nvPr>
        </p:nvGraphicFramePr>
        <p:xfrm>
          <a:off x="1187623" y="1916832"/>
          <a:ext cx="7578551" cy="4179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88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mtClean="0"/>
              <a:t> </a:t>
            </a:r>
          </a:p>
        </p:txBody>
      </p:sp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Задачи обучения дошкольников основам безопасности жизнедеятельности:</a:t>
            </a:r>
          </a:p>
        </p:txBody>
      </p:sp>
      <p:pic>
        <p:nvPicPr>
          <p:cNvPr id="11268" name="Picture 6" descr="http://900igr.net/up/datas/103042/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8" t="52348" r="5331" b="4549"/>
          <a:stretch>
            <a:fillRect/>
          </a:stretch>
        </p:blipFill>
        <p:spPr bwMode="auto">
          <a:xfrm>
            <a:off x="127000" y="2997200"/>
            <a:ext cx="8866188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13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Текст 3"/>
          <p:cNvSpPr>
            <a:spLocks noGrp="1"/>
          </p:cNvSpPr>
          <p:nvPr>
            <p:ph type="body" idx="2"/>
          </p:nvPr>
        </p:nvSpPr>
        <p:spPr>
          <a:ln>
            <a:headEnd/>
            <a:tailEnd/>
          </a:ln>
        </p:spPr>
        <p:txBody>
          <a:bodyPr/>
          <a:lstStyle/>
          <a:p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2291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На основе задач образовательной области «Социально – коммуникативное развитие» и образовательной программы дошкольного образования старшем дошкольном возрасте должны быть следующие направления в работе: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endParaRPr lang="ru-RU" altLang="ru-RU" sz="2000" smtClean="0"/>
          </a:p>
          <a:p>
            <a:pPr marL="0" indent="0" algn="just">
              <a:buFont typeface="Wingdings" pitchFamily="2" charset="2"/>
              <a:buNone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1.Профилактика детского дорожно-транспортного травматизма.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2. Противопожарная безопасность.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3. Безопасность в быту.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4. Безопасность в природе.</a:t>
            </a:r>
          </a:p>
        </p:txBody>
      </p:sp>
      <p:pic>
        <p:nvPicPr>
          <p:cNvPr id="7" name="Рисунок 6" descr="obghd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882" y="2584810"/>
            <a:ext cx="1767950" cy="942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5692" y="4293096"/>
            <a:ext cx="1522331" cy="81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636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1544638"/>
          </a:xfrm>
        </p:spPr>
        <p:txBody>
          <a:bodyPr/>
          <a:lstStyle/>
          <a:p>
            <a:pPr algn="ctr"/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Процентное соотношение уровней сформированности у детей компонентов безопасного поведения 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(констатирующий эксперимент)</a:t>
            </a:r>
            <a:r>
              <a:rPr lang="ru-RU" altLang="ru-RU" sz="5400" smtClean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5400" smtClean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</a:br>
            <a:endParaRPr lang="ru-RU" altLang="ru-RU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116013" y="1916113"/>
          <a:ext cx="7200900" cy="34321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2649"/>
                <a:gridCol w="1465591"/>
                <a:gridCol w="1466330"/>
                <a:gridCol w="1466330"/>
              </a:tblGrid>
              <a:tr h="47893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Компоненты безопасного поведения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сформированности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</a:tr>
              <a:tr h="4789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Поведенческий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45%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</a:tr>
              <a:tr h="4789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Информационный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60%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</a:tr>
              <a:tr h="4789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Эмоционально - волевой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55%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35%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</a:tr>
              <a:tr h="4934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Ценностно - мотивационный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40%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45%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</a:tr>
              <a:tr h="4789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Рефлексивный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84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900igr.net/up/datas/126567/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75" t="32222" r="2344" b="10486"/>
          <a:stretch>
            <a:fillRect/>
          </a:stretch>
        </p:blipFill>
        <p:spPr bwMode="auto">
          <a:xfrm>
            <a:off x="5786438" y="1428750"/>
            <a:ext cx="3214687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153400" cy="990600"/>
          </a:xfrm>
        </p:spPr>
        <p:txBody>
          <a:bodyPr/>
          <a:lstStyle/>
          <a:p>
            <a:pPr algn="ctr"/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Формирующий эксперимент</a:t>
            </a:r>
          </a:p>
        </p:txBody>
      </p:sp>
      <p:pic>
        <p:nvPicPr>
          <p:cNvPr id="14340" name="Picture 2" descr="http://900igr.net/up/datas/126567/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22" r="81250"/>
          <a:stretch>
            <a:fillRect/>
          </a:stretch>
        </p:blipFill>
        <p:spPr bwMode="auto">
          <a:xfrm>
            <a:off x="0" y="209550"/>
            <a:ext cx="17145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2" descr="http://900igr.net/up/datas/126567/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t="65279" r="54897" b="10764"/>
          <a:stretch>
            <a:fillRect/>
          </a:stretch>
        </p:blipFill>
        <p:spPr bwMode="auto">
          <a:xfrm>
            <a:off x="2432050" y="4429125"/>
            <a:ext cx="3354388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" descr="http://900igr.net/up/datas/126567/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0" t="32222" r="28436" b="41112"/>
          <a:stretch>
            <a:fillRect/>
          </a:stretch>
        </p:blipFill>
        <p:spPr bwMode="auto">
          <a:xfrm>
            <a:off x="1754188" y="1143000"/>
            <a:ext cx="3889375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2" descr="http://900igr.net/up/datas/126567/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3" t="64999" r="28542" b="17291"/>
          <a:stretch>
            <a:fillRect/>
          </a:stretch>
        </p:blipFill>
        <p:spPr bwMode="auto">
          <a:xfrm>
            <a:off x="142875" y="5000625"/>
            <a:ext cx="2247900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7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Формирующий эксперимент</a:t>
            </a:r>
            <a:endParaRPr lang="ru-RU" altLang="ru-RU" sz="2000" b="1" smtClean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pdd-2-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83034" y="1556792"/>
            <a:ext cx="3027730" cy="2203214"/>
          </a:xfrm>
          <a:effectLst>
            <a:softEdge rad="112500"/>
          </a:effectLst>
        </p:spPr>
      </p:pic>
      <p:pic>
        <p:nvPicPr>
          <p:cNvPr id="7" name="Содержимое 6" descr="P1420064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rcRect l="41044"/>
          <a:stretch>
            <a:fillRect/>
          </a:stretch>
        </p:blipFill>
        <p:spPr>
          <a:xfrm>
            <a:off x="285720" y="579604"/>
            <a:ext cx="2286016" cy="2907402"/>
          </a:xfrm>
          <a:effectLst>
            <a:softEdge rad="112500"/>
          </a:effectLst>
        </p:spPr>
      </p:pic>
      <p:pic>
        <p:nvPicPr>
          <p:cNvPr id="8" name="Рисунок 7" descr="P1420062.JPG"/>
          <p:cNvPicPr>
            <a:picLocks noChangeAspect="1"/>
          </p:cNvPicPr>
          <p:nvPr/>
        </p:nvPicPr>
        <p:blipFill>
          <a:blip r:embed="rId4" cstate="print"/>
          <a:srcRect l="35513"/>
          <a:stretch>
            <a:fillRect/>
          </a:stretch>
        </p:blipFill>
        <p:spPr>
          <a:xfrm>
            <a:off x="214282" y="3500438"/>
            <a:ext cx="2428892" cy="3182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e101bd6e62fd8f8dcda817d76950cb10.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80706" y="4071942"/>
            <a:ext cx="325466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1336919888_100_988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00298" y="4000504"/>
            <a:ext cx="352427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age_20130326193927995 (1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4070" y="1124744"/>
            <a:ext cx="3637069" cy="2727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546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Текст 5"/>
          <p:cNvSpPr>
            <a:spLocks noGrp="1"/>
          </p:cNvSpPr>
          <p:nvPr>
            <p:ph type="body" idx="4294967295"/>
          </p:nvPr>
        </p:nvSpPr>
        <p:spPr>
          <a:xfrm>
            <a:off x="0" y="500063"/>
            <a:ext cx="4041775" cy="457200"/>
          </a:xfrm>
        </p:spPr>
        <p:txBody>
          <a:bodyPr/>
          <a:lstStyle/>
          <a:p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</a:p>
        </p:txBody>
      </p:sp>
      <p:sp>
        <p:nvSpPr>
          <p:cNvPr id="16387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929188" y="500063"/>
            <a:ext cx="4214812" cy="4572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pic>
        <p:nvPicPr>
          <p:cNvPr id="16388" name="Содержимое 9" descr="0007-007-Buklety-Vnimanie.jpg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09" t="2357" r="3534" b="8090"/>
          <a:stretch>
            <a:fillRect/>
          </a:stretch>
        </p:blipFill>
        <p:spPr>
          <a:xfrm>
            <a:off x="7072313" y="3929063"/>
            <a:ext cx="2071687" cy="2714625"/>
          </a:xfrm>
        </p:spPr>
      </p:pic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4573588" y="928688"/>
            <a:ext cx="4175125" cy="5594350"/>
          </a:xfrm>
        </p:spPr>
        <p:txBody>
          <a:bodyPr>
            <a:normAutofit fontScale="40000" lnSpcReduction="2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Папки-передвижки, консультации-практикумы: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«Не оставляйте детей без присмотра».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«Что нужно делать при пожаре».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«Как знакомить детей с основами безопасности».        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«Как устанавливать елку».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«Не допускайте шалостей 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 огнем».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«Как вести себя во время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пожара».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«Ребенок и огонь: 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обеспечить безопасность».        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«Отчего происходит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пожар».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«Предметы,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требующие осторожного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обращения».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«Использование и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хранение опасных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предметов».        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«Личная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безопасность».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«Обращение с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электрическими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приборами».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«Правила поведения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при пожаре»</a:t>
            </a:r>
          </a:p>
          <a:p>
            <a:pPr marL="0" indent="0">
              <a:defRPr/>
            </a:pPr>
            <a:endParaRPr lang="ru-RU" sz="1400" b="1" dirty="0"/>
          </a:p>
        </p:txBody>
      </p:sp>
      <p:pic>
        <p:nvPicPr>
          <p:cNvPr id="16390" name="Рисунок 10" descr="56dee884f7c7beae897ef4f1d8a309ed.jp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2017713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Рисунок 11" descr="img270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052513"/>
            <a:ext cx="20161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Рисунок 12" descr="P142004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492375"/>
            <a:ext cx="2017713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Рисунок 13" descr="P1420049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492375"/>
            <a:ext cx="20161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Рисунок 14" descr="P142005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>
            <a:fillRect/>
          </a:stretch>
        </p:blipFill>
        <p:spPr bwMode="auto">
          <a:xfrm>
            <a:off x="250825" y="4076700"/>
            <a:ext cx="2017713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Рисунок 15" descr="P142005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96" b="4396"/>
          <a:stretch>
            <a:fillRect/>
          </a:stretch>
        </p:blipFill>
        <p:spPr bwMode="auto">
          <a:xfrm>
            <a:off x="2339975" y="4076700"/>
            <a:ext cx="20161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Рисунок 16" descr="fire240-01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276475"/>
            <a:ext cx="19923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3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1544638"/>
          </a:xfrm>
        </p:spPr>
        <p:txBody>
          <a:bodyPr/>
          <a:lstStyle/>
          <a:p>
            <a:pPr algn="ctr"/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Процентное соотношение уровней сформированности у детей компонентов безопасного поведения 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(контрольный эксперимент)</a:t>
            </a:r>
            <a:r>
              <a:rPr lang="ru-RU" altLang="ru-RU" sz="5400" smtClean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5400" smtClean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</a:br>
            <a:endParaRPr lang="ru-RU" altLang="ru-RU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116013" y="1916113"/>
          <a:ext cx="7200900" cy="34321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2649"/>
                <a:gridCol w="1465591"/>
                <a:gridCol w="1466330"/>
                <a:gridCol w="1466330"/>
              </a:tblGrid>
              <a:tr h="47893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Компоненты безопасного поведения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Уровни сформированности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789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Поведенческий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789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Информационный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789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Эмоционально - волевой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934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Ценностно - мотивационный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  <a:tr h="4789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Рефлексивный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7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</Words>
  <Application>Microsoft Office PowerPoint</Application>
  <PresentationFormat>Экран (4:3)</PresentationFormat>
  <Paragraphs>115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Обычная</vt:lpstr>
      <vt:lpstr>Презентация PowerPoint</vt:lpstr>
      <vt:lpstr>Формирование безопасности жизнедеятельности детей в условиях дошкольного образовательного учреждения является актуальной и значимой проблемой </vt:lpstr>
      <vt:lpstr>Задачи обучения дошкольников основам безопасности жизнедеятельности:</vt:lpstr>
      <vt:lpstr>Презентация PowerPoint</vt:lpstr>
      <vt:lpstr>Процентное соотношение уровней сформированности у детей компонентов безопасного поведения  (констатирующий эксперимент) </vt:lpstr>
      <vt:lpstr>Формирующий эксперимент</vt:lpstr>
      <vt:lpstr>Формирующий эксперимент</vt:lpstr>
      <vt:lpstr>Презентация PowerPoint</vt:lpstr>
      <vt:lpstr>Процентное соотношение уровней сформированности у детей компонентов безопасного поведения  (контрольный эксперимент)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1</cp:revision>
  <dcterms:created xsi:type="dcterms:W3CDTF">2024-01-29T07:45:46Z</dcterms:created>
  <dcterms:modified xsi:type="dcterms:W3CDTF">2024-01-29T07:47:12Z</dcterms:modified>
</cp:coreProperties>
</file>