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6" r:id="rId12"/>
    <p:sldId id="278" r:id="rId13"/>
    <p:sldId id="273" r:id="rId14"/>
    <p:sldId id="268" r:id="rId15"/>
    <p:sldId id="264" r:id="rId16"/>
    <p:sldId id="274" r:id="rId17"/>
    <p:sldId id="275" r:id="rId18"/>
    <p:sldId id="277" r:id="rId19"/>
    <p:sldId id="269" r:id="rId20"/>
    <p:sldId id="270" r:id="rId21"/>
    <p:sldId id="271" r:id="rId22"/>
    <p:sldId id="276" r:id="rId23"/>
    <p:sldId id="280" r:id="rId24"/>
    <p:sldId id="287" r:id="rId25"/>
    <p:sldId id="288" r:id="rId26"/>
    <p:sldId id="289" r:id="rId27"/>
    <p:sldId id="282" r:id="rId28"/>
    <p:sldId id="286" r:id="rId29"/>
    <p:sldId id="283" r:id="rId30"/>
    <p:sldId id="284" r:id="rId31"/>
    <p:sldId id="281" r:id="rId32"/>
    <p:sldId id="285" r:id="rId33"/>
    <p:sldId id="290" r:id="rId34"/>
    <p:sldId id="291" r:id="rId35"/>
    <p:sldId id="294" r:id="rId36"/>
    <p:sldId id="295" r:id="rId37"/>
    <p:sldId id="296" r:id="rId38"/>
    <p:sldId id="298" r:id="rId39"/>
    <p:sldId id="292" r:id="rId40"/>
    <p:sldId id="293" r:id="rId41"/>
    <p:sldId id="297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81460" autoAdjust="0"/>
  </p:normalViewPr>
  <p:slideViewPr>
    <p:cSldViewPr snapToGrid="0">
      <p:cViewPr varScale="1">
        <p:scale>
          <a:sx n="55" d="100"/>
          <a:sy n="5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80DD2-6D58-413A-B30A-D7A358F36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C96061-31CC-4755-9D8A-897D0B782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19120B-8F55-43F7-BDF4-8A5D72F0C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2C5267-7EAB-47BD-81A1-A315375A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7FF33F-0DF0-406D-8BD4-5C8F97700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29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0F7B43-9190-4E8C-A991-4579E599A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B7413E-802A-4EC2-AD85-2D6A1A88EC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222AFB-C2CA-4C75-8281-69A2117A2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57BC23-3062-434C-AC7E-72B9B464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2EE411-C435-4743-ABC5-128D3B256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91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0EFBFB3-2E27-46DE-8E0D-48F56F9AB4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46E502-4D44-4342-8814-141A393104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0CF967-D831-40AB-9CAF-3827D75D6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A6EE29-BB21-4AE5-969A-2C74BF2AD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C892CB-4909-42D0-A7EE-1553C5350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095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A38FB-EF01-409A-BA25-DA7D75230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FC67E1-1A23-4585-BEFA-50B207C34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0327D5-06A2-4B9B-95EC-DA771E9C6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7861AA-1EC4-489B-9B93-B043497DE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D86738-E39A-4586-A36F-E3C59DD2F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47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19350-B80D-4C5E-8DD6-09BF3336B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AA916A-22D7-49D2-9D80-148842D37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392BBF-ED5C-40D3-8819-325641387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4567A9-6137-40E7-9166-B71035339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2D0050-D93A-4597-A3DB-D57EA9DDA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AEAAA-209C-4A3C-8A20-E55224762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C75665-6E22-4729-AD40-2DEC27717F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B1955A-0639-418C-9FCB-A5EF35F44E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E41955-69B6-4467-88A9-623F350C2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6715AD-243F-4F41-88BE-8A2028544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912AEF-9651-436C-B400-28B5FEAAD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92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AC004-1C05-4C93-8842-816E179E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06D218-B485-4F3A-9B09-CB33C0617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C1063D-7ACA-4109-B590-EA7F1483A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548741E-577C-4564-B085-9A0460A326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39B8D54-BC9D-402E-9A58-F4DC2203C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A7217EE-EBCF-48F9-80D5-A9D7F8B7F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F52B32-25B7-4772-9DC9-17CDBB4F6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E0B1145-615F-4299-A325-7FF016C7C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EEB886-2405-44F2-B4F0-DA409D1B8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19BF4A-A803-4E0E-986C-F1C15B16D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14A5B8C-4416-438D-9246-AC2392B43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45E968-F1EF-4C6C-BB26-6D95761D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35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E5292A-CCA9-40A2-9E7D-703E11770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46B5295-A67B-444C-B86E-34EC39F3A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EEF27A-9276-4D81-B20E-659A7110C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168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D202E5-FCB7-493C-84AD-85FF6CE9D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4C7BDF-3EC8-44CA-A381-C2A900FF5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0BCEEDC-A801-4A60-86E0-E93AB720D2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E206DF-3346-4AF5-A80C-276AA3766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74F51F-54BC-48BD-B4CC-5A004084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69BDA3-8315-453C-BC7D-2797C4BA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76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AB31D-1F4B-40C3-9C3E-095EA79B6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39D9584-8BAC-4B20-A94C-8BE290B40E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3FA1FA-5B8F-4AFF-B188-44C196B57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487250-459E-434F-AF3F-04C25C28E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765381-9EA3-42E2-80A1-D8A3623C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87717E-7F37-4D73-BCD2-7766A2533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87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9F2C5-2BC0-4D77-8581-C8F677A01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C0303F-7390-48C8-B59C-A36A293BE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3004E-E27D-4A3D-B120-69F5DF406B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289A5-E19C-430F-9EE4-15E8510AD96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BECB04-55C8-49B6-A9BD-1CCF3C6AE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2206F1-CE76-49DC-BB68-53F5B9937C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616F8-7618-46A9-A2D2-A96F321C8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0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11" Type="http://schemas.openxmlformats.org/officeDocument/2006/relationships/image" Target="../media/image22.jpeg"/><Relationship Id="rId5" Type="http://schemas.openxmlformats.org/officeDocument/2006/relationships/image" Target="../media/image16.jpg"/><Relationship Id="rId10" Type="http://schemas.openxmlformats.org/officeDocument/2006/relationships/image" Target="../media/image21.jpeg"/><Relationship Id="rId4" Type="http://schemas.openxmlformats.org/officeDocument/2006/relationships/image" Target="../media/image15.jp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8.gif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g"/><Relationship Id="rId7" Type="http://schemas.openxmlformats.org/officeDocument/2006/relationships/image" Target="../media/image59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6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7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80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85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8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9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04B4E-FCC4-43B0-91FF-2A266361B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0160"/>
            <a:ext cx="10515600" cy="410528"/>
          </a:xfrm>
        </p:spPr>
        <p:txBody>
          <a:bodyPr>
            <a:normAutofit fontScale="90000"/>
          </a:bodyPr>
          <a:lstStyle/>
          <a:p>
            <a:r>
              <a:rPr lang="ru-RU" altLang="ru-RU" sz="2700" dirty="0">
                <a:latin typeface="Times New Roman" panose="02020603050405020304" pitchFamily="18" charset="0"/>
              </a:rPr>
              <a:t>Муниципальное казенное дошкольное образовательное учреждение  города Новосибирска «Детский сад № 331 «Радуга». </a:t>
            </a:r>
            <a:br>
              <a:rPr lang="ru-RU" altLang="ru-RU" sz="2700" dirty="0">
                <a:latin typeface="Times New Roman" panose="02020603050405020304" pitchFamily="18" charset="0"/>
              </a:rPr>
            </a:br>
            <a:br>
              <a:rPr lang="ru-RU" altLang="ru-RU" sz="3200" dirty="0">
                <a:latin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Проект «Новый год в нашем городе»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067C1C-1E1D-4E43-8ECB-7F636E334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46119"/>
            <a:ext cx="10515600" cy="2930843"/>
          </a:xfrm>
        </p:spPr>
        <p:txBody>
          <a:bodyPr/>
          <a:lstStyle/>
          <a:p>
            <a:pPr lvl="3"/>
            <a:r>
              <a:rPr lang="ru-RU" altLang="ru-RU" sz="2400" dirty="0">
                <a:latin typeface="Times New Roman" panose="02020603050405020304" pitchFamily="18" charset="0"/>
              </a:rPr>
              <a:t>Выполнили: С. В. Наумова, музыкальный руководитель, высшая кв. категория;    С. Г. Буренок, руководитель физического воспитания, высшая кв. категория</a:t>
            </a:r>
            <a:r>
              <a:rPr lang="ru-RU" altLang="ru-RU" sz="2400" b="1" dirty="0">
                <a:latin typeface="Times New Roman" panose="02020603050405020304" pitchFamily="18" charset="0"/>
              </a:rPr>
              <a:t>.</a:t>
            </a:r>
          </a:p>
          <a:p>
            <a:endParaRPr lang="ru-RU" altLang="ru-RU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ru-RU" altLang="ru-RU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ru-RU" altLang="ru-RU" sz="2400" dirty="0">
                <a:latin typeface="Times New Roman" panose="02020603050405020304" pitchFamily="18" charset="0"/>
              </a:rPr>
              <a:t>Новосибирск, 2022г.</a:t>
            </a:r>
          </a:p>
          <a:p>
            <a:endParaRPr lang="ru-RU" altLang="ru-RU" sz="3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sveterra.ru/upload/iblock/9ca/9ca281053986a6e6b0f1485e522d8193.jpg">
            <a:extLst>
              <a:ext uri="{FF2B5EF4-FFF2-40B4-BE49-F238E27FC236}">
                <a16:creationId xmlns:a16="http://schemas.microsoft.com/office/drawing/2014/main" id="{72DA933F-6515-4739-B72B-2F736AE2D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520" y="149946"/>
            <a:ext cx="2304081" cy="172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ages.cofeshopping.ru/5/ae/5ae32ef123af4a777ae4a52317a64271.jpg">
            <a:extLst>
              <a:ext uri="{FF2B5EF4-FFF2-40B4-BE49-F238E27FC236}">
                <a16:creationId xmlns:a16="http://schemas.microsoft.com/office/drawing/2014/main" id="{48D980CE-382A-4A38-8E65-2881A6179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123" y="1791603"/>
            <a:ext cx="1611823" cy="155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2.static1-sima-land.com/items/6254177/0/700-nw.jpg">
            <a:extLst>
              <a:ext uri="{FF2B5EF4-FFF2-40B4-BE49-F238E27FC236}">
                <a16:creationId xmlns:a16="http://schemas.microsoft.com/office/drawing/2014/main" id="{749E39FD-3497-41EC-9D8E-BD36CADB37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8" r="5574"/>
          <a:stretch/>
        </p:blipFill>
        <p:spPr bwMode="auto">
          <a:xfrm>
            <a:off x="9413123" y="4277532"/>
            <a:ext cx="2778877" cy="250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586EABCC-59E7-4D58-A393-CB6A496C2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032" y="5106422"/>
            <a:ext cx="4286250" cy="137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images.cofeshopping.ru/5/ae/5ae32ef123af4a777ae4a52317a64271.jpg">
            <a:extLst>
              <a:ext uri="{FF2B5EF4-FFF2-40B4-BE49-F238E27FC236}">
                <a16:creationId xmlns:a16="http://schemas.microsoft.com/office/drawing/2014/main" id="{62333543-EE61-450B-BC01-E832ED15E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83" y="2899556"/>
            <a:ext cx="1611823" cy="155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522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419DDB-BF71-4EC4-B09B-E7BD732AC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музыкального оформления для утренника.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танцев по подгруппам: «Куклы», «Снеговики», «Ёлочные игрушки», «Снежинки».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физического воспитания С. Г. Буренок.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CB2A95-A928-487D-84B7-3B08E72C2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020" y="1906940"/>
            <a:ext cx="10515600" cy="43176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сценария «Новый год в театре».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Оформление групп, музыкального зала в соответствии с темой.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средних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выставок в фойе детского сада и группе по теме.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средних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Изготовление костюмов, атрибутов.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средних групп.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Оформление презентации к утреннику.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65F766D0-60C3-4DDC-A127-6F5344B5B9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683241" y="-41345"/>
            <a:ext cx="1508759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42F8930B-5A57-4F32-9E67-4BA524F92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E2BA083E-E6BD-4D22-916C-6E8277EED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1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0F55E487-3797-4540-8609-328B77A50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575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759C1-F3DD-4DD7-92B4-23E179FFA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21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3CFAE9-5704-47A6-8BCB-D81D824EF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63" y="380365"/>
            <a:ext cx="2227637" cy="353631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EEE2B2-10B0-402D-A7BC-7EC2406784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21" y="365125"/>
            <a:ext cx="2444353" cy="37185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DF0456D-A2CB-4502-9C17-5A44F7A460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355" y="380365"/>
            <a:ext cx="2621280" cy="37185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1B7E40-799F-44C1-8BF0-8656429797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642" y="3043311"/>
            <a:ext cx="2227637" cy="371856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EFEA8FD-AC32-4F44-915E-4C3D24E5E15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5518" r="4212" b="27241"/>
          <a:stretch/>
        </p:blipFill>
        <p:spPr>
          <a:xfrm>
            <a:off x="6614058" y="3043311"/>
            <a:ext cx="2332099" cy="3718560"/>
          </a:xfrm>
          <a:prstGeom prst="rect">
            <a:avLst/>
          </a:prstGeom>
        </p:spPr>
      </p:pic>
      <p:pic>
        <p:nvPicPr>
          <p:cNvPr id="1026" name="Picture 2" descr="https://avatars.mds.yandex.net/i?id=33c3932f75e6b7748092427916ad4aef0bafbd18-4612564-images-thumbs&amp;n=13">
            <a:extLst>
              <a:ext uri="{FF2B5EF4-FFF2-40B4-BE49-F238E27FC236}">
                <a16:creationId xmlns:a16="http://schemas.microsoft.com/office/drawing/2014/main" id="{DC3CAC0A-7279-409F-A9CB-C9CEC54D4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46" y="4309940"/>
            <a:ext cx="2058998" cy="175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artfile.ru/2500x1816_1224150_%5bwww.ArtFile.ru%5d.jpg">
            <a:extLst>
              <a:ext uri="{FF2B5EF4-FFF2-40B4-BE49-F238E27FC236}">
                <a16:creationId xmlns:a16="http://schemas.microsoft.com/office/drawing/2014/main" id="{A6442325-6261-442A-BBC1-BF473A818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972" y="731202"/>
            <a:ext cx="1993185" cy="192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1abd660fcf220997fae573018f6703275bf5751a-4523975-images-thumbs&amp;n=13">
            <a:extLst>
              <a:ext uri="{FF2B5EF4-FFF2-40B4-BE49-F238E27FC236}">
                <a16:creationId xmlns:a16="http://schemas.microsoft.com/office/drawing/2014/main" id="{143F16F3-731E-46AF-92DF-43FA96856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477" y="4204432"/>
            <a:ext cx="1618985" cy="196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mg2.freepng.ru/20180417/oeq/kisspng-christmas-ornament-toy-bell-glockenspiel-clip-art-god-5ad5f8a307eeb3.5508333515239722590325.jpg">
            <a:extLst>
              <a:ext uri="{FF2B5EF4-FFF2-40B4-BE49-F238E27FC236}">
                <a16:creationId xmlns:a16="http://schemas.microsoft.com/office/drawing/2014/main" id="{84DE3E0F-7E53-4A68-A3DE-8FDDBE039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336" y="840763"/>
            <a:ext cx="1618986" cy="170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veterra.ru/upload/iblock/b7f/b7fc607e590edb33b5a66c9ce82b43af.jpg">
            <a:extLst>
              <a:ext uri="{FF2B5EF4-FFF2-40B4-BE49-F238E27FC236}">
                <a16:creationId xmlns:a16="http://schemas.microsoft.com/office/drawing/2014/main" id="{C0A1F657-6134-4B07-B9D7-661DF2570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9053" y="4309940"/>
            <a:ext cx="2540581" cy="214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999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9F8C03-63F3-4BDC-BEA7-04B4C85E2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020" y="-1273493"/>
            <a:ext cx="4246160" cy="8941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210BFF-31DB-4AED-879C-046A2FE3E6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621"/>
            <a:ext cx="5237904" cy="341693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FA6958-3F98-451A-9B5B-4BB04723BE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3" t="24652" r="20000" b="25523"/>
          <a:stretch/>
        </p:blipFill>
        <p:spPr>
          <a:xfrm>
            <a:off x="6827520" y="12065"/>
            <a:ext cx="5364480" cy="34169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781406-F17E-451F-8B53-4ED19208E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627" y="2727960"/>
            <a:ext cx="3707341" cy="4011296"/>
          </a:xfrm>
          <a:prstGeom prst="rect">
            <a:avLst/>
          </a:prstGeom>
        </p:spPr>
      </p:pic>
      <p:pic>
        <p:nvPicPr>
          <p:cNvPr id="2050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B1043520-1740-4B38-8A65-07D6B3159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6" y="3163504"/>
            <a:ext cx="4196280" cy="327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AB66C2B6-35F6-45DC-99B6-9A391F90A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714" y="3025140"/>
            <a:ext cx="4163475" cy="341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dn.100sp.ru/cache_pictures/322668332/thumb300">
            <a:extLst>
              <a:ext uri="{FF2B5EF4-FFF2-40B4-BE49-F238E27FC236}">
                <a16:creationId xmlns:a16="http://schemas.microsoft.com/office/drawing/2014/main" id="{75CB7324-E49C-4852-A808-F25128445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904" y="118744"/>
            <a:ext cx="1589616" cy="225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901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6C86B8-81BC-4E6A-9790-4A9C30827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AFD3EA-292D-446B-B394-E19A3DCF4B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33595763-72BD-4915-BEFB-9B016E457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525" y="3806190"/>
            <a:ext cx="4163475" cy="341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234CA65C-93F8-4113-8BFC-93C4E40CC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669" y="-5268"/>
            <a:ext cx="2509007" cy="169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0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A72413-3557-4A0D-80B2-D1C7DCBAE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7395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«Новогодняя снежинка в нашем городе»</a:t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(старшие группы)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50A88B-6816-47C8-91F0-A85D46715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30" y="1149587"/>
            <a:ext cx="10515600" cy="506444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старших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иллюстраций, фотографий, картин.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старших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Экскурсии, просмотр презентаций.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стихотворений, инсценировок.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песен, хороводов, танцев, музыкальных игр.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песни «Зимушка хрустальная», игры с пением «Мы повесим шарики».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вокального кружка «Колокольчик»</a:t>
            </a:r>
          </a:p>
          <a:p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97A4B5A3-F835-4CEB-9696-CFFC9B078A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226040" y="0"/>
            <a:ext cx="1965960" cy="202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etskiy-sad.com/wp-content/uploads/2021/12/sneg-snejinki-i-sosulki7.jpg">
            <a:extLst>
              <a:ext uri="{FF2B5EF4-FFF2-40B4-BE49-F238E27FC236}">
                <a16:creationId xmlns:a16="http://schemas.microsoft.com/office/drawing/2014/main" id="{E815EEB0-0016-474C-A56E-D8CC2059C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519" y="2026920"/>
            <a:ext cx="2697481" cy="246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97F29BE9-340F-49A3-94DD-330674E23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459" y="266065"/>
            <a:ext cx="1828800" cy="149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9E4A2313-AE9B-4212-92AA-EFD289187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040" y="5451477"/>
            <a:ext cx="1828800" cy="149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90162395-C67A-4044-AAC6-92468F28E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29" y="5859940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9F861F66-C48A-446A-AED8-3B4F6735B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780" y="5848034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13F8E61A-20AD-4037-9164-A583D7579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831" y="5841684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2A0A42EA-5CB6-4515-A969-525B0285F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019" y="5859940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E2E6B909-5DED-42B5-9CE5-3BB14BEC3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170" y="5791201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7CA6A6CF-75E6-4078-B7E7-214429A49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49" y="5791201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12DF0E5A-57C6-4D08-B101-6F42AAFCF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280" y="5817396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18FB9751-2C95-4081-B5BE-4F9B1338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328" y="5848034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726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654585-4592-47DA-9161-038FE8108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5072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музыкального оформления для утренника.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танцев по подгруппам: «», «Снежинки»,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«Гномы и Белоснежка», «Весёлые снеговики».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кружка «Ритмическая мозаика»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Г. Буренок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911EE3-D474-4428-99EC-16F08B412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5845"/>
            <a:ext cx="10515600" cy="438975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сценария «Новогодняя снежинка в нашем городе».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групп, музыкального зала в соответствии с темой.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старших 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Оформление выставок в фойе детского сада и группе по теме.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старших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костюмов, атрибутов.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старших  групп.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презентации к утреннику.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CFE7A6F1-DE52-4E46-96D7-1489F25E43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287000" y="0"/>
            <a:ext cx="1920239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D8F0098B-10CE-45A1-9F46-7F0730A6F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619" y="2407920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DFB31AB3-18E4-46D9-A9C2-555C359EA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619" y="3379012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751E220A-A432-4C02-9285-190FD4133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8998" y="4255854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C9F00C16-342D-4EAE-B467-138A24273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1018">
            <a:off x="11056617" y="5026821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i.pinimg.com/originals/32/ed/00/32ed00fada1c6a2fe817c76129f23430.jpg">
            <a:extLst>
              <a:ext uri="{FF2B5EF4-FFF2-40B4-BE49-F238E27FC236}">
                <a16:creationId xmlns:a16="http://schemas.microsoft.com/office/drawing/2014/main" id="{6AC99D6A-4F18-47FA-B926-22B508710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618" y="5937155"/>
            <a:ext cx="982981" cy="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546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BF6C0-7A4E-4EC6-86DC-645CB015F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6F5966-35A5-45A5-9B90-A120E3E98F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8"/>
            <a:ext cx="4863302" cy="375549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7B66AD-4C37-4B35-AB48-F70F08972D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t="1011" r="167" b="1878"/>
          <a:stretch/>
        </p:blipFill>
        <p:spPr>
          <a:xfrm>
            <a:off x="7615930" y="7618"/>
            <a:ext cx="4487045" cy="39840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9C0AC3B-D63C-42AD-8125-69D3EAB68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6" t="5751"/>
          <a:stretch/>
        </p:blipFill>
        <p:spPr>
          <a:xfrm>
            <a:off x="2928408" y="3238818"/>
            <a:ext cx="5699760" cy="3429000"/>
          </a:xfrm>
          <a:prstGeom prst="rect">
            <a:avLst/>
          </a:prstGeom>
        </p:spPr>
      </p:pic>
      <p:pic>
        <p:nvPicPr>
          <p:cNvPr id="102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E4F2D6A1-8774-43EF-A4A9-CEF7E9202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30" y="4217963"/>
            <a:ext cx="2582602" cy="191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BFFFED6-C230-40A6-8B78-84C3FCEE1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62" y="730702"/>
            <a:ext cx="2582602" cy="191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D28E7DC-42D7-421C-9B61-65B4F66D8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270" y="4217963"/>
            <a:ext cx="2582602" cy="191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280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08D07-8F95-4FD7-8744-A6EB213ED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6FB696-74BC-4373-91BE-82B1A68B50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27"/>
            <a:ext cx="4826424" cy="353631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E6C1FE-BADC-4C0E-A506-D18DC6558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920" y="137379"/>
            <a:ext cx="5212080" cy="35363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A559F0-4FB3-4327-9CA2-BB2FEE1FDB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093720"/>
            <a:ext cx="6217920" cy="3764280"/>
          </a:xfrm>
          <a:prstGeom prst="rect">
            <a:avLst/>
          </a:prstGeom>
        </p:spPr>
      </p:pic>
      <p:pic>
        <p:nvPicPr>
          <p:cNvPr id="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070C067B-6195-4CFD-99F6-24336E0BA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38" y="3991085"/>
            <a:ext cx="2582602" cy="223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B4815D3-B501-413E-A439-53D1F9242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424" y="643121"/>
            <a:ext cx="2153496" cy="209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36633A2-E1ED-4AF9-BCC9-BC32F1360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560" y="4128318"/>
            <a:ext cx="2582602" cy="209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181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AB5F3-17A2-4EC9-8986-63D19715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695"/>
            <a:ext cx="10515600" cy="1235075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Нос – морковка, глаза – угольки,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На голове – ведёрко.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Это – мы, Снеговики!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301FB0-FB9B-4F25-AA5A-80AB1DEA9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15" y="1600201"/>
            <a:ext cx="7578969" cy="5086104"/>
          </a:xfrm>
        </p:spPr>
      </p:pic>
      <p:pic>
        <p:nvPicPr>
          <p:cNvPr id="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A83072C-F604-4D4C-859F-95A4178C3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92" y="1727604"/>
            <a:ext cx="1663562" cy="18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905C2B83-EDE8-4A31-BCB8-830980919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30" y="4309135"/>
            <a:ext cx="1716316" cy="18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151D3622-CB58-4EB2-896B-EAC973AAD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71694"/>
            <a:ext cx="1588478" cy="123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7126D5F4-B657-440A-9197-F2B41F6E6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844" y="85846"/>
            <a:ext cx="1742640" cy="140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47BF9B2C-1D6A-4BBB-9FF7-8B7659CAD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809" y="224446"/>
            <a:ext cx="1848149" cy="140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4CE52FD3-52CF-4E77-AFC4-F2C705181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9459" y="2002141"/>
            <a:ext cx="1848149" cy="162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8FBEE06D-8500-4CC5-9C9E-ACDA22D7D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145" y="4217963"/>
            <a:ext cx="1841171" cy="191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6000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A7CE0C-DBC5-492B-836A-73D1C49CC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311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«Новогоднее приключение в городе Новосибирске» (подготовительные группы)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7D186B-BA01-42D4-A638-B53C13ED2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8240"/>
            <a:ext cx="10515600" cy="501872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подготовительных 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иллюстраций, фотографий, альбомов,  картин.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старших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Экскурсии, просмотр презентаций.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стихотворений, инсценировок.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песен, хороводов, танцев, музыкальных игр.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песни «Ёлочка», игры с пением «Мы повесим шарики».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вокального кружка «Колокольчик»</a:t>
            </a:r>
          </a:p>
          <a:p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DB4116E8-33A8-4CE2-89AF-847950C9B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226041" y="0"/>
            <a:ext cx="1965960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flomaster.club/uploads/posts/2022-08/1660692785_2-flomaster-club-p-inoplanetyane-kartinki-dlya-detei-krasivo-4.png">
            <a:extLst>
              <a:ext uri="{FF2B5EF4-FFF2-40B4-BE49-F238E27FC236}">
                <a16:creationId xmlns:a16="http://schemas.microsoft.com/office/drawing/2014/main" id="{DF2AA6CB-05D2-4A1B-9B3A-612A767BB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2245043"/>
            <a:ext cx="2133600" cy="345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CAEDDB18-958F-486A-9D1D-DBEF0D9A9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75630BE7-0A16-4EF0-AC24-78C23BD02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6081078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1F948C24-6E5A-46E2-99A6-9A352F787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6105685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662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C2FCB8-7550-4072-97F1-CC3A5DEDC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0" y="314959"/>
            <a:ext cx="10515600" cy="732155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7BE7FC-F2C2-4096-BFA3-143AF02F2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939166"/>
            <a:ext cx="11875770" cy="52377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наш родной город Новосибирск объявлен столицей Нового года. Празднично украшенные дома, парки, скверы, театры, музеи, улицы встречают наших ребятишек всюду. Многие дети побывали на различных городских и районных мероприятиях, посвящённых этому интересному событию. Они с радостью делятся своими впечатлениями с нами, педагогами, и другими ребятами из своих групп, показывают фотографии празднично украшенного города, рассказывают о спектаклях, выставках, прогулках.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Разнообразие собранного с помощью родителей и детей материала позволило разработать и осуществить проект «Новый год в нашем городе», в который мы включили интересные сценарии с музыкальным репертуаром, разученным  на музыкальных занятиях, в кружках «Колокольчик» и «Ритмическая мозаика».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 разработке проекта учитывались интересы детей, их творческие способности, желание узнать как можно больше о своём родном городе.</a:t>
            </a:r>
          </a:p>
        </p:txBody>
      </p:sp>
      <p:pic>
        <p:nvPicPr>
          <p:cNvPr id="1026" name="Picture 2" descr="https://atas.info/attachments/f901c4b6b0c9de5185074623af683ae6a84247f5/store/crop/0/120/1280/720/1280/720/0/c3872917a66bc8b2f43627a37994ec7811f2bb6c488cc8c25dc8fbd72fd6/photo_5317053170830130951_y+1.jpg">
            <a:extLst>
              <a:ext uri="{FF2B5EF4-FFF2-40B4-BE49-F238E27FC236}">
                <a16:creationId xmlns:a16="http://schemas.microsoft.com/office/drawing/2014/main" id="{AF5D765F-3B03-4F8D-AD8F-09F9C0F9C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" y="4754880"/>
            <a:ext cx="4328160" cy="206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zelao.ru/files/cache/900x600_adaptiveResize_january_2023_put.jpg">
            <a:extLst>
              <a:ext uri="{FF2B5EF4-FFF2-40B4-BE49-F238E27FC236}">
                <a16:creationId xmlns:a16="http://schemas.microsoft.com/office/drawing/2014/main" id="{3E66376F-BCCC-4F30-ACEF-94AB7DB44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4754880"/>
            <a:ext cx="2762250" cy="178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73C26872-4EFD-4753-8E2D-1215B45B3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54"/>
            <a:ext cx="396240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331C302F-C4E9-4E1D-BA71-6616C2375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-10159"/>
            <a:ext cx="428625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3C50A0BB-4DDF-495D-8CCC-598E77757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340" y="5535930"/>
            <a:ext cx="396240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138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74AE40-0015-4C27-9DC7-979A6235A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" y="121921"/>
            <a:ext cx="10896600" cy="225552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музыкального оформления для утренника.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танцев по подгруппам: «Куклы», «Фигуристы»,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«Кометы», «Полька».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кружка «Ритмическая мозаика»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Г. Буренок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7B4096-3CC9-4760-95EF-A718CA91F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40" y="2164081"/>
            <a:ext cx="11033760" cy="457199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сценария «Новогоднее приключение в городе Новосибирске».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групп, музыкального зала в соответствии с темой.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подготовительных  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выставок в фойе детского сада и группе по теме.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подготовительных 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костюмов, атрибутов.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подготовительных  групп.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презентации к утреннику.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6029242D-3549-4442-A3C9-2C980618B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226041" y="0"/>
            <a:ext cx="1965960" cy="204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mg2.freepng.ru/20180324/ioe/kisspng-light-extraterrestrial-life-night-unidentified-fly-ufo-5ab610a551c333.1095429215218812533349.jpg">
            <a:extLst>
              <a:ext uri="{FF2B5EF4-FFF2-40B4-BE49-F238E27FC236}">
                <a16:creationId xmlns:a16="http://schemas.microsoft.com/office/drawing/2014/main" id="{7ABA562B-D209-4870-A2C9-80A3CDE44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520" y="2834639"/>
            <a:ext cx="2926080" cy="225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45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291AC-A93E-4211-9612-CFA2DFB89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DE8536-EE86-4BA5-B995-33CBB0F11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7943" cy="443132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F7E4CD-5C0D-46C4-BF8F-387CB226B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160" y="0"/>
            <a:ext cx="5577840" cy="42203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C4F687-E7E0-4ECF-A702-1B52460C41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340" y="3215640"/>
            <a:ext cx="5577840" cy="3642360"/>
          </a:xfrm>
          <a:prstGeom prst="rect">
            <a:avLst/>
          </a:prstGeom>
        </p:spPr>
      </p:pic>
      <p:pic>
        <p:nvPicPr>
          <p:cNvPr id="2050" name="Picture 2" descr="https://klike.net/uploads/posts/2020-02/1582620150_33.jpg">
            <a:extLst>
              <a:ext uri="{FF2B5EF4-FFF2-40B4-BE49-F238E27FC236}">
                <a16:creationId xmlns:a16="http://schemas.microsoft.com/office/drawing/2014/main" id="{1C1D6B9D-D42B-45CF-A871-628010B34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943" y="154855"/>
            <a:ext cx="1486217" cy="306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prikolnye-kartinki.ru/img/picture/Feb/05/c92223cd68464a92f5fcc7780d1a4477/3.jpg">
            <a:extLst>
              <a:ext uri="{FF2B5EF4-FFF2-40B4-BE49-F238E27FC236}">
                <a16:creationId xmlns:a16="http://schemas.microsoft.com/office/drawing/2014/main" id="{FDD00707-5082-4DF8-A484-6A6BDA789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3" y="4431323"/>
            <a:ext cx="3448807" cy="221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data.whicdn.com/images/230025556/original.gif">
            <a:extLst>
              <a:ext uri="{FF2B5EF4-FFF2-40B4-BE49-F238E27FC236}">
                <a16:creationId xmlns:a16="http://schemas.microsoft.com/office/drawing/2014/main" id="{DB04B808-6E38-4D05-B9BB-7A83AB01E8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180" y="4426633"/>
            <a:ext cx="3066927" cy="206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52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B4E4D3-37ED-48F9-AD3D-D9D5BDB09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886AD5F-B91E-43BA-B46A-3509708654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37386"/>
            <a:ext cx="4695533" cy="639087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EE90E8-37DD-491C-85FF-6805DBCA8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799" y="326917"/>
            <a:ext cx="4448907" cy="6390879"/>
          </a:xfrm>
          <a:prstGeom prst="rect">
            <a:avLst/>
          </a:prstGeom>
        </p:spPr>
      </p:pic>
      <p:pic>
        <p:nvPicPr>
          <p:cNvPr id="5122" name="Picture 2" descr="https://thumbs.dreamstime.com/b/alien-embarrased-toon-76227354.jpg">
            <a:extLst>
              <a:ext uri="{FF2B5EF4-FFF2-40B4-BE49-F238E27FC236}">
                <a16:creationId xmlns:a16="http://schemas.microsoft.com/office/drawing/2014/main" id="{38714E72-7161-4761-A208-F216035C6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733" y="365125"/>
            <a:ext cx="1500113" cy="215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tatic1.bigstockphoto.com/9/7/1/large1500/17948456.jpg">
            <a:extLst>
              <a:ext uri="{FF2B5EF4-FFF2-40B4-BE49-F238E27FC236}">
                <a16:creationId xmlns:a16="http://schemas.microsoft.com/office/drawing/2014/main" id="{742B0147-0E35-4B28-9F67-3413561DB9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83" t="1" r="-34991" b="9457"/>
          <a:stretch/>
        </p:blipFill>
        <p:spPr bwMode="auto">
          <a:xfrm>
            <a:off x="5433210" y="3103043"/>
            <a:ext cx="1729590" cy="314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catherineasquithgallery.com/uploads/posts/2021-03/1614567897_67-p-zvezdochki-na-belom-fone-75.png">
            <a:extLst>
              <a:ext uri="{FF2B5EF4-FFF2-40B4-BE49-F238E27FC236}">
                <a16:creationId xmlns:a16="http://schemas.microsoft.com/office/drawing/2014/main" id="{3159CBD5-BEB1-4470-B2C7-971A5D544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7" y="0"/>
            <a:ext cx="1446924" cy="192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s://catherineasquithgallery.com/uploads/posts/2021-03/1614567897_67-p-zvezdochki-na-belom-fone-75.png">
            <a:extLst>
              <a:ext uri="{FF2B5EF4-FFF2-40B4-BE49-F238E27FC236}">
                <a16:creationId xmlns:a16="http://schemas.microsoft.com/office/drawing/2014/main" id="{45E0D226-D70D-4BCB-843D-B33A9E0C7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5076" y="4931843"/>
            <a:ext cx="1446924" cy="192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s://catherineasquithgallery.com/uploads/posts/2021-03/1614567897_67-p-zvezdochki-na-belom-fone-75.png">
            <a:extLst>
              <a:ext uri="{FF2B5EF4-FFF2-40B4-BE49-F238E27FC236}">
                <a16:creationId xmlns:a16="http://schemas.microsoft.com/office/drawing/2014/main" id="{287A9737-1979-403A-9618-371B6CEA4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368" y="-1"/>
            <a:ext cx="1446924" cy="192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s://catherineasquithgallery.com/uploads/posts/2021-03/1614567897_67-p-zvezdochki-na-belom-fone-75.png">
            <a:extLst>
              <a:ext uri="{FF2B5EF4-FFF2-40B4-BE49-F238E27FC236}">
                <a16:creationId xmlns:a16="http://schemas.microsoft.com/office/drawing/2014/main" id="{70FD2F5F-9D9A-4E7F-B2F8-B37E05F55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42" y="4791639"/>
            <a:ext cx="1446924" cy="192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944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C168E-731A-4B99-B7FE-3663ABD61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600"/>
            <a:ext cx="10515600" cy="949569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</a:rPr>
              <a:t>Оформление холла детского сада.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4A8031-5D65-47C9-8232-0ED6E5C10E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32"/>
          <a:stretch/>
        </p:blipFill>
        <p:spPr>
          <a:xfrm>
            <a:off x="378183" y="1259057"/>
            <a:ext cx="3080162" cy="488671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64C599-5D97-4187-869C-6E02F9C22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2" t="2583" r="25408"/>
          <a:stretch/>
        </p:blipFill>
        <p:spPr>
          <a:xfrm>
            <a:off x="8963636" y="1371600"/>
            <a:ext cx="3131820" cy="47396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7895BB-3D2C-4960-856E-B732B001A8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9" t="-1" r="36000" b="1556"/>
          <a:stretch/>
        </p:blipFill>
        <p:spPr>
          <a:xfrm>
            <a:off x="4896091" y="1220956"/>
            <a:ext cx="2638425" cy="4962916"/>
          </a:xfrm>
          <a:prstGeom prst="rect">
            <a:avLst/>
          </a:prstGeom>
        </p:spPr>
      </p:pic>
      <p:pic>
        <p:nvPicPr>
          <p:cNvPr id="1026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F6DDA915-2084-403A-8C97-1D555119F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003" y="79129"/>
            <a:ext cx="2638425" cy="1195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AB3C8DE9-7709-41F0-80CD-F2B6E4CBE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49" y="-17587"/>
            <a:ext cx="2638425" cy="1195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8C09B49B-B291-4263-95D6-E1450FD9A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227" y="950187"/>
            <a:ext cx="1179717" cy="140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757BE23D-B460-443D-8CF8-DD268E520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198" y="5273359"/>
            <a:ext cx="1437746" cy="156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fauzer.ru/wa-data/public/shop/products/86/42/44286/images/56088/56088.970.jpg">
            <a:extLst>
              <a:ext uri="{FF2B5EF4-FFF2-40B4-BE49-F238E27FC236}">
                <a16:creationId xmlns:a16="http://schemas.microsoft.com/office/drawing/2014/main" id="{B71D62D7-199C-4B34-8E13-94B08D8CB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227" y="3038034"/>
            <a:ext cx="1179717" cy="140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www.fauzer.ru/wa-data/public/shop/products/86/42/44286/images/56088/56088.970.jpg">
            <a:extLst>
              <a:ext uri="{FF2B5EF4-FFF2-40B4-BE49-F238E27FC236}">
                <a16:creationId xmlns:a16="http://schemas.microsoft.com/office/drawing/2014/main" id="{86827EEB-5F1E-4B5F-9508-2AE31FED6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08" y="1068555"/>
            <a:ext cx="1179717" cy="140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9ABF5D2E-D3B3-42F7-8A68-8D59BFE75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345" y="5179254"/>
            <a:ext cx="1437746" cy="161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2DC0972D-1F54-437C-821E-15472A453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06" y="3038034"/>
            <a:ext cx="1437746" cy="161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390095E4-C5F2-4F29-9DD6-8A2150A92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215" y="5468233"/>
            <a:ext cx="1437746" cy="133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0083053B-FCFC-4086-8449-9DE0E0D9D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49" y="5547894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686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F3ED50-8ED0-4028-8622-BD855C84A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7C54BC0-9F01-48EC-B086-53832D3E5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"/>
            <a:ext cx="4419601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1E68C7-68B9-4606-9F25-52E8FB48B3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" t="14889" r="11185" b="18222"/>
          <a:stretch/>
        </p:blipFill>
        <p:spPr>
          <a:xfrm>
            <a:off x="7772401" y="83820"/>
            <a:ext cx="4288302" cy="45872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2B1DC0-314A-4AFB-BA59-AE435B0524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5" t="29506" r="4417" b="3604"/>
          <a:stretch/>
        </p:blipFill>
        <p:spPr>
          <a:xfrm>
            <a:off x="4170485" y="2442343"/>
            <a:ext cx="4097215" cy="4587240"/>
          </a:xfrm>
          <a:prstGeom prst="rect">
            <a:avLst/>
          </a:prstGeom>
        </p:spPr>
      </p:pic>
      <p:pic>
        <p:nvPicPr>
          <p:cNvPr id="6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736951AB-03AA-47E8-88D2-3883D3E16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323" y="83820"/>
            <a:ext cx="3200401" cy="218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15C2C6B8-C0BE-4AAE-BB6D-1528A7C60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0" y="4680811"/>
            <a:ext cx="3353166" cy="210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6280AB6E-2651-4D44-9CBE-79E3858DF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359" y="4853567"/>
            <a:ext cx="3106981" cy="175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9191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787EE1-9A8D-4367-AA97-AEEF8F6B1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600"/>
            <a:ext cx="10515600" cy="545123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</a:rPr>
              <a:t>Аллея снежинок и уголок юного читателя.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5A6899-0533-4D8C-97FF-792B790DD9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791" y="949570"/>
            <a:ext cx="5801784" cy="5451230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8F332938-B7DD-4549-8B08-871071687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77" y="949570"/>
            <a:ext cx="5241991" cy="5591906"/>
          </a:xfrm>
          <a:prstGeom prst="rect">
            <a:avLst/>
          </a:prstGeom>
        </p:spPr>
      </p:pic>
      <p:pic>
        <p:nvPicPr>
          <p:cNvPr id="7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546770A0-7B4D-46AB-9168-692430DE8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87" y="228600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9B5D0A7C-2A48-47E4-BD47-8F6759BBC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4927" y="140676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E0A9EA05-629B-4871-BE4F-C6F31044E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691" y="738554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99613C95-C4FD-4756-803C-3A630D10D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918" y="2743204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6CB8E815-FECB-43B4-8741-CC510ACEE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269" y="5134716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895B6D46-A62B-4D5D-B2EF-F44C83722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646" y="5521567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2A49BE9E-A979-48F4-A8CF-E2A80A517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9833" y="5521567"/>
            <a:ext cx="1437745" cy="119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570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C9A8A6-51CA-4E82-8FAE-18B599F27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38" y="252461"/>
            <a:ext cx="10515600" cy="689952"/>
          </a:xfrm>
        </p:spPr>
        <p:txBody>
          <a:bodyPr>
            <a:normAutofit/>
          </a:bodyPr>
          <a:lstStyle/>
          <a:p>
            <a:r>
              <a:rPr lang="ru-RU" sz="3200" b="1" u="sng" dirty="0">
                <a:solidFill>
                  <a:srgbClr val="C00000"/>
                </a:solidFill>
              </a:rPr>
              <a:t>Оформление в холле детского сада.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54609A6F-DC11-48CA-94B1-3E4195780D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7" t="5325" r="833"/>
          <a:stretch/>
        </p:blipFill>
        <p:spPr>
          <a:xfrm>
            <a:off x="1848902" y="1270000"/>
            <a:ext cx="3798569" cy="431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6010B1A-67FA-42BA-8B9F-80F2FE9A6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918" y="1270000"/>
            <a:ext cx="3798569" cy="5069192"/>
          </a:xfrm>
          <a:prstGeom prst="rect">
            <a:avLst/>
          </a:prstGeom>
        </p:spPr>
      </p:pic>
      <p:pic>
        <p:nvPicPr>
          <p:cNvPr id="5" name="Picture 12" descr="https://cdn.100sp.ru/cache_pictures/322668332/thumb300">
            <a:extLst>
              <a:ext uri="{FF2B5EF4-FFF2-40B4-BE49-F238E27FC236}">
                <a16:creationId xmlns:a16="http://schemas.microsoft.com/office/drawing/2014/main" id="{F0386070-B4A0-48B5-A960-6D40383DA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515" y="5748675"/>
            <a:ext cx="1386824" cy="107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cdn.100sp.ru/cache_pictures/322668332/thumb300">
            <a:extLst>
              <a:ext uri="{FF2B5EF4-FFF2-40B4-BE49-F238E27FC236}">
                <a16:creationId xmlns:a16="http://schemas.microsoft.com/office/drawing/2014/main" id="{81E77E38-FAFE-4616-AC48-9E816253F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846" y="5257800"/>
            <a:ext cx="1386824" cy="142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cdn.100sp.ru/cache_pictures/322668332/thumb300">
            <a:extLst>
              <a:ext uri="{FF2B5EF4-FFF2-40B4-BE49-F238E27FC236}">
                <a16:creationId xmlns:a16="http://schemas.microsoft.com/office/drawing/2014/main" id="{BB18CEB2-EBF8-4511-83CF-2332DA062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50" y="1125415"/>
            <a:ext cx="1386824" cy="139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s://cdn.100sp.ru/cache_pictures/322668332/thumb300">
            <a:extLst>
              <a:ext uri="{FF2B5EF4-FFF2-40B4-BE49-F238E27FC236}">
                <a16:creationId xmlns:a16="http://schemas.microsoft.com/office/drawing/2014/main" id="{491536D9-6DC9-44B7-8DE4-15F78735E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53" y="5138465"/>
            <a:ext cx="1386824" cy="139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cdn.100sp.ru/cache_pictures/322668332/thumb300">
            <a:extLst>
              <a:ext uri="{FF2B5EF4-FFF2-40B4-BE49-F238E27FC236}">
                <a16:creationId xmlns:a16="http://schemas.microsoft.com/office/drawing/2014/main" id="{078FB57F-8CE5-46B7-95D1-A4891753D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267" y="5748675"/>
            <a:ext cx="1252948" cy="111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cdn.100sp.ru/cache_pictures/322668332/thumb300">
            <a:extLst>
              <a:ext uri="{FF2B5EF4-FFF2-40B4-BE49-F238E27FC236}">
                <a16:creationId xmlns:a16="http://schemas.microsoft.com/office/drawing/2014/main" id="{C07552BE-4FDD-4209-AB0C-9EACCE344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515" y="2521314"/>
            <a:ext cx="1386824" cy="139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s://cdn.100sp.ru/cache_pictures/322668332/thumb300">
            <a:extLst>
              <a:ext uri="{FF2B5EF4-FFF2-40B4-BE49-F238E27FC236}">
                <a16:creationId xmlns:a16="http://schemas.microsoft.com/office/drawing/2014/main" id="{A2BDF573-90F1-4688-913F-F246CFBC3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6" y="2932486"/>
            <a:ext cx="1386824" cy="139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cdn.100sp.ru/cache_pictures/322668332/thumb300">
            <a:extLst>
              <a:ext uri="{FF2B5EF4-FFF2-40B4-BE49-F238E27FC236}">
                <a16:creationId xmlns:a16="http://schemas.microsoft.com/office/drawing/2014/main" id="{3BD6EFE3-AFC0-4807-8E4E-A5E8BCE74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7126" y="107876"/>
            <a:ext cx="1386824" cy="139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cdn.100sp.ru/cache_pictures/322668332/thumb300">
            <a:extLst>
              <a:ext uri="{FF2B5EF4-FFF2-40B4-BE49-F238E27FC236}">
                <a16:creationId xmlns:a16="http://schemas.microsoft.com/office/drawing/2014/main" id="{43280E59-3914-489E-9BD5-334E58819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168" y="107876"/>
            <a:ext cx="1386824" cy="116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5769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A21DF-4DE2-4FE4-98B6-0854C5735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C2EA6A-43D2-4CAB-A007-DE4E027143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59"/>
          <a:stretch/>
        </p:blipFill>
        <p:spPr>
          <a:xfrm>
            <a:off x="4028917" y="650632"/>
            <a:ext cx="3263503" cy="57247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CAC67F-9525-41F0-AF29-6F00F4862D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7" t="36000" r="43666" b="8667"/>
          <a:stretch/>
        </p:blipFill>
        <p:spPr>
          <a:xfrm>
            <a:off x="8163084" y="650632"/>
            <a:ext cx="3838812" cy="5842243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D96D7E89-7743-438B-A53D-A8714CCEE6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82" y="709368"/>
            <a:ext cx="3263503" cy="5724769"/>
          </a:xfrm>
        </p:spPr>
      </p:pic>
      <p:pic>
        <p:nvPicPr>
          <p:cNvPr id="6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F19F1DBE-D53B-47E4-B4DE-73134B198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51616"/>
            <a:ext cx="4163475" cy="341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6348081F-3B6F-40A1-85D1-0F5A586EF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95" y="4097801"/>
            <a:ext cx="4163475" cy="341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6195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D0D530-E12B-42FB-8457-FF8936FF3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652F22-8779-49E7-AF43-9D7542ED78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6534" r="-1222" b="17971"/>
          <a:stretch/>
        </p:blipFill>
        <p:spPr>
          <a:xfrm>
            <a:off x="417643" y="414021"/>
            <a:ext cx="5872692" cy="2849880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DF1C1CC9-86BA-4214-9D9C-FD76AEB7F4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101" y="412434"/>
            <a:ext cx="4831080" cy="30511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0F866F-0028-45F8-A718-B5C66B8421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8" y="3837622"/>
            <a:ext cx="5151120" cy="30203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E07F15-BB04-4FE9-80C6-C137635DCB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" b="11245"/>
          <a:stretch/>
        </p:blipFill>
        <p:spPr>
          <a:xfrm>
            <a:off x="6482864" y="3591414"/>
            <a:ext cx="5438938" cy="3051175"/>
          </a:xfrm>
          <a:prstGeom prst="rect">
            <a:avLst/>
          </a:prstGeom>
        </p:spPr>
      </p:pic>
      <p:pic>
        <p:nvPicPr>
          <p:cNvPr id="8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06C50D78-73A6-4E12-A9F1-65652B14E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23" y="0"/>
            <a:ext cx="1822371" cy="129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7347CCE8-0283-4855-91A1-014DE0B68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924" y="2887980"/>
            <a:ext cx="235897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A36D25E3-95A8-4837-A8C3-4841CD29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369" y="2652591"/>
            <a:ext cx="194193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E80559F4-46C2-44B3-878F-2BB1F8784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14" y="5551367"/>
            <a:ext cx="194193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2BFD0F71-905D-496A-B60E-574E57E56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5192" y="0"/>
            <a:ext cx="1941931" cy="148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94BCBCFD-B251-44A9-AB8D-BFFBE1F1C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" y="5551367"/>
            <a:ext cx="159460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1817D1BA-8CDC-407D-8D41-0D8AAE729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138" y="322299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1D7C9E37-1B73-4273-BBFE-73DCD5FA7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393" y="5434198"/>
            <a:ext cx="1594607" cy="132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4517139F-0A08-43B1-9431-861A34877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393" y="2811461"/>
            <a:ext cx="1966329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57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694B6E-FD59-49F9-BD7E-B164DBCB8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385" y="184591"/>
            <a:ext cx="10650415" cy="641886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C00000"/>
                </a:solidFill>
              </a:rPr>
              <a:t>Вот как мы встречали Новый год!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2EAD05B-4851-49D0-87BF-FFF6AA29F3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92" y="1011067"/>
            <a:ext cx="10650415" cy="5846933"/>
          </a:xfrm>
        </p:spPr>
      </p:pic>
      <p:pic>
        <p:nvPicPr>
          <p:cNvPr id="6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3A12F7BE-1E17-48F6-A1D5-32F2C076E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9" y="29308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8BD07C7B-3B16-42A7-8FC3-98EFD8947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495" y="74710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60EECDDA-01FA-4816-AC4B-CC8C4D34D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363" y="5870872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1FCFB652-CB59-4A93-912E-C07C4208A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246" y="4714561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2641EABF-829C-4B9A-B797-2E0E8CD58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516" y="3558250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FFBAB550-8B0C-4526-B30D-9167FFFF6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935" y="24936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F6F58878-4B30-4CB7-AD40-767F06729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128" y="74710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03F03942-A10B-4870-AACD-BFBC60F2D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246" y="2347694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1C8464D4-544D-4443-814E-643BEF053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0388" y="1157703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351696AE-990D-426A-8EA8-01EBF014D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8" y="1157703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B1240DDA-7B82-4BA7-9832-61EC55D4F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" y="2221054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1112C4E6-8636-4D25-BC20-6CBF61716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2" y="3289759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707736A6-7B12-4717-A754-5E2B3D079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2" y="4451585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3942D5C6-E264-41BD-89DA-87CCC3102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966">
            <a:off x="17611" y="5925536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FB6346C5-D96C-43CD-84A2-DFC6A3595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354" y="24935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734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635DD-A69A-4A38-9D89-A37004FEF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5595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познавательно-творческий.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реализации: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(декабрь).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 С. В. Наумова,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физического воспитания С. Г. Буренок, дети и родители младших, средних, старших и подготовительных </a:t>
            </a:r>
            <a:r>
              <a:rPr lang="ru-RU" sz="2800" dirty="0"/>
              <a:t>групп.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0B014D-32A1-427F-95E8-71656F849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8502"/>
            <a:ext cx="10515600" cy="435437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воспитывать интерес к народным традициям, родному городу, его достопримечательностям.</a:t>
            </a:r>
          </a:p>
          <a:p>
            <a:pPr>
              <a:buNone/>
            </a:pP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Tx/>
              <a:buChar char="-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 детей;</a:t>
            </a:r>
          </a:p>
          <a:p>
            <a:pPr>
              <a:buFontTx/>
              <a:buChar char="-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кругозор;</a:t>
            </a:r>
          </a:p>
          <a:p>
            <a:pPr>
              <a:buFontTx/>
              <a:buChar char="-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выразительно исполнять танцевальные движения, разученные песни;</a:t>
            </a:r>
          </a:p>
          <a:p>
            <a:pPr>
              <a:buFontTx/>
              <a:buChar char="-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внимание, память, мышление, умение доводить начатое дело до конца;</a:t>
            </a:r>
          </a:p>
          <a:p>
            <a:pPr>
              <a:buFontTx/>
              <a:buChar char="-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привлекать родителей и детей к активному поиску информации.</a:t>
            </a:r>
          </a:p>
          <a:p>
            <a:pPr>
              <a:buFontTx/>
              <a:buChar char="-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речь детей.</a:t>
            </a:r>
          </a:p>
          <a:p>
            <a:endParaRPr lang="ru-RU" dirty="0"/>
          </a:p>
        </p:txBody>
      </p:sp>
      <p:pic>
        <p:nvPicPr>
          <p:cNvPr id="2058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AE21BD17-2A79-42E5-AA14-197D47748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024460C7-3740-4619-9628-66B30E9E8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6034405"/>
            <a:ext cx="3811905" cy="89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3B4B572E-4B7D-418C-B076-92A113B5E9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698480" y="0"/>
            <a:ext cx="1508759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veterra.ru/upload/iblock/9ca/9ca281053986a6e6b0f1485e522d8193.jpg">
            <a:extLst>
              <a:ext uri="{FF2B5EF4-FFF2-40B4-BE49-F238E27FC236}">
                <a16:creationId xmlns:a16="http://schemas.microsoft.com/office/drawing/2014/main" id="{08C24995-5EF3-4EE1-B835-059CDC658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2472823"/>
            <a:ext cx="2304081" cy="139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0373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C061CB-4E3D-40B8-9B5E-1781E54AD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5CFC6D-8CAD-45C1-B32E-1D656F862D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326" y="1109907"/>
            <a:ext cx="6088380" cy="512780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483C94-40F2-41AA-B553-D277413CA0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832" y="0"/>
            <a:ext cx="4525592" cy="6858000"/>
          </a:xfrm>
          <a:prstGeom prst="rect">
            <a:avLst/>
          </a:prstGeom>
        </p:spPr>
      </p:pic>
      <p:pic>
        <p:nvPicPr>
          <p:cNvPr id="6" name="Picture 12" descr="https://cdn.100sp.ru/cache_pictures/322668332/thumb300">
            <a:extLst>
              <a:ext uri="{FF2B5EF4-FFF2-40B4-BE49-F238E27FC236}">
                <a16:creationId xmlns:a16="http://schemas.microsoft.com/office/drawing/2014/main" id="{822F0232-04E4-45E5-8B75-DFEECE304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00" y="131364"/>
            <a:ext cx="1251553" cy="106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s://cdn.100sp.ru/cache_pictures/322668332/thumb300">
            <a:extLst>
              <a:ext uri="{FF2B5EF4-FFF2-40B4-BE49-F238E27FC236}">
                <a16:creationId xmlns:a16="http://schemas.microsoft.com/office/drawing/2014/main" id="{14B11EA8-25AA-411E-A26B-23E5A1636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612" y="8794"/>
            <a:ext cx="1251553" cy="106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cdn.100sp.ru/cache_pictures/322668332/thumb300">
            <a:extLst>
              <a:ext uri="{FF2B5EF4-FFF2-40B4-BE49-F238E27FC236}">
                <a16:creationId xmlns:a16="http://schemas.microsoft.com/office/drawing/2014/main" id="{D65F2D9F-B5C0-4D20-8DAC-3E95BC63A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497" y="26380"/>
            <a:ext cx="1251553" cy="10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s://cdn.100sp.ru/cache_pictures/322668332/thumb300">
            <a:extLst>
              <a:ext uri="{FF2B5EF4-FFF2-40B4-BE49-F238E27FC236}">
                <a16:creationId xmlns:a16="http://schemas.microsoft.com/office/drawing/2014/main" id="{2D72222E-6A1F-47F8-B7B4-AD7C699E4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176" y="-58751"/>
            <a:ext cx="1386824" cy="10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cdn.100sp.ru/cache_pictures/322668332/thumb300">
            <a:extLst>
              <a:ext uri="{FF2B5EF4-FFF2-40B4-BE49-F238E27FC236}">
                <a16:creationId xmlns:a16="http://schemas.microsoft.com/office/drawing/2014/main" id="{4EB2EFD5-D617-40A5-ADAE-A6077DA66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6" y="1411408"/>
            <a:ext cx="1290609" cy="108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https://cdn.100sp.ru/cache_pictures/322668332/thumb300">
            <a:extLst>
              <a:ext uri="{FF2B5EF4-FFF2-40B4-BE49-F238E27FC236}">
                <a16:creationId xmlns:a16="http://schemas.microsoft.com/office/drawing/2014/main" id="{ECFF06EB-4277-40AA-A97F-AAE7DE4C4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1" y="2789387"/>
            <a:ext cx="1114722" cy="108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s://cdn.100sp.ru/cache_pictures/322668332/thumb300">
            <a:extLst>
              <a:ext uri="{FF2B5EF4-FFF2-40B4-BE49-F238E27FC236}">
                <a16:creationId xmlns:a16="http://schemas.microsoft.com/office/drawing/2014/main" id="{91C90478-27DF-4BDD-AC20-8948AAD5F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6" y="4214958"/>
            <a:ext cx="1114722" cy="108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cdn.100sp.ru/cache_pictures/322668332/thumb300">
            <a:extLst>
              <a:ext uri="{FF2B5EF4-FFF2-40B4-BE49-F238E27FC236}">
                <a16:creationId xmlns:a16="http://schemas.microsoft.com/office/drawing/2014/main" id="{B184D854-9C17-4893-95AC-E4CF3E51A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09166"/>
            <a:ext cx="1114722" cy="108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cdn.100sp.ru/cache_pictures/322668332/thumb300">
            <a:extLst>
              <a:ext uri="{FF2B5EF4-FFF2-40B4-BE49-F238E27FC236}">
                <a16:creationId xmlns:a16="http://schemas.microsoft.com/office/drawing/2014/main" id="{14B7ECE3-43FE-4D2E-B773-8B3E0BA68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219" y="-32061"/>
            <a:ext cx="1114722" cy="108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9578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20EAA2-246B-4BE1-AA46-EBF1A4B27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A9C6F9-C036-4D6E-BAF0-CF36BF9B13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7" b="30839"/>
          <a:stretch/>
        </p:blipFill>
        <p:spPr>
          <a:xfrm>
            <a:off x="-1" y="0"/>
            <a:ext cx="5588423" cy="385135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F8D66D-DA55-4CEA-A6FB-103C142CD9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1" t="-1084" r="16811"/>
          <a:stretch/>
        </p:blipFill>
        <p:spPr>
          <a:xfrm>
            <a:off x="6603580" y="92392"/>
            <a:ext cx="5192182" cy="41748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8439D8-91D7-4DD7-8E74-1C52797EF1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" t="28666" r="11833" b="17112"/>
          <a:stretch/>
        </p:blipFill>
        <p:spPr>
          <a:xfrm>
            <a:off x="2117189" y="4124087"/>
            <a:ext cx="7924800" cy="2635568"/>
          </a:xfrm>
          <a:prstGeom prst="rect">
            <a:avLst/>
          </a:prstGeom>
        </p:spPr>
      </p:pic>
      <p:pic>
        <p:nvPicPr>
          <p:cNvPr id="6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C640123A-33F3-47CD-A093-F285EC8A5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09" y="92392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FF348A21-6349-4100-BDB8-ED2093715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584" y="1374482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E8398C33-F97D-480A-8789-FA10AC430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209" y="2733913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42EF9BBC-4956-42A8-96B9-16348E1EB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20" y="3961440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370EBFB6-47FA-414C-A269-D02D8C4BC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5" y="5367032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4EFEE292-240F-4643-B36D-1DC4AEBB3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0362" y="4267200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3F626208-8500-4071-A062-BB00B1885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2410">
            <a:off x="10852420" y="5436754"/>
            <a:ext cx="1002760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7051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659A4-A4A4-4166-A1A9-EACBB4424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2505"/>
          </a:xfrm>
        </p:spPr>
        <p:txBody>
          <a:bodyPr>
            <a:normAutofit fontScale="90000"/>
          </a:bodyPr>
          <a:lstStyle/>
          <a:p>
            <a:r>
              <a:rPr lang="ru-RU" sz="5400" b="1" u="sng" dirty="0">
                <a:solidFill>
                  <a:srgbClr val="C00000"/>
                </a:solidFill>
              </a:rPr>
              <a:t>Наше творчество.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7BDCD7-F71E-4857-969C-0E47929228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1" r="2101" b="10967"/>
          <a:stretch/>
        </p:blipFill>
        <p:spPr>
          <a:xfrm>
            <a:off x="764914" y="1243868"/>
            <a:ext cx="6160510" cy="458958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283577-AD04-457C-8A92-8CF8BC7AE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769" y="365125"/>
            <a:ext cx="4501662" cy="5965337"/>
          </a:xfrm>
          <a:prstGeom prst="rect">
            <a:avLst/>
          </a:prstGeom>
        </p:spPr>
      </p:pic>
      <p:pic>
        <p:nvPicPr>
          <p:cNvPr id="6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5C2B4E7F-5C9A-44C7-BFC8-164086401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632" y="149739"/>
            <a:ext cx="1532792" cy="131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FC9F5224-13DE-40AC-8C08-36419E1AE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02" y="5833452"/>
            <a:ext cx="1532792" cy="131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5704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79EDE5-9641-4B8F-B762-05398C1E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9278"/>
            <a:ext cx="10515600" cy="57560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  </a:t>
            </a:r>
            <a:r>
              <a:rPr lang="ru-RU" sz="3200" b="1" u="sng" dirty="0">
                <a:solidFill>
                  <a:srgbClr val="C00000"/>
                </a:solidFill>
              </a:rPr>
              <a:t>Выставка детского творчества.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610608C-3102-4AD4-B5C7-ADB4188345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6" y="1314710"/>
            <a:ext cx="3263503" cy="498355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250675-D820-4D37-B0A0-A48DE1AFF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425" y="1373513"/>
            <a:ext cx="3498443" cy="49835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6BEC93-82CC-471C-9CE4-2DC0B7F3CF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769" y="1328058"/>
            <a:ext cx="3185160" cy="4983554"/>
          </a:xfrm>
          <a:prstGeom prst="rect">
            <a:avLst/>
          </a:prstGeom>
        </p:spPr>
      </p:pic>
      <p:pic>
        <p:nvPicPr>
          <p:cNvPr id="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C51D2A53-C538-4577-A4B5-F664A8D39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80" y="184639"/>
            <a:ext cx="1124095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8B37FD0-37BD-49B1-81DC-882075198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327" y="237691"/>
            <a:ext cx="1124095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851D9C2-63A5-43A4-9DC3-6E0EF5D6F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976" y="212548"/>
            <a:ext cx="1124095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54720BA4-6650-4878-81C5-CA96C452D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1120" y="237691"/>
            <a:ext cx="1124095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9F752504-B589-441C-909C-9AF1D8CA4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836"/>
            <a:ext cx="1124095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0541CD70-C8C2-4B86-88AF-098617ACE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450" y="134206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4A0ACE67-F424-47F2-A8BC-C137048BE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868" y="2314720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C797994B-57E7-469D-8A51-8396C3021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965" y="5686814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0116426A-F88E-4EA0-9FD0-88C647586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266" y="4424794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1C77BF9-A5BD-4C9E-8510-4065F6F78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784" y="339979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EE045379-036C-47BD-B81C-92385B84E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053" y="575579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A3C1414-AE60-4A3F-8DD8-E893520B2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545" y="461760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4779640B-C796-40F6-BE3E-C3D1B1B62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852" y="350076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9EB83AF-D0B5-48F1-8B69-F3C7E58E8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438" y="2497015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BF1AA556-1932-451A-AD48-655F6A7A7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852" y="1360236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FC35B916-152F-407B-9AAD-4118C8BF4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2" y="1373513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7D779267-556D-4CEE-800A-571E8E131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093" y="24454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BD4044C9-3C0F-4B83-8057-72BFEF03F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9459">
            <a:off x="-69093" y="3549990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6FB1641-377E-47EA-9572-85487F296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84" y="488953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07DF1319-BD42-490D-9277-161A11985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" y="6094714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CC894B9-7F06-4624-91A7-397E9822C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888" y="6096330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EBB8658-11E8-4F13-BFEE-F9EC48137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79" y="618299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D60B874-B452-4466-A44D-5AD2FBDD4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108" y="59925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5396E9F-697C-4A86-9655-81F6A8A2B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958" y="6053003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5C9528CC-3744-4EB1-88CD-14BA87482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644" y="59925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3C156C7D-FC60-4846-ACD6-C549CBBAB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586" y="6092616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53B7B3DD-2AAC-42AF-99A3-123048EAF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9932" y="59925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73C09527-A73B-49E8-91EB-41FB2E9A1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242" y="605134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3A9C7A6B-CAB4-43F1-AF7B-F3367A981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242" y="134206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8E951FC6-C357-421F-A40E-EB278424F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3521" y="240909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9939869F-FC1A-433A-B734-B4811951F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8139" y="3570904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F496A4FB-6EB8-4CC2-8D23-D73EF6E12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2086" y="488953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079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DA9296-7DA4-4913-B244-9308D93BD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95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03C999-32CB-47E2-AA43-58F0B36E10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15" y="365125"/>
            <a:ext cx="3263503" cy="579485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F20410-6E14-49FD-AF9C-7BDA646ED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741" y="365123"/>
            <a:ext cx="3577590" cy="57168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AA60A9-4027-48F8-AD7A-0D923EB59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954" y="365124"/>
            <a:ext cx="3239334" cy="5716807"/>
          </a:xfrm>
          <a:prstGeom prst="rect">
            <a:avLst/>
          </a:prstGeom>
        </p:spPr>
      </p:pic>
      <p:pic>
        <p:nvPicPr>
          <p:cNvPr id="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BF2C78F0-B965-4D67-8FD0-C17DD852A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01" y="34655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312164A6-32CD-42FB-8315-00E52E039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407" y="6293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BC1D83C2-BF33-4DBB-9D9A-07CCCB255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290" y="3880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F1A26EB9-F4D2-4913-96EB-82A244D4F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958" y="5939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306D7DA-7E77-41E4-A475-AD24BF54B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116" y="3880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2AADF79-4948-4207-8717-6A95AFBDC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479" y="779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AB48BDF2-EDAB-404D-BB9A-76AAF3E0D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395" y="2422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4182613-A7AD-419A-907C-477C0905B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80" y="2387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7304E007-1D2A-4C09-A106-8724E8009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870" y="2387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975D9FB4-6BF4-4928-B62A-E155500CB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19" y="118896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8A66E768-9356-4AF5-A6B2-04596CC17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870" y="2318534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FFDED2A-A8A3-4AA4-9CD3-1C55A671E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870" y="3448101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B9CE59F7-8400-4E73-9F77-A9EEAB641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870" y="481853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0895C344-AF66-4596-96C1-5C7C72798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973" y="61020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83F26BDD-5E63-47D2-B16C-E5CAB01E1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847" y="6133538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D8E146A-E782-449D-96C8-D1D7BEC65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373" y="6117101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AA37FF54-A318-457C-95DD-DD95428CB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204" y="606145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14929162-8CEF-43A1-9385-627C41F01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035" y="61020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9F4CE147-8C26-42A5-93EF-6464A9BA3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263" y="61020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1FE1091A-41AB-499F-B448-4F5E48DAC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701" y="615997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29D6A848-104C-433B-96F4-44561CC9E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20" y="613623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C291E850-6EF9-47B4-9DCE-4BC3ED7B2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1253" y="605212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C9A2F69E-F240-400D-B3E7-7DEC8D678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720" y="610203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E13A5EF8-2FEB-4FDF-9835-4E2FD8CB7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481" y="1271538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6BC23D59-0E83-4E8B-B074-D39E029D0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409" y="481853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76560A75-CFF4-4365-BCF5-6A60B008C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12" y="349412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5250868A-DCF9-4560-AD25-5771F9F4B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479" y="233201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A54756D0-6172-4781-BC88-99E19AD10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0354" y="116990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A0A6FC07-3270-4530-B8E3-F91B3586A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864" y="2170964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521B384C-9AFA-4087-9DE6-E4B406F34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71" y="3458686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BF2A9B2D-FB22-4ED5-9E01-E32DA6940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710" y="4846729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58625AF0-6083-4D8A-864D-2B385E197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470" y="4448517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36B74EB8-48B2-47C2-98A8-7A863F457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836" y="3406445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DE405943-B185-4B2A-8538-0FD639BD6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045" y="2424523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https://catherineasquithgallery.com/uploads/posts/2021-02/1612238011_135-p-fioletovie-snezhinki-na-prozrachnom-fone-201.png">
            <a:extLst>
              <a:ext uri="{FF2B5EF4-FFF2-40B4-BE49-F238E27FC236}">
                <a16:creationId xmlns:a16="http://schemas.microsoft.com/office/drawing/2014/main" id="{9F1914F3-5B5A-480B-B2E6-A68FED273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382" y="1322302"/>
            <a:ext cx="711188" cy="6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6222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53281B-A683-4A8D-B3E8-34C175974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61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   </a:t>
            </a:r>
            <a:r>
              <a:rPr lang="ru-RU" sz="3200" b="1" u="sng" dirty="0">
                <a:solidFill>
                  <a:srgbClr val="C00000"/>
                </a:solidFill>
              </a:rPr>
              <a:t>Фотовыставка «Новый год в моём городе»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B3291F-F516-4282-97B4-8C2C2EC56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125" y="1010040"/>
            <a:ext cx="3263503" cy="483791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0BBFF5-BEAF-431F-A73C-A36E10259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25415"/>
            <a:ext cx="6751320" cy="4747846"/>
          </a:xfrm>
          <a:prstGeom prst="rect">
            <a:avLst/>
          </a:prstGeom>
        </p:spPr>
      </p:pic>
      <p:pic>
        <p:nvPicPr>
          <p:cNvPr id="6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41692CB6-2FDF-4900-A6F0-6CD6E2452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115" y="197162"/>
            <a:ext cx="1090246" cy="78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30AC0FF9-A7B5-4C04-B9DC-C0498B4C5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278" y="61335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581018D1-DB1E-4B9F-B7CA-70831DB1C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53" y="74070"/>
            <a:ext cx="1371600" cy="105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22366011-3D3E-4252-BF2F-FD6442BC9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396" y="197162"/>
            <a:ext cx="1090247" cy="78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CC416946-267B-4870-984C-103984261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465" y="5822140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B6EFD771-8C44-4348-83C8-E2BECA005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455" y="5847957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BA7E2218-B8DC-48E2-93BD-247A2FFCD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99" y="5906844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4C2FC70E-D5C6-4207-9DA2-65D412AFF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543" y="5847959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1083B7AC-01A9-4DB9-8B9F-799113125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488" y="5873261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1FDDA613-2D4C-45E0-89B7-C6B69897C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564" y="5934596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042A5621-6F59-4D03-86F5-EF3AEB3F4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728" y="5973917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i.mycdn.me/i?r=AzEPZsRbOZEKgBhR0XGMT1RkhdFOvR0nYoJqwRKoYdTw-6aKTM5SRkZCeTgDn6uOyic">
            <a:extLst>
              <a:ext uri="{FF2B5EF4-FFF2-40B4-BE49-F238E27FC236}">
                <a16:creationId xmlns:a16="http://schemas.microsoft.com/office/drawing/2014/main" id="{421BA88D-7AAD-4977-91D7-0F0BB27D0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" y="5992201"/>
            <a:ext cx="1223319" cy="9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D2BEE7F3-B527-4731-8FDC-5AA32FB2B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1" y="4462339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1D91A40B-68F8-4C71-9259-BC81DBAC5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2" y="1205351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BE1A9434-6449-4A32-B9B3-483DEF59F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1" y="2752797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6CE3DF82-304B-45B1-A967-522D13ED6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9895" y="4313303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838D556B-19E7-40B5-BDDC-E810FFAE5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5992" y="2869263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https://i.pinimg.com/originals/3d/85/25/3d8525a88fa3f61f99454b01a55cf405.png">
            <a:extLst>
              <a:ext uri="{FF2B5EF4-FFF2-40B4-BE49-F238E27FC236}">
                <a16:creationId xmlns:a16="http://schemas.microsoft.com/office/drawing/2014/main" id="{BD7DB102-218D-448B-AB86-BA5E60C16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118" y="1309305"/>
            <a:ext cx="742105" cy="82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9630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5AE115-3D77-4462-BFEA-2788E2B02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664AC9-2F8B-4546-B42D-E578736D8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4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0CD19F09-D886-4837-9F96-185C07F0B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492" y="-2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273B17ED-48BC-4C1C-92B5-60E6BA682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682" y="4139101"/>
            <a:ext cx="1506414" cy="151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67637DCC-4500-4494-A01F-6CC54A6F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0076" y="-1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9035A5A6-E1EA-4A67-9CBE-D612D99BA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2154" y="2807462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6214A607-E0CC-4DB0-886F-0B08789BE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093" y="2457988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3BA44923-5F14-4427-8167-8BB74002B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06" y="85994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D924DED4-9D0E-41D6-821B-FCA6C70A6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043" y="5614926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215878C1-7B8E-44E4-A337-10D0508BE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924" y="5614926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710266E8-A232-473C-B7D3-0A7F67396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23" y="4657994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DB193D17-58A9-4709-B5A8-7A793B671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304" y="5651378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BB075D54-62D2-496D-B5ED-62D50C562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523"/>
            <a:ext cx="154744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3789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DCA70F-861C-4CEB-AC2D-25A35BEF9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3721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     </a:t>
            </a:r>
            <a:r>
              <a:rPr lang="ru-RU" sz="3200" b="1" u="sng" dirty="0">
                <a:solidFill>
                  <a:srgbClr val="C00000"/>
                </a:solidFill>
              </a:rPr>
              <a:t>Фотовыставка «Путешествие по Новосибирску».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AA7586-F55A-4596-AA65-6D89F26B11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0" t="7958" r="6655" b="1763"/>
          <a:stretch/>
        </p:blipFill>
        <p:spPr>
          <a:xfrm>
            <a:off x="4371739" y="1318846"/>
            <a:ext cx="3718560" cy="5052109"/>
          </a:xfrm>
          <a:prstGeom prst="rect">
            <a:avLst/>
          </a:prstGeom>
        </p:spPr>
      </p:pic>
      <p:pic>
        <p:nvPicPr>
          <p:cNvPr id="9" name="Объект 4">
            <a:extLst>
              <a:ext uri="{FF2B5EF4-FFF2-40B4-BE49-F238E27FC236}">
                <a16:creationId xmlns:a16="http://schemas.microsoft.com/office/drawing/2014/main" id="{955316C8-951A-4D14-BBFE-169206871C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63" y="1318846"/>
            <a:ext cx="3263503" cy="5052109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0D6144B-0DDE-497B-830F-F2168B0CC8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" t="-2019" r="-2917" b="27087"/>
          <a:stretch/>
        </p:blipFill>
        <p:spPr>
          <a:xfrm>
            <a:off x="8360336" y="1212362"/>
            <a:ext cx="3718560" cy="5280513"/>
          </a:xfrm>
          <a:prstGeom prst="rect">
            <a:avLst/>
          </a:prstGeom>
        </p:spPr>
      </p:pic>
      <p:pic>
        <p:nvPicPr>
          <p:cNvPr id="6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8DC192B8-2377-47AA-B3BC-B0F7303F9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6851" y="179202"/>
            <a:ext cx="2466840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62CFD7D7-B56C-4949-94BD-41B39146A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712"/>
            <a:ext cx="1547446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019DC415-33B4-47F4-B867-751EAAA6C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43" y="3182118"/>
            <a:ext cx="1503457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912DEFA1-374F-4ECE-82DA-D81C0C527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93" y="1504765"/>
            <a:ext cx="1221860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7F2D1E05-A497-4ACD-B9D4-E16DA491D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150" y="4939884"/>
            <a:ext cx="953244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CC663CA0-E182-4E31-BE0F-8F19C3C82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73" y="5894092"/>
            <a:ext cx="1697398" cy="95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0785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46A91-A302-4016-86A4-E1D95F51D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546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    </a:t>
            </a:r>
            <a:r>
              <a:rPr lang="ru-RU" sz="3200" b="1" u="sng" dirty="0">
                <a:solidFill>
                  <a:srgbClr val="C00000"/>
                </a:solidFill>
              </a:rPr>
              <a:t>Фотовыставка «Моя прекрасная ёлочка».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0CC1858-1166-40A6-92B1-F28AD6F425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792" y="1160586"/>
            <a:ext cx="9126416" cy="5486399"/>
          </a:xfrm>
        </p:spPr>
      </p:pic>
      <p:pic>
        <p:nvPicPr>
          <p:cNvPr id="4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551EC742-915F-4BC3-96ED-B0AEC6390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650" y="100075"/>
            <a:ext cx="199227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C45828FA-C6DD-47F1-9240-03859F269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22" y="1609785"/>
            <a:ext cx="186500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8277A6C5-1025-468D-959F-082623946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5274" y="3241004"/>
            <a:ext cx="1517706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438F6217-2C0F-438A-BF32-5FF99D118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2370" y="5087690"/>
            <a:ext cx="1517706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D09895EF-3CC7-4520-A8DF-809BB0D52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111" y="100075"/>
            <a:ext cx="158283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045F1AF3-2FAC-4BEA-984D-4AB7E25F5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9" y="100074"/>
            <a:ext cx="1349945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D5D58FEE-E7BE-410B-B209-F5BCBAB54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609784"/>
            <a:ext cx="158283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9949D407-81AF-44AF-9F37-6B264A7EB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5602"/>
            <a:ext cx="158283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free-png.ru/wp-content/uploads/2021/10/free-png.ru-346.png">
            <a:extLst>
              <a:ext uri="{FF2B5EF4-FFF2-40B4-BE49-F238E27FC236}">
                <a16:creationId xmlns:a16="http://schemas.microsoft.com/office/drawing/2014/main" id="{63E03A6E-318C-4599-A804-81CA67C22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39" y="5174028"/>
            <a:ext cx="1582831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9955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F5403-86C9-4A4B-BB7D-C6C3C774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51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                        </a:t>
            </a:r>
            <a:r>
              <a:rPr lang="ru-RU" sz="3200" b="1" u="sng" dirty="0">
                <a:solidFill>
                  <a:srgbClr val="C00000"/>
                </a:solidFill>
              </a:rPr>
              <a:t>Выставка «Символ года».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F535247-D743-40F4-8CD4-442D444CAD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84" y="1351218"/>
            <a:ext cx="5439508" cy="4916611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F7C7F6-DCE3-40F7-9EA3-C3341BDE91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51218"/>
            <a:ext cx="5697416" cy="4916611"/>
          </a:xfrm>
          <a:prstGeom prst="rect">
            <a:avLst/>
          </a:prstGeom>
        </p:spPr>
      </p:pic>
      <p:pic>
        <p:nvPicPr>
          <p:cNvPr id="5" name="Picture 12" descr="https://cdn.100sp.ru/cache_pictures/322668332/thumb300">
            <a:extLst>
              <a:ext uri="{FF2B5EF4-FFF2-40B4-BE49-F238E27FC236}">
                <a16:creationId xmlns:a16="http://schemas.microsoft.com/office/drawing/2014/main" id="{C3DA3B66-AC7C-4016-B8FE-11633BEE2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80" y="58297"/>
            <a:ext cx="1386824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cdn.100sp.ru/cache_pictures/322668332/thumb300">
            <a:extLst>
              <a:ext uri="{FF2B5EF4-FFF2-40B4-BE49-F238E27FC236}">
                <a16:creationId xmlns:a16="http://schemas.microsoft.com/office/drawing/2014/main" id="{0417FFD3-829D-4D2F-B644-32471F7CE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891" y="80974"/>
            <a:ext cx="1386824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cdn.100sp.ru/cache_pictures/322668332/thumb300">
            <a:extLst>
              <a:ext uri="{FF2B5EF4-FFF2-40B4-BE49-F238E27FC236}">
                <a16:creationId xmlns:a16="http://schemas.microsoft.com/office/drawing/2014/main" id="{F85696B6-DC52-44AB-BDA4-C688D5BE9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628" y="173049"/>
            <a:ext cx="1386824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cdn.100sp.ru/cache_pictures/322668332/thumb300">
            <a:extLst>
              <a:ext uri="{FF2B5EF4-FFF2-40B4-BE49-F238E27FC236}">
                <a16:creationId xmlns:a16="http://schemas.microsoft.com/office/drawing/2014/main" id="{D74E9033-5481-4FCE-8E0D-BF4954533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1988" y="80974"/>
            <a:ext cx="1386824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s://cdn.100sp.ru/cache_pictures/322668332/thumb300">
            <a:extLst>
              <a:ext uri="{FF2B5EF4-FFF2-40B4-BE49-F238E27FC236}">
                <a16:creationId xmlns:a16="http://schemas.microsoft.com/office/drawing/2014/main" id="{3082B984-FE17-45B7-9AC0-465E911FC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267" y="58296"/>
            <a:ext cx="1386824" cy="117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0C46AB27-F547-43CC-85D6-CEE867B65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351" y="1419212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A6431991-F48A-4531-A423-8CA33ACED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51" y="5506782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65E45A3B-963C-44E5-9E04-071DB4C5A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487" y="5438788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DB6BD6A0-FE10-4F72-BB5D-581E50EB3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857" y="5451463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E45F84F6-3056-4A2D-950A-64B062A48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96" y="5605047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atherineasquithgallery.com/uploads/posts/2021-02/1612649919_155-p-novogodnie-igrushki-na-zelenom-fone-210.png">
            <a:extLst>
              <a:ext uri="{FF2B5EF4-FFF2-40B4-BE49-F238E27FC236}">
                <a16:creationId xmlns:a16="http://schemas.microsoft.com/office/drawing/2014/main" id="{7CB16798-9FE8-47A2-9B48-EB726576D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775" y="5438787"/>
            <a:ext cx="176911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342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7B6C5A-4384-47F5-9C30-B7EF8ABAC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Основные формы и средства организации работы:</a:t>
            </a:r>
            <a:b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264266-5AC4-47DC-80F0-0996F13CA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495776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стихотворений, инсценировок;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литературы;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и изготовление поделок: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музыкального репертуара на музыкальных занятиях;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песен на вокальном кружке «Колокольчик»;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индивидуальных танцев на кружке «Ритмическая мозаика»;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поиску информации, изготовлению костюмов, фотографий;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и прогулки по Новосибирску.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64CF3710-B1D2-4822-993A-454AAB7E0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454641" y="-41345"/>
            <a:ext cx="1737360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2A23D7E9-E911-49A0-8F4E-1E4DF49BA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F4E9A894-2747-48A1-AFFB-041FE5C6D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86349B86-599D-47E5-96C0-800131427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3410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44D27F-F623-41C5-872E-68794A63B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61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   </a:t>
            </a:r>
            <a:r>
              <a:rPr lang="ru-RU" sz="3200" b="1" u="sng" dirty="0">
                <a:solidFill>
                  <a:srgbClr val="C00000"/>
                </a:solidFill>
              </a:rPr>
              <a:t>Оформление в младшей группе.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C0A4E2-A34D-4867-9FC4-CAFFA9DE3D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60584"/>
            <a:ext cx="4989342" cy="550398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2C9688-8703-40A8-843A-F876F4DA4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306" y="1160583"/>
            <a:ext cx="4989342" cy="5503985"/>
          </a:xfrm>
          <a:prstGeom prst="rect">
            <a:avLst/>
          </a:prstGeom>
        </p:spPr>
      </p:pic>
      <p:pic>
        <p:nvPicPr>
          <p:cNvPr id="6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5D6A4556-B4CE-43FB-9042-6A7E654E8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497" y="-17585"/>
            <a:ext cx="1002760" cy="100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4A4AE07B-4D49-4C36-8C20-A6A6C15F4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139" y="47937"/>
            <a:ext cx="1002760" cy="100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E70FB5E8-6F17-443B-B281-0FE51ABD8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280" y="-31194"/>
            <a:ext cx="1002760" cy="100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0C794199-6CDE-44B4-BAEE-9F5FB20D1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915" y="-17585"/>
            <a:ext cx="1002760" cy="105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99F1773C-9887-4632-B077-D97255CE7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542" y="1367448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368E49C7-7EDB-4222-B380-BAA03E42C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90" y="59468"/>
            <a:ext cx="1002760" cy="100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89ACDA21-42EA-407F-BC1A-054099D16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956" y="2464410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8DB43183-98A7-49AD-8AD3-9EE076C2B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956" y="3832478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00C10C6C-A3BE-4DC2-B1E2-78F23EA2A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541" y="5393533"/>
            <a:ext cx="712765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E7637076-DF8F-4A86-8C8D-37A33F8B6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0" y="1230922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5B2774BB-FF1B-4DB4-A092-6F248EE78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0" y="2491643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F56F0F54-8071-41AA-B91C-97E794F5E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49" y="3855982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52F6EBFD-8877-471B-BBC8-6C809E986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5710"/>
            <a:ext cx="696350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0262B3F5-C161-44F3-BCF2-482A450D3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234" y="1367448"/>
            <a:ext cx="678766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C884C06E-B0C2-4CDB-A4FB-EF40B30D8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879" y="2931511"/>
            <a:ext cx="678766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B129A9D0-4F06-4EA0-8AAC-54A55D659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233" y="4306465"/>
            <a:ext cx="631875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avatars.mds.yandex.net/i?id=5f979cf8c03bb7128bb96be38aed14ef_l-5490194-images-thumbs&amp;n=13">
            <a:extLst>
              <a:ext uri="{FF2B5EF4-FFF2-40B4-BE49-F238E27FC236}">
                <a16:creationId xmlns:a16="http://schemas.microsoft.com/office/drawing/2014/main" id="{446F62C5-EE27-4265-8AA3-2AB37AD5B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2611" y="5542420"/>
            <a:ext cx="631876" cy="9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551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00B0E1-562C-4C0B-845D-31BB8C024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29ED72-AE3E-4870-B80A-2B60423CA4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18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995A2E-A70E-4422-8DC3-CC6AD7531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455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F39DD4-721C-4F88-BCCF-2D58FB48A3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7760"/>
            <a:ext cx="10515600" cy="504920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узнают о достопримечательностях г. Новосибирска.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 знакомиться с традициями проведения Нового года в нашей стране и Сибири.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успешно развиваться творческие способности детей.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получать возможность закрепить разученный музыкальный репертуар в игровой форме, смогут проявить свои таланты в пении, танцах, художественных видах деятельности.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родители и педагоги будут вовлечены в поисковую творческую деятельность.</a:t>
            </a:r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6853BB1D-92BD-45A9-BC12-EA64F3706E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683241" y="58509"/>
            <a:ext cx="1508759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97989188-E66E-4275-9ADD-D74AA0B5A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870350EB-1CB2-4C81-91F3-51B46B167C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45"/>
          <a:stretch/>
        </p:blipFill>
        <p:spPr bwMode="auto">
          <a:xfrm>
            <a:off x="4118612" y="6081078"/>
            <a:ext cx="3787138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2BC66AA5-29A4-4D45-82B6-6FC22AC56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045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7E50E-EFF8-4CD2-AD86-EDD29ECB4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365125"/>
            <a:ext cx="11018520" cy="88455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новогодний утренник в каждой возрастной группе.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02EF7F-CB1D-4F0A-A4F2-7C12077F8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1524000"/>
            <a:ext cx="11018520" cy="53340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Этап: «Выбор темы».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 проходит большой проект «Мой любимый город» с участием детей старших и подготовительных групп.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Этап: «Сбор сведений».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ознакомительной художественной литературы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иллюстраций, фотографий, картин.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стихотворений, загадок, инсценировок  для разучивания.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материала для оформления музыкального зала, фойе, коридоров, групповых комнат.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игр.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материала для изготовления поделок, рисования, аппликации.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музыкального репертуара для оформления праздников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материала для составления сценариев по разным возрастным группам.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индивидуальных танцев, песен, музыкальных игр, хороводов.</a:t>
            </a:r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A9531DB2-5A93-4414-8D63-320C400085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863221" y="0"/>
            <a:ext cx="134401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veterra.ru/upload/iblock/9ca/9ca281053986a6e6b0f1485e522d8193.jpg">
            <a:extLst>
              <a:ext uri="{FF2B5EF4-FFF2-40B4-BE49-F238E27FC236}">
                <a16:creationId xmlns:a16="http://schemas.microsoft.com/office/drawing/2014/main" id="{EBD360F4-435B-40F0-8458-E9EC091F8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010" y="2270125"/>
            <a:ext cx="2304081" cy="172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mages.cofeshopping.ru/5/ae/5ae32ef123af4a777ae4a52317a64271.jpg">
            <a:extLst>
              <a:ext uri="{FF2B5EF4-FFF2-40B4-BE49-F238E27FC236}">
                <a16:creationId xmlns:a16="http://schemas.microsoft.com/office/drawing/2014/main" id="{8797BAE0-8BB5-4F39-9659-4547AB1E4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888" y="3990436"/>
            <a:ext cx="1611823" cy="155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588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1A9B2-E2EA-4752-B422-1CA6D7997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119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«Реализация проекта».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74232A-932D-4FC6-BF0A-11EEA7B27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8240"/>
            <a:ext cx="10515600" cy="50187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«Новый год в цирке» (для детей 2 младшей группы).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младшей группы.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иллюстраций, картин, фотографий, видеоматериала.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младшей группы.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Разучивание стихотворений.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Ответственные: воспитатели.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Разучивание музыкального репертуара – хороводов, песен, танцев, игр.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</p:txBody>
      </p:sp>
      <p:pic>
        <p:nvPicPr>
          <p:cNvPr id="1028" name="Picture 4" descr="https://culttourism.ru/data/photos/b/c/bc5bc9cd8e850d78f64720451c3403c5.jpg">
            <a:extLst>
              <a:ext uri="{FF2B5EF4-FFF2-40B4-BE49-F238E27FC236}">
                <a16:creationId xmlns:a16="http://schemas.microsoft.com/office/drawing/2014/main" id="{E9681DF8-F8E9-4255-9F63-93133EF08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160" y="1"/>
            <a:ext cx="3291840" cy="321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8A67FF7E-E7FC-4B91-8CC6-28D384403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4825545F-2118-4D0A-BF28-04CA71368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257" y="6060600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44525D7E-0E00-4888-A122-C375C6F1D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605" y="6081078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721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354A0A-60B8-4983-961D-018DE6EA8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Разучивание вокального репертуара: песня «Зима» З.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Качаевой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вокального кружка «Колокольчик» С. В. Наумова.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Подбор музыкального оформления к утреннику.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EC66D5-1281-4B16-B64A-99D306964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Разучивание индивидуальных танцев медвежат, клоунов, собачек, балерин.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кружка «Ритмическая мозаика» С. Г. Буренок.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Составление сценария «Новый год в цирке г. Новосибирска»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Оформление групп, музыкального зала в соответствии с темой.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2 младшей группы.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Оформление выставок в фойе детского сада и группе по теме.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2 младшей группы.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Изготовление костюмов, атрибутов.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2 младшей группы, родители.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Оформление презентации к утреннику.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73E2C7A6-A394-4F80-9957-22E2001A37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378441" y="0"/>
            <a:ext cx="1813560" cy="182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veterra.ru/upload/iblock/9ca/9ca281053986a6e6b0f1485e522d8193.jpg">
            <a:extLst>
              <a:ext uri="{FF2B5EF4-FFF2-40B4-BE49-F238E27FC236}">
                <a16:creationId xmlns:a16="http://schemas.microsoft.com/office/drawing/2014/main" id="{4E67AE30-2603-4417-84D5-D046CC94D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1638" y="2621500"/>
            <a:ext cx="2304081" cy="172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mages.cofeshopping.ru/5/ae/5ae32ef123af4a777ae4a52317a64271.jpg">
            <a:extLst>
              <a:ext uri="{FF2B5EF4-FFF2-40B4-BE49-F238E27FC236}">
                <a16:creationId xmlns:a16="http://schemas.microsoft.com/office/drawing/2014/main" id="{90AF48F0-13CA-4081-A519-8188C427A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705" y="4822189"/>
            <a:ext cx="1813560" cy="155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832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B26C95-3C62-4575-8C53-5D1B5E442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215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«Новый год в театре» (средние группы)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C53EF8-F128-4A2B-85DE-68AE54435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0796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средних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иллюстраций, фотографий, картин.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 средних групп.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Экскурсии, посещение спектаклей.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стихотворений, инсценировок.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воспитатели. Привлечение родителей.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песен, хороводов, танцев, музыкальных игр.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музыкальный руководитель С. В. Наумова.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песни «Серебристая зима», игры с пением «Снежок».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Ответственная: руководитель вокального кружка «Колокольчик»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14" descr="https://s1.1zoom.ru/big3/417/Christmas_White_background_Branches_Balls_Bells_538134_3750x2695.jpg">
            <a:extLst>
              <a:ext uri="{FF2B5EF4-FFF2-40B4-BE49-F238E27FC236}">
                <a16:creationId xmlns:a16="http://schemas.microsoft.com/office/drawing/2014/main" id="{90C34650-31F9-4B07-A7F3-817DF44220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7" b="3226"/>
          <a:stretch/>
        </p:blipFill>
        <p:spPr bwMode="auto">
          <a:xfrm>
            <a:off x="10683241" y="0"/>
            <a:ext cx="1508759" cy="21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nsknews.info/upload/medialibrary/8e1/IMG_2832_cr_tn.JPG">
            <a:extLst>
              <a:ext uri="{FF2B5EF4-FFF2-40B4-BE49-F238E27FC236}">
                <a16:creationId xmlns:a16="http://schemas.microsoft.com/office/drawing/2014/main" id="{164412DF-6714-45CC-8F40-DBAA893EE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040" y="2201228"/>
            <a:ext cx="3299460" cy="287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A1F2D76C-9D66-4EAD-B15A-2531C2426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B74CFABE-1977-4743-9E65-6636D21D6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6034406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s://us.123rf.com/450wm/silvionka/silvionka2011/silvionka201100004/159388874-set-of-bright-colorful-glowing-glass-christmas-and-new-year-balls-with-ornate-snoflakes-isolated-on-.jpg?ver=6">
            <a:extLst>
              <a:ext uri="{FF2B5EF4-FFF2-40B4-BE49-F238E27FC236}">
                <a16:creationId xmlns:a16="http://schemas.microsoft.com/office/drawing/2014/main" id="{B70FBD85-1852-4A43-8A46-E8C86E315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6081078"/>
            <a:ext cx="4286250" cy="8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3730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1620</Words>
  <Application>Microsoft Office PowerPoint</Application>
  <PresentationFormat>Широкоэкранный</PresentationFormat>
  <Paragraphs>161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Тема Office</vt:lpstr>
      <vt:lpstr>Муниципальное казенное дошкольное образовательное учреждение  города Новосибирска «Детский сад № 331 «Радуга».   Проект «Новый год в нашем городе» </vt:lpstr>
      <vt:lpstr>Актуальность.</vt:lpstr>
      <vt:lpstr>Тип проекта: познавательно-творческий. Время реализации: краткосрочный (декабрь). Участники проекта: музыкальный руководитель С. В. Наумова, руководитель физического воспитания С. Г. Буренок, дети и родители младших, средних, старших и подготовительных групп.</vt:lpstr>
      <vt:lpstr>Основные формы и средства организации работы: </vt:lpstr>
      <vt:lpstr>Предполагаемый результат.</vt:lpstr>
      <vt:lpstr>Презентация проекта: новогодний утренник в каждой возрастной группе.</vt:lpstr>
      <vt:lpstr>Третий этап «Реализация проекта».</vt:lpstr>
      <vt:lpstr>5. Разучивание вокального репертуара: песня «Зима» З. Качаевой. Ответственная: руководитель вокального кружка «Колокольчик» С. В. Наумова. 6. Подбор музыкального оформления к утреннику. Ответственная: музыкальный руководитель С. В. Наумова.</vt:lpstr>
      <vt:lpstr>«Новый год в театре» (средние группы)</vt:lpstr>
      <vt:lpstr>Подбор музыкального оформления для утренника. Ответственная: музыкальный руководитель С. В. Наумова Разучивание танцев по подгруппам: «Куклы», «Снеговики», «Ёлочные игрушки», «Снежинки». Ответственная: руководитель физического воспитания С. Г. Буренок.</vt:lpstr>
      <vt:lpstr>Презентация PowerPoint</vt:lpstr>
      <vt:lpstr>Презентация PowerPoint</vt:lpstr>
      <vt:lpstr>Презентация PowerPoint</vt:lpstr>
      <vt:lpstr>«Новогодняя снежинка в нашем городе»  (старшие группы)</vt:lpstr>
      <vt:lpstr>Подбор музыкального оформления для утренника. Ответственная: музыкальный руководитель С. В. Наумова Разучивание танцев по подгруппам: «», «Снежинки»,  «Гномы и Белоснежка», «Весёлые снеговики». Ответственная: руководитель кружка «Ритмическая мозаика»  С. Г. Буренок </vt:lpstr>
      <vt:lpstr>Презентация PowerPoint</vt:lpstr>
      <vt:lpstr>Презентация PowerPoint</vt:lpstr>
      <vt:lpstr>Нос – морковка, глаза – угольки, На голове – ведёрко. Это – мы, Снеговики!</vt:lpstr>
      <vt:lpstr>«Новогоднее приключение в городе Новосибирске» (подготовительные группы)</vt:lpstr>
      <vt:lpstr>Подбор музыкального оформления для утренника. Ответственная: музыкальный руководитель С. В. Наумова Разучивание танцев по подгруппам: «Куклы», «Фигуристы»,  «Кометы», «Полька». Ответственная: руководитель кружка «Ритмическая мозаика»  С. Г. Буренок </vt:lpstr>
      <vt:lpstr>Презентация PowerPoint</vt:lpstr>
      <vt:lpstr>Презентация PowerPoint</vt:lpstr>
      <vt:lpstr>Оформление холла детского сада.</vt:lpstr>
      <vt:lpstr>Презентация PowerPoint</vt:lpstr>
      <vt:lpstr>Аллея снежинок и уголок юного читателя.</vt:lpstr>
      <vt:lpstr>Оформление в холле детского сада.</vt:lpstr>
      <vt:lpstr>Презентация PowerPoint</vt:lpstr>
      <vt:lpstr>Презентация PowerPoint</vt:lpstr>
      <vt:lpstr>Вот как мы встречали Новый год!</vt:lpstr>
      <vt:lpstr>Презентация PowerPoint</vt:lpstr>
      <vt:lpstr>Презентация PowerPoint</vt:lpstr>
      <vt:lpstr>Наше творчество.</vt:lpstr>
      <vt:lpstr>   Выставка детского творчества.</vt:lpstr>
      <vt:lpstr>Презентация PowerPoint</vt:lpstr>
      <vt:lpstr>    Фотовыставка «Новый год в моём городе»</vt:lpstr>
      <vt:lpstr>Презентация PowerPoint</vt:lpstr>
      <vt:lpstr>      Фотовыставка «Путешествие по Новосибирску».</vt:lpstr>
      <vt:lpstr>     Фотовыставка «Моя прекрасная ёлочка».</vt:lpstr>
      <vt:lpstr>                         Выставка «Символ года».</vt:lpstr>
      <vt:lpstr>   Оформление в младшей группе.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158</cp:revision>
  <dcterms:created xsi:type="dcterms:W3CDTF">2022-12-26T04:32:15Z</dcterms:created>
  <dcterms:modified xsi:type="dcterms:W3CDTF">2023-01-12T05:25:52Z</dcterms:modified>
</cp:coreProperties>
</file>