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0" r:id="rId9"/>
    <p:sldId id="262" r:id="rId10"/>
    <p:sldId id="265" r:id="rId11"/>
    <p:sldId id="266" r:id="rId12"/>
    <p:sldId id="26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3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65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83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8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56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8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9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12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926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44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71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644490"/>
            <a:ext cx="64807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Первый раз в</a:t>
            </a:r>
          </a:p>
          <a:p>
            <a:pPr algn="ctr"/>
            <a:r>
              <a:rPr lang="ru-RU" sz="8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детский сад</a:t>
            </a:r>
            <a:endParaRPr lang="ru-RU" sz="80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4941168"/>
            <a:ext cx="352839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Подготовила </a:t>
            </a:r>
          </a:p>
          <a:p>
            <a:pPr algn="r"/>
            <a:r>
              <a:rPr lang="ru-RU" dirty="0" smtClean="0"/>
              <a:t>педагог – психолог МБДОУ детского сада № 18 города Кирово – Чепецка </a:t>
            </a:r>
          </a:p>
          <a:p>
            <a:pPr algn="r"/>
            <a:r>
              <a:rPr lang="ru-RU" dirty="0" smtClean="0"/>
              <a:t>Попова Наталья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95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Малыш не хочет идти в детский сад</a:t>
            </a:r>
            <a:endParaRPr lang="ru-RU" sz="3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532" y="1124744"/>
            <a:ext cx="8424936" cy="4536504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9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u="sng" dirty="0" smtClean="0"/>
              <a:t>Причины:</a:t>
            </a:r>
          </a:p>
          <a:p>
            <a:pPr marL="447675">
              <a:spcBef>
                <a:spcPts val="0"/>
              </a:spcBef>
            </a:pPr>
            <a:r>
              <a:rPr lang="ru-RU" sz="2600" dirty="0"/>
              <a:t>м</a:t>
            </a:r>
            <a:r>
              <a:rPr lang="ru-RU" sz="2600" dirty="0" smtClean="0"/>
              <a:t>алыш идёт в детский сад после болезни</a:t>
            </a:r>
          </a:p>
          <a:p>
            <a:pPr marL="447675">
              <a:spcBef>
                <a:spcPts val="0"/>
              </a:spcBef>
            </a:pPr>
            <a:r>
              <a:rPr lang="ru-RU" sz="2600" dirty="0"/>
              <a:t>м</a:t>
            </a:r>
            <a:r>
              <a:rPr lang="ru-RU" sz="2600" dirty="0" smtClean="0"/>
              <a:t>алыш тяжело переносит режим детского сада</a:t>
            </a:r>
          </a:p>
          <a:p>
            <a:pPr marL="447675">
              <a:spcBef>
                <a:spcPts val="0"/>
              </a:spcBef>
            </a:pPr>
            <a:r>
              <a:rPr lang="ru-RU" sz="2600" dirty="0"/>
              <a:t>о</a:t>
            </a:r>
            <a:r>
              <a:rPr lang="ru-RU" sz="2600" dirty="0" smtClean="0"/>
              <a:t>бижают сверстники</a:t>
            </a:r>
          </a:p>
          <a:p>
            <a:pPr marL="447675">
              <a:spcBef>
                <a:spcPts val="0"/>
              </a:spcBef>
            </a:pPr>
            <a:r>
              <a:rPr lang="ru-RU" sz="2600" dirty="0"/>
              <a:t>к</a:t>
            </a:r>
            <a:r>
              <a:rPr lang="ru-RU" sz="2600" dirty="0" smtClean="0"/>
              <a:t>апризы</a:t>
            </a:r>
          </a:p>
          <a:p>
            <a:pPr marL="447675">
              <a:spcBef>
                <a:spcPts val="0"/>
              </a:spcBef>
            </a:pPr>
            <a:r>
              <a:rPr lang="ru-RU" sz="2600" dirty="0" smtClean="0"/>
              <a:t>смена детского сада, воспитателей</a:t>
            </a:r>
          </a:p>
          <a:p>
            <a:pPr marL="447675">
              <a:spcBef>
                <a:spcPts val="0"/>
              </a:spcBef>
            </a:pPr>
            <a:r>
              <a:rPr lang="ru-RU" sz="2600" dirty="0" smtClean="0"/>
              <a:t>малыш расстаётся с соской или бутылочкой</a:t>
            </a:r>
          </a:p>
          <a:p>
            <a:pPr marL="447675">
              <a:spcBef>
                <a:spcPts val="0"/>
              </a:spcBef>
            </a:pPr>
            <a:r>
              <a:rPr lang="ru-RU" sz="2600" dirty="0"/>
              <a:t>о</a:t>
            </a:r>
            <a:r>
              <a:rPr lang="ru-RU" sz="2600" dirty="0" smtClean="0"/>
              <a:t>жидания ребёнка не совпадают с действительностью </a:t>
            </a:r>
          </a:p>
          <a:p>
            <a:pPr marL="447675">
              <a:spcBef>
                <a:spcPts val="0"/>
              </a:spcBef>
            </a:pPr>
            <a:r>
              <a:rPr lang="ru-RU" sz="2600" dirty="0"/>
              <a:t>н</a:t>
            </a:r>
            <a:r>
              <a:rPr lang="ru-RU" sz="2600" dirty="0" smtClean="0"/>
              <a:t>егативный, неправильный настрой родителей на посещение д/с ребёнком</a:t>
            </a:r>
          </a:p>
          <a:p>
            <a:pPr algn="ctr">
              <a:spcBef>
                <a:spcPts val="0"/>
              </a:spcBef>
            </a:pPr>
            <a:endParaRPr lang="ru-RU" sz="2800" dirty="0" smtClean="0"/>
          </a:p>
          <a:p>
            <a:pPr algn="ctr">
              <a:spcBef>
                <a:spcPts val="0"/>
              </a:spcBef>
            </a:pPr>
            <a:endParaRPr lang="ru-RU" sz="2800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32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ошибки допускают родители 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период адаптации ребёнка к детскому саду?</a:t>
            </a:r>
            <a:endParaRPr 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248472"/>
          </a:xfrm>
        </p:spPr>
        <p:txBody>
          <a:bodyPr>
            <a:normAutofit fontScale="92500"/>
          </a:bodyPr>
          <a:lstStyle/>
          <a:p>
            <a:pPr algn="ctr">
              <a:spcBef>
                <a:spcPts val="0"/>
              </a:spcBef>
              <a:buNone/>
            </a:pPr>
            <a:endParaRPr lang="ru-RU" sz="900" dirty="0" smtClean="0"/>
          </a:p>
          <a:p>
            <a:pPr>
              <a:spcBef>
                <a:spcPts val="0"/>
              </a:spcBef>
            </a:pPr>
            <a:r>
              <a:rPr lang="ru-RU" sz="2400" dirty="0"/>
              <a:t>р</a:t>
            </a:r>
            <a:r>
              <a:rPr lang="ru-RU" sz="2400" dirty="0" smtClean="0"/>
              <a:t>одители идеализируют детский сад </a:t>
            </a:r>
            <a:r>
              <a:rPr lang="ru-RU" sz="2400" dirty="0" smtClean="0"/>
              <a:t>;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/>
              <a:t>с</a:t>
            </a:r>
            <a:r>
              <a:rPr lang="ru-RU" sz="2400" dirty="0" smtClean="0"/>
              <a:t>лишком строгий подход к началу посещению </a:t>
            </a:r>
            <a:r>
              <a:rPr lang="ru-RU" sz="2400" dirty="0" smtClean="0"/>
              <a:t>д/с;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родители компенсируют «страдания» ребёнка; 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обсуждение </a:t>
            </a:r>
            <a:r>
              <a:rPr lang="ru-RU" sz="2400" dirty="0" smtClean="0"/>
              <a:t>родителями детского сада в присутствии </a:t>
            </a:r>
            <a:r>
              <a:rPr lang="ru-RU" sz="2400" dirty="0" smtClean="0"/>
              <a:t>ребёнка;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/>
              <a:t>н</a:t>
            </a:r>
            <a:r>
              <a:rPr lang="ru-RU" sz="2400" dirty="0" smtClean="0"/>
              <a:t>аказание «детским садом»; 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/>
              <a:t>п</a:t>
            </a:r>
            <a:r>
              <a:rPr lang="ru-RU" sz="2400" dirty="0" smtClean="0"/>
              <a:t>овышенная тревожность мамы, сильная зависимость ребёнка от </a:t>
            </a:r>
            <a:r>
              <a:rPr lang="ru-RU" sz="2400" dirty="0" smtClean="0"/>
              <a:t>мамы;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отсутствие дома адекватного режима </a:t>
            </a:r>
            <a:r>
              <a:rPr lang="ru-RU" sz="2400" dirty="0" smtClean="0"/>
              <a:t>дня;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нежелание </a:t>
            </a:r>
            <a:r>
              <a:rPr lang="ru-RU" sz="2400" dirty="0"/>
              <a:t>взрослых давать большую самостоятельность </a:t>
            </a:r>
            <a:r>
              <a:rPr lang="ru-RU" sz="2400" dirty="0" smtClean="0"/>
              <a:t>малышу;</a:t>
            </a:r>
            <a:endParaRPr lang="ru-RU" sz="2400" dirty="0"/>
          </a:p>
          <a:p>
            <a:pPr>
              <a:spcBef>
                <a:spcPts val="0"/>
              </a:spcBef>
            </a:pPr>
            <a:r>
              <a:rPr lang="ru-RU" sz="2400" dirty="0" smtClean="0"/>
              <a:t>воспитание </a:t>
            </a:r>
            <a:r>
              <a:rPr lang="ru-RU" sz="2400" dirty="0"/>
              <a:t>ребенка в </a:t>
            </a:r>
            <a:r>
              <a:rPr lang="ru-RU" sz="2400" dirty="0" smtClean="0"/>
              <a:t>духе </a:t>
            </a:r>
            <a:r>
              <a:rPr lang="ru-RU" sz="2400" dirty="0" smtClean="0"/>
              <a:t>вседозволенности;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/>
              <a:t>л</a:t>
            </a:r>
            <a:r>
              <a:rPr lang="ru-RU" sz="2400" dirty="0" smtClean="0"/>
              <a:t>ичное </a:t>
            </a:r>
            <a:r>
              <a:rPr lang="ru-RU" sz="2400" dirty="0"/>
              <a:t>неприятие </a:t>
            </a:r>
            <a:r>
              <a:rPr lang="ru-RU" sz="2400" dirty="0" smtClean="0"/>
              <a:t>воспитателя.</a:t>
            </a:r>
            <a:endParaRPr lang="ru-RU" sz="2400" dirty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800" dirty="0" smtClean="0"/>
          </a:p>
          <a:p>
            <a:pPr algn="ctr">
              <a:spcBef>
                <a:spcPts val="0"/>
              </a:spcBef>
            </a:pPr>
            <a:endParaRPr lang="ru-RU" sz="2800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7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ждут родители от детского сада?</a:t>
            </a:r>
            <a:endParaRPr lang="ru-RU" sz="3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532" y="1268760"/>
            <a:ext cx="8424936" cy="3960440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  <a:buNone/>
            </a:pPr>
            <a:endParaRPr lang="ru-RU" sz="900" dirty="0" smtClean="0"/>
          </a:p>
          <a:p>
            <a:pPr algn="ctr">
              <a:spcBef>
                <a:spcPts val="0"/>
              </a:spcBef>
            </a:pPr>
            <a:r>
              <a:rPr lang="ru-RU" dirty="0" smtClean="0"/>
              <a:t>присмотр и уход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развитие (речь, игровые навыки, расширение кругозора, моторика, физическое развитие, творческие способности)</a:t>
            </a:r>
          </a:p>
          <a:p>
            <a:pPr algn="ctr">
              <a:spcBef>
                <a:spcPts val="0"/>
              </a:spcBef>
            </a:pPr>
            <a:r>
              <a:rPr lang="ru-RU" dirty="0"/>
              <a:t>о</a:t>
            </a:r>
            <a:r>
              <a:rPr lang="ru-RU" dirty="0" smtClean="0"/>
              <a:t>бучение (навыки самообслуживания,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 контроль физиологических потребностей, культура питания)</a:t>
            </a:r>
          </a:p>
          <a:p>
            <a:pPr algn="ctr">
              <a:spcBef>
                <a:spcPts val="0"/>
              </a:spcBef>
            </a:pPr>
            <a:r>
              <a:rPr lang="ru-RU" dirty="0"/>
              <a:t>р</a:t>
            </a:r>
            <a:r>
              <a:rPr lang="ru-RU" dirty="0" smtClean="0"/>
              <a:t>азвитие навыков общения со взрослыми и сверстниками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18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родители взаимодействуют с детским садом?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396044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900" dirty="0" smtClean="0"/>
          </a:p>
          <a:p>
            <a:pPr>
              <a:spcBef>
                <a:spcPts val="0"/>
              </a:spcBef>
            </a:pPr>
            <a:r>
              <a:rPr lang="ru-RU" sz="2800" dirty="0" smtClean="0"/>
              <a:t>участвуют </a:t>
            </a:r>
            <a:r>
              <a:rPr lang="ru-RU" sz="2800" dirty="0"/>
              <a:t>в реализации </a:t>
            </a:r>
            <a:r>
              <a:rPr lang="ru-RU" sz="2800" dirty="0" smtClean="0"/>
              <a:t>программы ДОУ</a:t>
            </a:r>
          </a:p>
          <a:p>
            <a:pPr>
              <a:spcBef>
                <a:spcPts val="0"/>
              </a:spcBef>
            </a:pPr>
            <a:r>
              <a:rPr lang="ru-RU" sz="2800" dirty="0"/>
              <a:t>у</a:t>
            </a:r>
            <a:r>
              <a:rPr lang="ru-RU" sz="2800" dirty="0" smtClean="0"/>
              <a:t>частвуют в </a:t>
            </a:r>
            <a:r>
              <a:rPr lang="ru-RU" sz="2800" dirty="0"/>
              <a:t>создании условий для полноценного и своевременного развития ребенка в дошкольном возрасте, </a:t>
            </a:r>
            <a:r>
              <a:rPr lang="ru-RU" sz="2800" dirty="0" smtClean="0"/>
              <a:t>чтобы не упустить важнейший период в развитии его личности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активно участвуют в  образовательном процессе, являются участниками </a:t>
            </a:r>
            <a:r>
              <a:rPr lang="ru-RU" sz="2800" dirty="0"/>
              <a:t>всех проектов, независимо от того, какая деятельность в них </a:t>
            </a:r>
            <a:r>
              <a:rPr lang="ru-RU" sz="2800" dirty="0" smtClean="0"/>
              <a:t>доминирует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18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Куда можно обратиться за помощью?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396044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9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Воспитатели: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Педагог – психолог: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Заведующий ДОУ:</a:t>
            </a:r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47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ЖЕЛАЕМ УДАЧИ ВАМ </a:t>
            </a:r>
            <a:b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 ВАШИМ ДЕТЯМ!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1" b="20000"/>
          <a:stretch>
            <a:fillRect/>
          </a:stretch>
        </p:blipFill>
        <p:spPr bwMode="auto">
          <a:xfrm>
            <a:off x="2051842" y="620688"/>
            <a:ext cx="50403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39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Малыш идёт в детский сад.</a:t>
            </a:r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392" y="1412776"/>
            <a:ext cx="7859216" cy="4104456"/>
          </a:xfrm>
        </p:spPr>
        <p:txBody>
          <a:bodyPr>
            <a:normAutofit/>
          </a:bodyPr>
          <a:lstStyle/>
          <a:p>
            <a:pPr marL="1257300">
              <a:buNone/>
            </a:pPr>
            <a:r>
              <a:rPr lang="ru-RU" sz="3600" b="1" i="1" dirty="0" smtClean="0"/>
              <a:t>Что чувствуют родители:</a:t>
            </a:r>
          </a:p>
          <a:p>
            <a:pPr marL="1257300">
              <a:spcBef>
                <a:spcPts val="0"/>
              </a:spcBef>
            </a:pPr>
            <a:r>
              <a:rPr lang="ru-RU" sz="3600" dirty="0" smtClean="0"/>
              <a:t>радость </a:t>
            </a:r>
          </a:p>
          <a:p>
            <a:pPr marL="1257300">
              <a:spcBef>
                <a:spcPts val="0"/>
              </a:spcBef>
            </a:pPr>
            <a:r>
              <a:rPr lang="ru-RU" sz="3600" dirty="0"/>
              <a:t>б</a:t>
            </a:r>
            <a:r>
              <a:rPr lang="ru-RU" sz="3600" dirty="0" smtClean="0"/>
              <a:t>еспокойство</a:t>
            </a:r>
          </a:p>
          <a:p>
            <a:pPr marL="1257300">
              <a:spcBef>
                <a:spcPts val="0"/>
              </a:spcBef>
            </a:pPr>
            <a:r>
              <a:rPr lang="ru-RU" sz="3600" dirty="0" smtClean="0"/>
              <a:t>тревогу</a:t>
            </a:r>
          </a:p>
          <a:p>
            <a:pPr marL="1257300">
              <a:spcBef>
                <a:spcPts val="0"/>
              </a:spcBef>
            </a:pPr>
            <a:r>
              <a:rPr lang="ru-RU" sz="3600" dirty="0"/>
              <a:t>о</a:t>
            </a:r>
            <a:r>
              <a:rPr lang="ru-RU" sz="3600" dirty="0" smtClean="0"/>
              <a:t>блегчение</a:t>
            </a:r>
          </a:p>
          <a:p>
            <a:pPr marL="1257300">
              <a:spcBef>
                <a:spcPts val="0"/>
              </a:spcBef>
            </a:pPr>
            <a:r>
              <a:rPr lang="ru-RU" sz="3600" dirty="0" smtClean="0"/>
              <a:t>гордость</a:t>
            </a:r>
          </a:p>
          <a:p>
            <a:pPr marL="1257300">
              <a:spcBef>
                <a:spcPts val="0"/>
              </a:spcBef>
            </a:pPr>
            <a:r>
              <a:rPr lang="ru-RU" sz="3600" dirty="0" smtClean="0"/>
              <a:t>надежду</a:t>
            </a:r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59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Малыш идёт в детский сад.</a:t>
            </a:r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410445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i="1" dirty="0" smtClean="0"/>
          </a:p>
          <a:p>
            <a:pPr algn="ctr">
              <a:buNone/>
            </a:pPr>
            <a:r>
              <a:rPr lang="ru-RU" sz="3600" b="1" i="1" dirty="0" smtClean="0"/>
              <a:t>Что чувствует малыш </a:t>
            </a:r>
          </a:p>
          <a:p>
            <a:pPr algn="ctr">
              <a:buNone/>
            </a:pPr>
            <a:r>
              <a:rPr lang="ru-RU" sz="3600" b="1" i="1" dirty="0" smtClean="0"/>
              <a:t>до поступления в детский сад:</a:t>
            </a:r>
            <a:endParaRPr lang="ru-RU" sz="3600" dirty="0" smtClean="0"/>
          </a:p>
          <a:p>
            <a:pPr algn="ctr"/>
            <a:r>
              <a:rPr lang="ru-RU" sz="3600" dirty="0" smtClean="0"/>
              <a:t>слушает рассказ родителей о д/с</a:t>
            </a:r>
          </a:p>
          <a:p>
            <a:pPr algn="ctr"/>
            <a:r>
              <a:rPr lang="ru-RU" sz="3600" dirty="0"/>
              <a:t>п</a:t>
            </a:r>
            <a:r>
              <a:rPr lang="ru-RU" sz="3600" dirty="0" smtClean="0"/>
              <a:t>одчиняется желанию родителей</a:t>
            </a:r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4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Малыш идёт в детский сад.</a:t>
            </a:r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432048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600" b="1" i="1" dirty="0" smtClean="0"/>
              <a:t>Что чувствует малыш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3600" b="1" i="1" dirty="0"/>
              <a:t>п</a:t>
            </a:r>
            <a:r>
              <a:rPr lang="ru-RU" sz="3600" b="1" i="1" dirty="0" smtClean="0"/>
              <a:t>осле поступления в детский сад:</a:t>
            </a:r>
            <a:endParaRPr lang="ru-RU" sz="3600" dirty="0" smtClean="0"/>
          </a:p>
          <a:p>
            <a:pPr algn="ctr">
              <a:spcBef>
                <a:spcPts val="0"/>
              </a:spcBef>
            </a:pPr>
            <a:r>
              <a:rPr lang="ru-RU" dirty="0" smtClean="0"/>
              <a:t>1-3 день посещения – радость (не всегда)</a:t>
            </a:r>
          </a:p>
          <a:p>
            <a:pPr marL="357188" indent="-357188" algn="ctr">
              <a:spcBef>
                <a:spcPts val="0"/>
              </a:spcBef>
            </a:pPr>
            <a:r>
              <a:rPr lang="ru-RU" dirty="0" smtClean="0"/>
              <a:t>страх от разлуки с мамой (папой)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беспокойство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тревога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смятение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грусть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чему должен привыкнуть малыш </a:t>
            </a:r>
            <a:b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детском саду?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446449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Физиологический уровень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8162" y="1905422"/>
            <a:ext cx="3600400" cy="1512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Новый режим, </a:t>
            </a:r>
            <a:endParaRPr lang="ru-RU" sz="2400" dirty="0" smtClean="0"/>
          </a:p>
          <a:p>
            <a:pPr algn="ctr"/>
            <a:r>
              <a:rPr lang="ru-RU" sz="2400" dirty="0"/>
              <a:t>н</a:t>
            </a:r>
            <a:r>
              <a:rPr lang="ru-RU" sz="2400" dirty="0" smtClean="0"/>
              <a:t>овый ритм </a:t>
            </a:r>
            <a:r>
              <a:rPr lang="ru-RU" sz="2400" dirty="0"/>
              <a:t>жизни, </a:t>
            </a:r>
            <a:r>
              <a:rPr lang="ru-RU" sz="2400" dirty="0" smtClean="0"/>
              <a:t>новые нагрузки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903537"/>
            <a:ext cx="3600400" cy="1512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Новая пища, </a:t>
            </a:r>
          </a:p>
          <a:p>
            <a:pPr algn="ctr"/>
            <a:r>
              <a:rPr lang="ru-RU" sz="2400" dirty="0"/>
              <a:t>н</a:t>
            </a:r>
            <a:r>
              <a:rPr lang="ru-RU" sz="2400" dirty="0" smtClean="0"/>
              <a:t>овое освещение, </a:t>
            </a:r>
          </a:p>
          <a:p>
            <a:pPr algn="ctr"/>
            <a:r>
              <a:rPr lang="ru-RU" sz="2400" dirty="0" smtClean="0"/>
              <a:t>новые помещения,</a:t>
            </a:r>
          </a:p>
          <a:p>
            <a:pPr algn="ctr"/>
            <a:r>
              <a:rPr lang="ru-RU" sz="2400" dirty="0"/>
              <a:t>н</a:t>
            </a:r>
            <a:r>
              <a:rPr lang="ru-RU" sz="2400" dirty="0" smtClean="0"/>
              <a:t>овые запахи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3572941"/>
            <a:ext cx="3816213" cy="639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Невозможность уединения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365104"/>
            <a:ext cx="4624300" cy="639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Необходимость самоограничений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241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чему должен привыкнуть малыш </a:t>
            </a:r>
            <a:b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детском саду?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446449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Психологический  уровень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46934" y="1772816"/>
            <a:ext cx="4739902" cy="5040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Отсутствие значимого взрослого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770075"/>
            <a:ext cx="6912768" cy="5580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Необходимость самому справляться с проблемами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328150"/>
            <a:ext cx="7272808" cy="639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Необходимость отстаивать своё личное пространство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1603" y="3967838"/>
            <a:ext cx="7632848" cy="9077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Большое количество новых людей (детей и взрослых), необходимость с ними взаимодействовать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2266019"/>
            <a:ext cx="5040560" cy="5040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Выполнение заданий воспитателя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937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Сколько длиться адаптация?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 smtClean="0"/>
              <a:t>Период адаптации может проходить </a:t>
            </a:r>
          </a:p>
          <a:p>
            <a:pPr marL="0" indent="0" algn="ctr">
              <a:buNone/>
            </a:pPr>
            <a:r>
              <a:rPr lang="ru-RU" i="1" dirty="0" smtClean="0"/>
              <a:t>от 2-3 недель до 3 месяцев и дольше</a:t>
            </a:r>
            <a:r>
              <a:rPr lang="ru-RU" dirty="0"/>
              <a:t>:</a:t>
            </a:r>
            <a:endParaRPr lang="ru-RU" dirty="0" smtClean="0"/>
          </a:p>
          <a:p>
            <a:pPr marL="0" indent="0" algn="ctr">
              <a:buNone/>
            </a:pPr>
            <a:endParaRPr lang="ru-RU" sz="2000" dirty="0" smtClean="0"/>
          </a:p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Легкая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адаптация</a:t>
            </a:r>
            <a:r>
              <a:rPr lang="ru-RU" b="1" i="1" dirty="0"/>
              <a:t>  </a:t>
            </a:r>
            <a:r>
              <a:rPr lang="ru-RU" dirty="0" smtClean="0"/>
              <a:t>– </a:t>
            </a:r>
            <a:r>
              <a:rPr lang="ru-RU" dirty="0"/>
              <a:t>2-3 </a:t>
            </a:r>
            <a:r>
              <a:rPr lang="ru-RU" dirty="0" smtClean="0"/>
              <a:t>недели.</a:t>
            </a:r>
            <a:endParaRPr lang="ru-RU" dirty="0"/>
          </a:p>
          <a:p>
            <a:pPr>
              <a:tabLst>
                <a:tab pos="361950" algn="l"/>
              </a:tabLst>
            </a:pPr>
            <a:r>
              <a:rPr lang="ru-RU" b="1" i="1" dirty="0" smtClean="0">
                <a:solidFill>
                  <a:srgbClr val="0070C0"/>
                </a:solidFill>
              </a:rPr>
              <a:t>Средней </a:t>
            </a:r>
            <a:r>
              <a:rPr lang="ru-RU" b="1" i="1" dirty="0">
                <a:solidFill>
                  <a:srgbClr val="0070C0"/>
                </a:solidFill>
              </a:rPr>
              <a:t>тяжести</a:t>
            </a:r>
            <a:r>
              <a:rPr lang="ru-RU" dirty="0"/>
              <a:t>    </a:t>
            </a:r>
            <a:r>
              <a:rPr lang="ru-RU" dirty="0" smtClean="0"/>
              <a:t>– </a:t>
            </a:r>
            <a:r>
              <a:rPr lang="ru-RU" dirty="0"/>
              <a:t>8 </a:t>
            </a:r>
            <a:r>
              <a:rPr lang="ru-RU" dirty="0" smtClean="0"/>
              <a:t>недель.</a:t>
            </a:r>
            <a:endParaRPr lang="ru-RU" dirty="0"/>
          </a:p>
          <a:p>
            <a:r>
              <a:rPr lang="ru-RU" b="1" i="1" dirty="0" smtClean="0">
                <a:solidFill>
                  <a:srgbClr val="FF0000"/>
                </a:solidFill>
              </a:rPr>
              <a:t>Тяжелая </a:t>
            </a:r>
            <a:r>
              <a:rPr lang="ru-RU" b="1" i="1" dirty="0">
                <a:solidFill>
                  <a:srgbClr val="FF0000"/>
                </a:solidFill>
              </a:rPr>
              <a:t>адаптация </a:t>
            </a:r>
            <a:r>
              <a:rPr lang="ru-RU" dirty="0" smtClean="0"/>
              <a:t>– </a:t>
            </a:r>
            <a:r>
              <a:rPr lang="ru-RU" dirty="0"/>
              <a:t>10-12 недель и </a:t>
            </a:r>
            <a:r>
              <a:rPr lang="ru-RU" dirty="0" smtClean="0"/>
              <a:t>более.</a:t>
            </a: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51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делать, чтоб привыкание к детскому саду было безболезненным?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532" y="1196752"/>
            <a:ext cx="8424936" cy="44644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Общение со сверстниками и незнакомыми взрослыми до поступления в детский сад </a:t>
            </a:r>
          </a:p>
          <a:p>
            <a:r>
              <a:rPr lang="ru-RU" sz="2400" dirty="0" smtClean="0"/>
              <a:t>Положительный настрой родителей</a:t>
            </a:r>
          </a:p>
          <a:p>
            <a:r>
              <a:rPr lang="ru-RU" sz="2400" dirty="0" smtClean="0"/>
              <a:t>Прогулки на территории детского сада</a:t>
            </a:r>
          </a:p>
          <a:p>
            <a:r>
              <a:rPr lang="ru-RU" sz="2400" dirty="0" smtClean="0"/>
              <a:t>Постепенное привыкание к детскому саду (индивидуально для каждого ребёнка)</a:t>
            </a:r>
          </a:p>
          <a:p>
            <a:r>
              <a:rPr lang="ru-RU" sz="2400" dirty="0" smtClean="0"/>
              <a:t>Избегать любых психологических потрясений в период привыкания ребёнка к детскому саду (переезд, изменение маршрута следования в детский сад, посещение массовых мероприятий, семейные конфликты, уменьшить время проведения ребёнка у телевизора и др.)</a:t>
            </a:r>
          </a:p>
          <a:p>
            <a:pPr algn="ctr"/>
            <a:endParaRPr lang="ru-RU" sz="18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91440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693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Проблемы адаптационного периода</a:t>
            </a:r>
            <a:endParaRPr 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432048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600" dirty="0" smtClean="0"/>
              <a:t>высокая заболеваемость, которая сопровождает адаптацию</a:t>
            </a:r>
          </a:p>
          <a:p>
            <a:pPr algn="ctr">
              <a:spcBef>
                <a:spcPts val="0"/>
              </a:spcBef>
            </a:pPr>
            <a:r>
              <a:rPr lang="ru-RU" sz="3600" dirty="0" smtClean="0"/>
              <a:t>повторение после  болезни «адаптационного комплекса» </a:t>
            </a:r>
          </a:p>
          <a:p>
            <a:pPr algn="ctr">
              <a:spcBef>
                <a:spcPts val="0"/>
              </a:spcBef>
            </a:pPr>
            <a:r>
              <a:rPr lang="ru-RU" sz="3600" dirty="0"/>
              <a:t>н</a:t>
            </a:r>
            <a:r>
              <a:rPr lang="ru-RU" sz="3600" dirty="0" smtClean="0"/>
              <a:t>арушение сна, аппетита</a:t>
            </a:r>
          </a:p>
          <a:p>
            <a:pPr algn="ctr">
              <a:spcBef>
                <a:spcPts val="0"/>
              </a:spcBef>
            </a:pPr>
            <a:r>
              <a:rPr lang="ru-RU" sz="3600" dirty="0"/>
              <a:t>ч</a:t>
            </a:r>
            <a:r>
              <a:rPr lang="ru-RU" sz="3600" dirty="0" smtClean="0"/>
              <a:t>астые перепады настроения</a:t>
            </a:r>
          </a:p>
          <a:p>
            <a:pPr algn="ctr">
              <a:spcBef>
                <a:spcPts val="0"/>
              </a:spcBef>
            </a:pPr>
            <a:r>
              <a:rPr lang="ru-RU" sz="3600" dirty="0" smtClean="0"/>
              <a:t>капризы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3600" dirty="0" smtClean="0"/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b="1" i="1" dirty="0" smtClean="0"/>
          </a:p>
          <a:p>
            <a:pPr marL="125730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42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</TotalTime>
  <Words>545</Words>
  <Application>Microsoft Office PowerPoint</Application>
  <PresentationFormat>Экран (4:3)</PresentationFormat>
  <Paragraphs>193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Малыш идёт в детский сад.</vt:lpstr>
      <vt:lpstr>Малыш идёт в детский сад.</vt:lpstr>
      <vt:lpstr>Малыш идёт в детский сад.</vt:lpstr>
      <vt:lpstr>К чему должен привыкнуть малыш  в детском саду?</vt:lpstr>
      <vt:lpstr>К чему должен привыкнуть малыш  в детском саду?</vt:lpstr>
      <vt:lpstr>Сколько длиться адаптация?</vt:lpstr>
      <vt:lpstr>Что делать, чтоб привыкание к детскому саду было безболезненным?</vt:lpstr>
      <vt:lpstr>Проблемы адаптационного периода</vt:lpstr>
      <vt:lpstr>Малыш не хочет идти в детский сад</vt:lpstr>
      <vt:lpstr>Какие ошибки допускают родители  в период адаптации ребёнка к детскому саду?</vt:lpstr>
      <vt:lpstr>Что ждут родители от детского сада?</vt:lpstr>
      <vt:lpstr>Как родители взаимодействуют с детским садом?</vt:lpstr>
      <vt:lpstr>Куда можно обратиться за помощью?</vt:lpstr>
      <vt:lpstr>ЖЕЛАЕМ УДАЧИ ВАМ  И ВАШИМ ДЕТЯМ!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Admin</cp:lastModifiedBy>
  <cp:revision>88</cp:revision>
  <dcterms:created xsi:type="dcterms:W3CDTF">2014-10-27T17:21:18Z</dcterms:created>
  <dcterms:modified xsi:type="dcterms:W3CDTF">2016-08-29T10:13:52Z</dcterms:modified>
</cp:coreProperties>
</file>