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10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087A492-5A28-F92D-C3BA-D618B1AE6CB5}"/>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4894E19A-2E82-54F7-52CD-95E56DC4C8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9608DF20-37B6-E5C0-8EDF-8E31589BEBE9}"/>
              </a:ext>
            </a:extLst>
          </p:cNvPr>
          <p:cNvSpPr>
            <a:spLocks noGrp="1"/>
          </p:cNvSpPr>
          <p:nvPr>
            <p:ph type="dt" sz="half" idx="10"/>
          </p:nvPr>
        </p:nvSpPr>
        <p:spPr/>
        <p:txBody>
          <a:bodyPr/>
          <a:lstStyle/>
          <a:p>
            <a:fld id="{8BF0021B-56F3-4BB4-8ECA-47B82DAC355C}" type="datetimeFigureOut">
              <a:rPr lang="ru-RU" smtClean="0"/>
              <a:t>29.01.2024</a:t>
            </a:fld>
            <a:endParaRPr lang="ru-RU"/>
          </a:p>
        </p:txBody>
      </p:sp>
      <p:sp>
        <p:nvSpPr>
          <p:cNvPr id="5" name="Нижний колонтитул 4">
            <a:extLst>
              <a:ext uri="{FF2B5EF4-FFF2-40B4-BE49-F238E27FC236}">
                <a16:creationId xmlns:a16="http://schemas.microsoft.com/office/drawing/2014/main" id="{46BF663C-C7E4-FE98-1CD7-CDE5AE59A718}"/>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AE02222-029B-8C0B-5DBE-753FCC81610D}"/>
              </a:ext>
            </a:extLst>
          </p:cNvPr>
          <p:cNvSpPr>
            <a:spLocks noGrp="1"/>
          </p:cNvSpPr>
          <p:nvPr>
            <p:ph type="sldNum" sz="quarter" idx="12"/>
          </p:nvPr>
        </p:nvSpPr>
        <p:spPr/>
        <p:txBody>
          <a:bodyPr/>
          <a:lstStyle/>
          <a:p>
            <a:fld id="{48CE27BC-24B5-40B8-8CA3-B1C3D4F7E88C}" type="slidenum">
              <a:rPr lang="ru-RU" smtClean="0"/>
              <a:t>‹#›</a:t>
            </a:fld>
            <a:endParaRPr lang="ru-RU"/>
          </a:p>
        </p:txBody>
      </p:sp>
    </p:spTree>
    <p:extLst>
      <p:ext uri="{BB962C8B-B14F-4D97-AF65-F5344CB8AC3E}">
        <p14:creationId xmlns:p14="http://schemas.microsoft.com/office/powerpoint/2010/main" val="4255137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91AE333-DACC-3FFC-63BA-F0407EFBD523}"/>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2F70CD6A-24FF-9450-FBC2-A6AD660DB1A2}"/>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3C89E0E-339D-1B9C-D911-78E026444D15}"/>
              </a:ext>
            </a:extLst>
          </p:cNvPr>
          <p:cNvSpPr>
            <a:spLocks noGrp="1"/>
          </p:cNvSpPr>
          <p:nvPr>
            <p:ph type="dt" sz="half" idx="10"/>
          </p:nvPr>
        </p:nvSpPr>
        <p:spPr/>
        <p:txBody>
          <a:bodyPr/>
          <a:lstStyle/>
          <a:p>
            <a:fld id="{8BF0021B-56F3-4BB4-8ECA-47B82DAC355C}" type="datetimeFigureOut">
              <a:rPr lang="ru-RU" smtClean="0"/>
              <a:t>29.01.2024</a:t>
            </a:fld>
            <a:endParaRPr lang="ru-RU"/>
          </a:p>
        </p:txBody>
      </p:sp>
      <p:sp>
        <p:nvSpPr>
          <p:cNvPr id="5" name="Нижний колонтитул 4">
            <a:extLst>
              <a:ext uri="{FF2B5EF4-FFF2-40B4-BE49-F238E27FC236}">
                <a16:creationId xmlns:a16="http://schemas.microsoft.com/office/drawing/2014/main" id="{FDFB764F-65CE-3248-2FF4-8CDC9017C44D}"/>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AA473DB-BF6E-B79B-66C9-801FB5B51304}"/>
              </a:ext>
            </a:extLst>
          </p:cNvPr>
          <p:cNvSpPr>
            <a:spLocks noGrp="1"/>
          </p:cNvSpPr>
          <p:nvPr>
            <p:ph type="sldNum" sz="quarter" idx="12"/>
          </p:nvPr>
        </p:nvSpPr>
        <p:spPr/>
        <p:txBody>
          <a:bodyPr/>
          <a:lstStyle/>
          <a:p>
            <a:fld id="{48CE27BC-24B5-40B8-8CA3-B1C3D4F7E88C}" type="slidenum">
              <a:rPr lang="ru-RU" smtClean="0"/>
              <a:t>‹#›</a:t>
            </a:fld>
            <a:endParaRPr lang="ru-RU"/>
          </a:p>
        </p:txBody>
      </p:sp>
    </p:spTree>
    <p:extLst>
      <p:ext uri="{BB962C8B-B14F-4D97-AF65-F5344CB8AC3E}">
        <p14:creationId xmlns:p14="http://schemas.microsoft.com/office/powerpoint/2010/main" val="34246992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FD6F12BC-A6EB-AF17-EE58-43D52181D057}"/>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CFACDA78-E69F-2D36-B174-8A961E8F164E}"/>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2D10DD9-DE08-CCB1-EBC5-F7823A54D869}"/>
              </a:ext>
            </a:extLst>
          </p:cNvPr>
          <p:cNvSpPr>
            <a:spLocks noGrp="1"/>
          </p:cNvSpPr>
          <p:nvPr>
            <p:ph type="dt" sz="half" idx="10"/>
          </p:nvPr>
        </p:nvSpPr>
        <p:spPr/>
        <p:txBody>
          <a:bodyPr/>
          <a:lstStyle/>
          <a:p>
            <a:fld id="{8BF0021B-56F3-4BB4-8ECA-47B82DAC355C}" type="datetimeFigureOut">
              <a:rPr lang="ru-RU" smtClean="0"/>
              <a:t>29.01.2024</a:t>
            </a:fld>
            <a:endParaRPr lang="ru-RU"/>
          </a:p>
        </p:txBody>
      </p:sp>
      <p:sp>
        <p:nvSpPr>
          <p:cNvPr id="5" name="Нижний колонтитул 4">
            <a:extLst>
              <a:ext uri="{FF2B5EF4-FFF2-40B4-BE49-F238E27FC236}">
                <a16:creationId xmlns:a16="http://schemas.microsoft.com/office/drawing/2014/main" id="{2B2576DC-B28C-4505-2040-B6C59C1A5B7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830BB505-3F43-DE9A-1C69-1D0124A0B478}"/>
              </a:ext>
            </a:extLst>
          </p:cNvPr>
          <p:cNvSpPr>
            <a:spLocks noGrp="1"/>
          </p:cNvSpPr>
          <p:nvPr>
            <p:ph type="sldNum" sz="quarter" idx="12"/>
          </p:nvPr>
        </p:nvSpPr>
        <p:spPr/>
        <p:txBody>
          <a:bodyPr/>
          <a:lstStyle/>
          <a:p>
            <a:fld id="{48CE27BC-24B5-40B8-8CA3-B1C3D4F7E88C}" type="slidenum">
              <a:rPr lang="ru-RU" smtClean="0"/>
              <a:t>‹#›</a:t>
            </a:fld>
            <a:endParaRPr lang="ru-RU"/>
          </a:p>
        </p:txBody>
      </p:sp>
    </p:spTree>
    <p:extLst>
      <p:ext uri="{BB962C8B-B14F-4D97-AF65-F5344CB8AC3E}">
        <p14:creationId xmlns:p14="http://schemas.microsoft.com/office/powerpoint/2010/main" val="3824085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6676B2-E83F-1DEC-A853-71A3398DBFE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7335A2DA-C3B7-F24E-4486-6FC5B8960FA4}"/>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BCCE4DF-F853-92BA-1D5E-E4C4F0BB325A}"/>
              </a:ext>
            </a:extLst>
          </p:cNvPr>
          <p:cNvSpPr>
            <a:spLocks noGrp="1"/>
          </p:cNvSpPr>
          <p:nvPr>
            <p:ph type="dt" sz="half" idx="10"/>
          </p:nvPr>
        </p:nvSpPr>
        <p:spPr/>
        <p:txBody>
          <a:bodyPr/>
          <a:lstStyle/>
          <a:p>
            <a:fld id="{8BF0021B-56F3-4BB4-8ECA-47B82DAC355C}" type="datetimeFigureOut">
              <a:rPr lang="ru-RU" smtClean="0"/>
              <a:t>29.01.2024</a:t>
            </a:fld>
            <a:endParaRPr lang="ru-RU"/>
          </a:p>
        </p:txBody>
      </p:sp>
      <p:sp>
        <p:nvSpPr>
          <p:cNvPr id="5" name="Нижний колонтитул 4">
            <a:extLst>
              <a:ext uri="{FF2B5EF4-FFF2-40B4-BE49-F238E27FC236}">
                <a16:creationId xmlns:a16="http://schemas.microsoft.com/office/drawing/2014/main" id="{F4640CD4-FC6D-8BE1-39BA-B3A34434C46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394F017-5BFB-B3B0-36E8-BBB0A325BC24}"/>
              </a:ext>
            </a:extLst>
          </p:cNvPr>
          <p:cNvSpPr>
            <a:spLocks noGrp="1"/>
          </p:cNvSpPr>
          <p:nvPr>
            <p:ph type="sldNum" sz="quarter" idx="12"/>
          </p:nvPr>
        </p:nvSpPr>
        <p:spPr/>
        <p:txBody>
          <a:bodyPr/>
          <a:lstStyle/>
          <a:p>
            <a:fld id="{48CE27BC-24B5-40B8-8CA3-B1C3D4F7E88C}" type="slidenum">
              <a:rPr lang="ru-RU" smtClean="0"/>
              <a:t>‹#›</a:t>
            </a:fld>
            <a:endParaRPr lang="ru-RU"/>
          </a:p>
        </p:txBody>
      </p:sp>
    </p:spTree>
    <p:extLst>
      <p:ext uri="{BB962C8B-B14F-4D97-AF65-F5344CB8AC3E}">
        <p14:creationId xmlns:p14="http://schemas.microsoft.com/office/powerpoint/2010/main" val="31716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59A94F5-1B1B-C064-26D7-C0EAB5AD36A2}"/>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2D397A45-E251-50D5-31B5-FD44259E449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53E13898-629F-4AB9-2602-22BD7C59DBF3}"/>
              </a:ext>
            </a:extLst>
          </p:cNvPr>
          <p:cNvSpPr>
            <a:spLocks noGrp="1"/>
          </p:cNvSpPr>
          <p:nvPr>
            <p:ph type="dt" sz="half" idx="10"/>
          </p:nvPr>
        </p:nvSpPr>
        <p:spPr/>
        <p:txBody>
          <a:bodyPr/>
          <a:lstStyle/>
          <a:p>
            <a:fld id="{8BF0021B-56F3-4BB4-8ECA-47B82DAC355C}" type="datetimeFigureOut">
              <a:rPr lang="ru-RU" smtClean="0"/>
              <a:t>29.01.2024</a:t>
            </a:fld>
            <a:endParaRPr lang="ru-RU"/>
          </a:p>
        </p:txBody>
      </p:sp>
      <p:sp>
        <p:nvSpPr>
          <p:cNvPr id="5" name="Нижний колонтитул 4">
            <a:extLst>
              <a:ext uri="{FF2B5EF4-FFF2-40B4-BE49-F238E27FC236}">
                <a16:creationId xmlns:a16="http://schemas.microsoft.com/office/drawing/2014/main" id="{8170E06F-BD9A-B4F0-89BC-544A602D8AFD}"/>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8AF4206F-BBC0-616B-E541-BAB93A2ACE0F}"/>
              </a:ext>
            </a:extLst>
          </p:cNvPr>
          <p:cNvSpPr>
            <a:spLocks noGrp="1"/>
          </p:cNvSpPr>
          <p:nvPr>
            <p:ph type="sldNum" sz="quarter" idx="12"/>
          </p:nvPr>
        </p:nvSpPr>
        <p:spPr/>
        <p:txBody>
          <a:bodyPr/>
          <a:lstStyle/>
          <a:p>
            <a:fld id="{48CE27BC-24B5-40B8-8CA3-B1C3D4F7E88C}" type="slidenum">
              <a:rPr lang="ru-RU" smtClean="0"/>
              <a:t>‹#›</a:t>
            </a:fld>
            <a:endParaRPr lang="ru-RU"/>
          </a:p>
        </p:txBody>
      </p:sp>
    </p:spTree>
    <p:extLst>
      <p:ext uri="{BB962C8B-B14F-4D97-AF65-F5344CB8AC3E}">
        <p14:creationId xmlns:p14="http://schemas.microsoft.com/office/powerpoint/2010/main" val="4069744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D1FE0BD-CD49-AB6A-C745-D84CB45C0EBF}"/>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3C3582B1-1B61-3766-71C5-FAC533B10259}"/>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91183E90-E350-3918-EA45-9F7B34939A19}"/>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526C8DEC-94ED-427F-693F-D58079AD5E8F}"/>
              </a:ext>
            </a:extLst>
          </p:cNvPr>
          <p:cNvSpPr>
            <a:spLocks noGrp="1"/>
          </p:cNvSpPr>
          <p:nvPr>
            <p:ph type="dt" sz="half" idx="10"/>
          </p:nvPr>
        </p:nvSpPr>
        <p:spPr/>
        <p:txBody>
          <a:bodyPr/>
          <a:lstStyle/>
          <a:p>
            <a:fld id="{8BF0021B-56F3-4BB4-8ECA-47B82DAC355C}" type="datetimeFigureOut">
              <a:rPr lang="ru-RU" smtClean="0"/>
              <a:t>29.01.2024</a:t>
            </a:fld>
            <a:endParaRPr lang="ru-RU"/>
          </a:p>
        </p:txBody>
      </p:sp>
      <p:sp>
        <p:nvSpPr>
          <p:cNvPr id="6" name="Нижний колонтитул 5">
            <a:extLst>
              <a:ext uri="{FF2B5EF4-FFF2-40B4-BE49-F238E27FC236}">
                <a16:creationId xmlns:a16="http://schemas.microsoft.com/office/drawing/2014/main" id="{A4745F68-8D8D-6569-E86C-5BEDE09E2405}"/>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A6179244-0DC1-B0C2-4A79-098ADDF13903}"/>
              </a:ext>
            </a:extLst>
          </p:cNvPr>
          <p:cNvSpPr>
            <a:spLocks noGrp="1"/>
          </p:cNvSpPr>
          <p:nvPr>
            <p:ph type="sldNum" sz="quarter" idx="12"/>
          </p:nvPr>
        </p:nvSpPr>
        <p:spPr/>
        <p:txBody>
          <a:bodyPr/>
          <a:lstStyle/>
          <a:p>
            <a:fld id="{48CE27BC-24B5-40B8-8CA3-B1C3D4F7E88C}" type="slidenum">
              <a:rPr lang="ru-RU" smtClean="0"/>
              <a:t>‹#›</a:t>
            </a:fld>
            <a:endParaRPr lang="ru-RU"/>
          </a:p>
        </p:txBody>
      </p:sp>
    </p:spTree>
    <p:extLst>
      <p:ext uri="{BB962C8B-B14F-4D97-AF65-F5344CB8AC3E}">
        <p14:creationId xmlns:p14="http://schemas.microsoft.com/office/powerpoint/2010/main" val="3046748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79928B8-3F4B-4A94-98D3-0A67EAC9B291}"/>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A6848982-8947-1763-2D81-C86AC0F7B7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9540DC2E-910D-2B63-9F61-7E4E4B4377F0}"/>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9D0EBB72-68B5-181A-BFAD-42C83473A7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5754A28C-139F-61A9-05E9-7432A2740DDE}"/>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C6624CC8-25BD-8D77-8555-3A296643103E}"/>
              </a:ext>
            </a:extLst>
          </p:cNvPr>
          <p:cNvSpPr>
            <a:spLocks noGrp="1"/>
          </p:cNvSpPr>
          <p:nvPr>
            <p:ph type="dt" sz="half" idx="10"/>
          </p:nvPr>
        </p:nvSpPr>
        <p:spPr/>
        <p:txBody>
          <a:bodyPr/>
          <a:lstStyle/>
          <a:p>
            <a:fld id="{8BF0021B-56F3-4BB4-8ECA-47B82DAC355C}" type="datetimeFigureOut">
              <a:rPr lang="ru-RU" smtClean="0"/>
              <a:t>29.01.2024</a:t>
            </a:fld>
            <a:endParaRPr lang="ru-RU"/>
          </a:p>
        </p:txBody>
      </p:sp>
      <p:sp>
        <p:nvSpPr>
          <p:cNvPr id="8" name="Нижний колонтитул 7">
            <a:extLst>
              <a:ext uri="{FF2B5EF4-FFF2-40B4-BE49-F238E27FC236}">
                <a16:creationId xmlns:a16="http://schemas.microsoft.com/office/drawing/2014/main" id="{EDDC80F9-4EB8-1C0F-C57B-79A0624AEC0F}"/>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2FF27B01-D8AF-271D-7FFE-E534D41409D9}"/>
              </a:ext>
            </a:extLst>
          </p:cNvPr>
          <p:cNvSpPr>
            <a:spLocks noGrp="1"/>
          </p:cNvSpPr>
          <p:nvPr>
            <p:ph type="sldNum" sz="quarter" idx="12"/>
          </p:nvPr>
        </p:nvSpPr>
        <p:spPr/>
        <p:txBody>
          <a:bodyPr/>
          <a:lstStyle/>
          <a:p>
            <a:fld id="{48CE27BC-24B5-40B8-8CA3-B1C3D4F7E88C}" type="slidenum">
              <a:rPr lang="ru-RU" smtClean="0"/>
              <a:t>‹#›</a:t>
            </a:fld>
            <a:endParaRPr lang="ru-RU"/>
          </a:p>
        </p:txBody>
      </p:sp>
    </p:spTree>
    <p:extLst>
      <p:ext uri="{BB962C8B-B14F-4D97-AF65-F5344CB8AC3E}">
        <p14:creationId xmlns:p14="http://schemas.microsoft.com/office/powerpoint/2010/main" val="3450899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E3C8E3E-DD02-27E7-3B34-8F671E94BDA6}"/>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DF719BB-E2ED-1C0D-84AA-94375F27AA9B}"/>
              </a:ext>
            </a:extLst>
          </p:cNvPr>
          <p:cNvSpPr>
            <a:spLocks noGrp="1"/>
          </p:cNvSpPr>
          <p:nvPr>
            <p:ph type="dt" sz="half" idx="10"/>
          </p:nvPr>
        </p:nvSpPr>
        <p:spPr/>
        <p:txBody>
          <a:bodyPr/>
          <a:lstStyle/>
          <a:p>
            <a:fld id="{8BF0021B-56F3-4BB4-8ECA-47B82DAC355C}" type="datetimeFigureOut">
              <a:rPr lang="ru-RU" smtClean="0"/>
              <a:t>29.01.2024</a:t>
            </a:fld>
            <a:endParaRPr lang="ru-RU"/>
          </a:p>
        </p:txBody>
      </p:sp>
      <p:sp>
        <p:nvSpPr>
          <p:cNvPr id="4" name="Нижний колонтитул 3">
            <a:extLst>
              <a:ext uri="{FF2B5EF4-FFF2-40B4-BE49-F238E27FC236}">
                <a16:creationId xmlns:a16="http://schemas.microsoft.com/office/drawing/2014/main" id="{499D1167-19CB-911A-773D-1A0177E4DADE}"/>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5F491F0F-A86C-7E12-C85B-188B507EBB6E}"/>
              </a:ext>
            </a:extLst>
          </p:cNvPr>
          <p:cNvSpPr>
            <a:spLocks noGrp="1"/>
          </p:cNvSpPr>
          <p:nvPr>
            <p:ph type="sldNum" sz="quarter" idx="12"/>
          </p:nvPr>
        </p:nvSpPr>
        <p:spPr/>
        <p:txBody>
          <a:bodyPr/>
          <a:lstStyle/>
          <a:p>
            <a:fld id="{48CE27BC-24B5-40B8-8CA3-B1C3D4F7E88C}" type="slidenum">
              <a:rPr lang="ru-RU" smtClean="0"/>
              <a:t>‹#›</a:t>
            </a:fld>
            <a:endParaRPr lang="ru-RU"/>
          </a:p>
        </p:txBody>
      </p:sp>
    </p:spTree>
    <p:extLst>
      <p:ext uri="{BB962C8B-B14F-4D97-AF65-F5344CB8AC3E}">
        <p14:creationId xmlns:p14="http://schemas.microsoft.com/office/powerpoint/2010/main" val="32481159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7104E44B-9796-58B9-5534-50B58E3D3452}"/>
              </a:ext>
            </a:extLst>
          </p:cNvPr>
          <p:cNvSpPr>
            <a:spLocks noGrp="1"/>
          </p:cNvSpPr>
          <p:nvPr>
            <p:ph type="dt" sz="half" idx="10"/>
          </p:nvPr>
        </p:nvSpPr>
        <p:spPr/>
        <p:txBody>
          <a:bodyPr/>
          <a:lstStyle/>
          <a:p>
            <a:fld id="{8BF0021B-56F3-4BB4-8ECA-47B82DAC355C}" type="datetimeFigureOut">
              <a:rPr lang="ru-RU" smtClean="0"/>
              <a:t>29.01.2024</a:t>
            </a:fld>
            <a:endParaRPr lang="ru-RU"/>
          </a:p>
        </p:txBody>
      </p:sp>
      <p:sp>
        <p:nvSpPr>
          <p:cNvPr id="3" name="Нижний колонтитул 2">
            <a:extLst>
              <a:ext uri="{FF2B5EF4-FFF2-40B4-BE49-F238E27FC236}">
                <a16:creationId xmlns:a16="http://schemas.microsoft.com/office/drawing/2014/main" id="{C65B2CB5-0CB8-7813-607B-5B1C47904F55}"/>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62454DEF-801C-3411-F0CB-745E5AD1D8C1}"/>
              </a:ext>
            </a:extLst>
          </p:cNvPr>
          <p:cNvSpPr>
            <a:spLocks noGrp="1"/>
          </p:cNvSpPr>
          <p:nvPr>
            <p:ph type="sldNum" sz="quarter" idx="12"/>
          </p:nvPr>
        </p:nvSpPr>
        <p:spPr/>
        <p:txBody>
          <a:bodyPr/>
          <a:lstStyle/>
          <a:p>
            <a:fld id="{48CE27BC-24B5-40B8-8CA3-B1C3D4F7E88C}" type="slidenum">
              <a:rPr lang="ru-RU" smtClean="0"/>
              <a:t>‹#›</a:t>
            </a:fld>
            <a:endParaRPr lang="ru-RU"/>
          </a:p>
        </p:txBody>
      </p:sp>
    </p:spTree>
    <p:extLst>
      <p:ext uri="{BB962C8B-B14F-4D97-AF65-F5344CB8AC3E}">
        <p14:creationId xmlns:p14="http://schemas.microsoft.com/office/powerpoint/2010/main" val="3980819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4D844B6-B411-A460-E57E-7F9C5FE7F04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7A1034BB-5D18-C064-8268-D0F2A8320B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821E112A-A9E0-2538-E457-C96F12A091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407B74CA-3D98-B0A8-5741-4FC7D9786EBD}"/>
              </a:ext>
            </a:extLst>
          </p:cNvPr>
          <p:cNvSpPr>
            <a:spLocks noGrp="1"/>
          </p:cNvSpPr>
          <p:nvPr>
            <p:ph type="dt" sz="half" idx="10"/>
          </p:nvPr>
        </p:nvSpPr>
        <p:spPr/>
        <p:txBody>
          <a:bodyPr/>
          <a:lstStyle/>
          <a:p>
            <a:fld id="{8BF0021B-56F3-4BB4-8ECA-47B82DAC355C}" type="datetimeFigureOut">
              <a:rPr lang="ru-RU" smtClean="0"/>
              <a:t>29.01.2024</a:t>
            </a:fld>
            <a:endParaRPr lang="ru-RU"/>
          </a:p>
        </p:txBody>
      </p:sp>
      <p:sp>
        <p:nvSpPr>
          <p:cNvPr id="6" name="Нижний колонтитул 5">
            <a:extLst>
              <a:ext uri="{FF2B5EF4-FFF2-40B4-BE49-F238E27FC236}">
                <a16:creationId xmlns:a16="http://schemas.microsoft.com/office/drawing/2014/main" id="{B3099B28-5304-986B-E0B6-CCDE07659706}"/>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73713530-79E4-A7EF-25E8-8BEA5EECCDBB}"/>
              </a:ext>
            </a:extLst>
          </p:cNvPr>
          <p:cNvSpPr>
            <a:spLocks noGrp="1"/>
          </p:cNvSpPr>
          <p:nvPr>
            <p:ph type="sldNum" sz="quarter" idx="12"/>
          </p:nvPr>
        </p:nvSpPr>
        <p:spPr/>
        <p:txBody>
          <a:bodyPr/>
          <a:lstStyle/>
          <a:p>
            <a:fld id="{48CE27BC-24B5-40B8-8CA3-B1C3D4F7E88C}" type="slidenum">
              <a:rPr lang="ru-RU" smtClean="0"/>
              <a:t>‹#›</a:t>
            </a:fld>
            <a:endParaRPr lang="ru-RU"/>
          </a:p>
        </p:txBody>
      </p:sp>
    </p:spTree>
    <p:extLst>
      <p:ext uri="{BB962C8B-B14F-4D97-AF65-F5344CB8AC3E}">
        <p14:creationId xmlns:p14="http://schemas.microsoft.com/office/powerpoint/2010/main" val="32034247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895BF38-1D64-5F8B-34AE-70CDFC34B21F}"/>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61563C06-DDEA-B1E7-706D-CBBCBABB1F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25335971-C641-EDFA-2E11-4A45D5B986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D5D5DBFA-64C2-EB39-51E9-0B73344839ED}"/>
              </a:ext>
            </a:extLst>
          </p:cNvPr>
          <p:cNvSpPr>
            <a:spLocks noGrp="1"/>
          </p:cNvSpPr>
          <p:nvPr>
            <p:ph type="dt" sz="half" idx="10"/>
          </p:nvPr>
        </p:nvSpPr>
        <p:spPr/>
        <p:txBody>
          <a:bodyPr/>
          <a:lstStyle/>
          <a:p>
            <a:fld id="{8BF0021B-56F3-4BB4-8ECA-47B82DAC355C}" type="datetimeFigureOut">
              <a:rPr lang="ru-RU" smtClean="0"/>
              <a:t>29.01.2024</a:t>
            </a:fld>
            <a:endParaRPr lang="ru-RU"/>
          </a:p>
        </p:txBody>
      </p:sp>
      <p:sp>
        <p:nvSpPr>
          <p:cNvPr id="6" name="Нижний колонтитул 5">
            <a:extLst>
              <a:ext uri="{FF2B5EF4-FFF2-40B4-BE49-F238E27FC236}">
                <a16:creationId xmlns:a16="http://schemas.microsoft.com/office/drawing/2014/main" id="{28E88B08-BE0C-51E3-37CA-18AC01648864}"/>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2F6589F1-BE80-5566-00B3-477ED6ED7F70}"/>
              </a:ext>
            </a:extLst>
          </p:cNvPr>
          <p:cNvSpPr>
            <a:spLocks noGrp="1"/>
          </p:cNvSpPr>
          <p:nvPr>
            <p:ph type="sldNum" sz="quarter" idx="12"/>
          </p:nvPr>
        </p:nvSpPr>
        <p:spPr/>
        <p:txBody>
          <a:bodyPr/>
          <a:lstStyle/>
          <a:p>
            <a:fld id="{48CE27BC-24B5-40B8-8CA3-B1C3D4F7E88C}" type="slidenum">
              <a:rPr lang="ru-RU" smtClean="0"/>
              <a:t>‹#›</a:t>
            </a:fld>
            <a:endParaRPr lang="ru-RU"/>
          </a:p>
        </p:txBody>
      </p:sp>
    </p:spTree>
    <p:extLst>
      <p:ext uri="{BB962C8B-B14F-4D97-AF65-F5344CB8AC3E}">
        <p14:creationId xmlns:p14="http://schemas.microsoft.com/office/powerpoint/2010/main" val="3437907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8508CAA-8CB4-018D-8D1B-25DC39DCCC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1A884FDE-32B4-673F-6B8D-2C60CEC1648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7C8C0B9-E576-F83B-C8A4-F5D966B96F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F0021B-56F3-4BB4-8ECA-47B82DAC355C}" type="datetimeFigureOut">
              <a:rPr lang="ru-RU" smtClean="0"/>
              <a:t>29.01.2024</a:t>
            </a:fld>
            <a:endParaRPr lang="ru-RU"/>
          </a:p>
        </p:txBody>
      </p:sp>
      <p:sp>
        <p:nvSpPr>
          <p:cNvPr id="5" name="Нижний колонтитул 4">
            <a:extLst>
              <a:ext uri="{FF2B5EF4-FFF2-40B4-BE49-F238E27FC236}">
                <a16:creationId xmlns:a16="http://schemas.microsoft.com/office/drawing/2014/main" id="{3B2CDD51-5913-84BA-0A2E-F8865F09FC4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B59A5073-F807-DB83-18D3-9A4CE80BA5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CE27BC-24B5-40B8-8CA3-B1C3D4F7E88C}" type="slidenum">
              <a:rPr lang="ru-RU" smtClean="0"/>
              <a:t>‹#›</a:t>
            </a:fld>
            <a:endParaRPr lang="ru-RU"/>
          </a:p>
        </p:txBody>
      </p:sp>
    </p:spTree>
    <p:extLst>
      <p:ext uri="{BB962C8B-B14F-4D97-AF65-F5344CB8AC3E}">
        <p14:creationId xmlns:p14="http://schemas.microsoft.com/office/powerpoint/2010/main" val="31520521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BE6E2BB-A8E7-8B62-873F-464536138A97}"/>
              </a:ext>
            </a:extLst>
          </p:cNvPr>
          <p:cNvSpPr>
            <a:spLocks noGrp="1"/>
          </p:cNvSpPr>
          <p:nvPr>
            <p:ph type="ctrTitle"/>
          </p:nvPr>
        </p:nvSpPr>
        <p:spPr/>
        <p:txBody>
          <a:bodyPr/>
          <a:lstStyle/>
          <a:p>
            <a:r>
              <a:rPr lang="ru-RU" dirty="0"/>
              <a:t>СПП с придаточным причины</a:t>
            </a:r>
          </a:p>
        </p:txBody>
      </p:sp>
      <p:sp>
        <p:nvSpPr>
          <p:cNvPr id="3" name="TextBox 2">
            <a:extLst>
              <a:ext uri="{FF2B5EF4-FFF2-40B4-BE49-F238E27FC236}">
                <a16:creationId xmlns:a16="http://schemas.microsoft.com/office/drawing/2014/main" id="{CA610A8C-EF1D-2386-BFF8-840F25BC3885}"/>
              </a:ext>
            </a:extLst>
          </p:cNvPr>
          <p:cNvSpPr txBox="1"/>
          <p:nvPr/>
        </p:nvSpPr>
        <p:spPr>
          <a:xfrm>
            <a:off x="7794595" y="5823751"/>
            <a:ext cx="3863365" cy="646331"/>
          </a:xfrm>
          <a:prstGeom prst="rect">
            <a:avLst/>
          </a:prstGeom>
          <a:noFill/>
        </p:spPr>
        <p:txBody>
          <a:bodyPr wrap="none" rtlCol="0">
            <a:spAutoFit/>
          </a:bodyPr>
          <a:lstStyle/>
          <a:p>
            <a:r>
              <a:rPr lang="ru-RU" dirty="0"/>
              <a:t>Выполнила: Коновалова И.Ю.,</a:t>
            </a:r>
          </a:p>
          <a:p>
            <a:r>
              <a:rPr lang="ru-RU" dirty="0"/>
              <a:t>учитель русского языка и литературы</a:t>
            </a:r>
          </a:p>
        </p:txBody>
      </p:sp>
      <p:sp>
        <p:nvSpPr>
          <p:cNvPr id="4" name="TextBox 3">
            <a:extLst>
              <a:ext uri="{FF2B5EF4-FFF2-40B4-BE49-F238E27FC236}">
                <a16:creationId xmlns:a16="http://schemas.microsoft.com/office/drawing/2014/main" id="{55E24FA2-EFFE-5253-4D3A-9791428381A3}"/>
              </a:ext>
            </a:extLst>
          </p:cNvPr>
          <p:cNvSpPr txBox="1"/>
          <p:nvPr/>
        </p:nvSpPr>
        <p:spPr>
          <a:xfrm>
            <a:off x="4953740" y="541537"/>
            <a:ext cx="2610908" cy="646331"/>
          </a:xfrm>
          <a:prstGeom prst="rect">
            <a:avLst/>
          </a:prstGeom>
          <a:noFill/>
        </p:spPr>
        <p:txBody>
          <a:bodyPr wrap="none" rtlCol="0">
            <a:spAutoFit/>
          </a:bodyPr>
          <a:lstStyle/>
          <a:p>
            <a:r>
              <a:rPr lang="ru-RU" dirty="0"/>
              <a:t>Красночикойский район</a:t>
            </a:r>
          </a:p>
          <a:p>
            <a:r>
              <a:rPr lang="ru-RU" dirty="0"/>
              <a:t>МОУ </a:t>
            </a:r>
            <a:r>
              <a:rPr lang="ru-RU" dirty="0" err="1"/>
              <a:t>Альбитуйская</a:t>
            </a:r>
            <a:r>
              <a:rPr lang="ru-RU" dirty="0"/>
              <a:t> ООШ</a:t>
            </a:r>
          </a:p>
        </p:txBody>
      </p:sp>
    </p:spTree>
    <p:extLst>
      <p:ext uri="{BB962C8B-B14F-4D97-AF65-F5344CB8AC3E}">
        <p14:creationId xmlns:p14="http://schemas.microsoft.com/office/powerpoint/2010/main" val="3831802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8064FD42-A1A5-2168-1DAE-DCE9BFBA2FFD}"/>
              </a:ext>
            </a:extLst>
          </p:cNvPr>
          <p:cNvPicPr>
            <a:picLocks noChangeAspect="1"/>
          </p:cNvPicPr>
          <p:nvPr/>
        </p:nvPicPr>
        <p:blipFill>
          <a:blip r:embed="rId2"/>
          <a:stretch>
            <a:fillRect/>
          </a:stretch>
        </p:blipFill>
        <p:spPr>
          <a:xfrm>
            <a:off x="0" y="-635000"/>
            <a:ext cx="12192000" cy="8128000"/>
          </a:xfrm>
          <a:prstGeom prst="rect">
            <a:avLst/>
          </a:prstGeom>
        </p:spPr>
      </p:pic>
      <p:sp>
        <p:nvSpPr>
          <p:cNvPr id="3" name="TextBox 2">
            <a:extLst>
              <a:ext uri="{FF2B5EF4-FFF2-40B4-BE49-F238E27FC236}">
                <a16:creationId xmlns:a16="http://schemas.microsoft.com/office/drawing/2014/main" id="{BD3E6E29-159A-D531-51B0-11C5E85E86BE}"/>
              </a:ext>
            </a:extLst>
          </p:cNvPr>
          <p:cNvSpPr txBox="1"/>
          <p:nvPr/>
        </p:nvSpPr>
        <p:spPr>
          <a:xfrm>
            <a:off x="284086" y="62144"/>
            <a:ext cx="11611992" cy="1754326"/>
          </a:xfrm>
          <a:prstGeom prst="rect">
            <a:avLst/>
          </a:prstGeom>
          <a:solidFill>
            <a:schemeClr val="bg2">
              <a:lumMod val="90000"/>
            </a:schemeClr>
          </a:solidFill>
        </p:spPr>
        <p:txBody>
          <a:bodyPr wrap="square">
            <a:spAutoFit/>
          </a:bodyPr>
          <a:lstStyle/>
          <a:p>
            <a:pPr indent="450215" algn="just"/>
            <a:r>
              <a:rPr lang="ru-RU" sz="1800" b="1" dirty="0">
                <a:solidFill>
                  <a:srgbClr val="000000"/>
                </a:solidFill>
                <a:effectLst/>
                <a:latin typeface="Times New Roman" panose="02020603050405020304" pitchFamily="18" charset="0"/>
                <a:ea typeface="Times New Roman" panose="02020603050405020304" pitchFamily="18" charset="0"/>
              </a:rPr>
              <a:t>Задание 132. </a:t>
            </a:r>
            <a:r>
              <a:rPr lang="ru-RU" sz="1800" dirty="0">
                <a:solidFill>
                  <a:srgbClr val="000000"/>
                </a:solidFill>
                <a:effectLst/>
                <a:latin typeface="Times New Roman" panose="02020603050405020304" pitchFamily="18" charset="0"/>
                <a:ea typeface="Times New Roman" panose="02020603050405020304" pitchFamily="18" charset="0"/>
              </a:rPr>
              <a:t>Поставьте вопросы к выделенным сочетаниям. Укажите, чем они выражены. Трансформируйте простые предложения в сложные. </a:t>
            </a:r>
          </a:p>
          <a:p>
            <a:pPr indent="450215" algn="just"/>
            <a:r>
              <a:rPr lang="ru-RU" sz="1800" dirty="0">
                <a:solidFill>
                  <a:srgbClr val="000000"/>
                </a:solidFill>
                <a:effectLst/>
                <a:latin typeface="Times New Roman" panose="02020603050405020304" pitchFamily="18" charset="0"/>
                <a:ea typeface="Times New Roman" panose="02020603050405020304" pitchFamily="18" charset="0"/>
              </a:rPr>
              <a:t>1. </a:t>
            </a:r>
            <a:r>
              <a:rPr lang="ru-RU" sz="1800" i="1" dirty="0">
                <a:solidFill>
                  <a:srgbClr val="000000"/>
                </a:solidFill>
                <a:effectLst/>
                <a:latin typeface="Times New Roman" panose="02020603050405020304" pitchFamily="18" charset="0"/>
                <a:ea typeface="Times New Roman" panose="02020603050405020304" pitchFamily="18" charset="0"/>
              </a:rPr>
              <a:t>Благодаря хорошей погоде </a:t>
            </a:r>
            <a:r>
              <a:rPr lang="ru-RU" sz="1800" dirty="0">
                <a:solidFill>
                  <a:srgbClr val="000000"/>
                </a:solidFill>
                <a:effectLst/>
                <a:latin typeface="Times New Roman" panose="02020603050405020304" pitchFamily="18" charset="0"/>
                <a:ea typeface="Times New Roman" panose="02020603050405020304" pitchFamily="18" charset="0"/>
              </a:rPr>
              <a:t>экскурсия в Поленово доставила всем большое удовольствие. 2. </a:t>
            </a:r>
            <a:r>
              <a:rPr lang="ru-RU" sz="1800" i="1" dirty="0">
                <a:solidFill>
                  <a:srgbClr val="000000"/>
                </a:solidFill>
                <a:effectLst/>
                <a:latin typeface="Times New Roman" panose="02020603050405020304" pitchFamily="18" charset="0"/>
                <a:ea typeface="Times New Roman" panose="02020603050405020304" pitchFamily="18" charset="0"/>
              </a:rPr>
              <a:t>Благодаря систематическим занятиям </a:t>
            </a:r>
            <a:r>
              <a:rPr lang="ru-RU" sz="1800" dirty="0">
                <a:solidFill>
                  <a:srgbClr val="000000"/>
                </a:solidFill>
                <a:effectLst/>
                <a:latin typeface="Times New Roman" panose="02020603050405020304" pitchFamily="18" charset="0"/>
                <a:ea typeface="Times New Roman" panose="02020603050405020304" pitchFamily="18" charset="0"/>
              </a:rPr>
              <a:t>в течение всего семестра студент успешно сдал все экзамены. 3. </a:t>
            </a:r>
            <a:r>
              <a:rPr lang="ru-RU" sz="1800" i="1" dirty="0">
                <a:solidFill>
                  <a:srgbClr val="000000"/>
                </a:solidFill>
                <a:effectLst/>
                <a:latin typeface="Times New Roman" panose="02020603050405020304" pitchFamily="18" charset="0"/>
                <a:ea typeface="Times New Roman" panose="02020603050405020304" pitchFamily="18" charset="0"/>
              </a:rPr>
              <a:t>Благодаря применению </a:t>
            </a:r>
            <a:r>
              <a:rPr lang="ru-RU" sz="1800" dirty="0">
                <a:solidFill>
                  <a:srgbClr val="000000"/>
                </a:solidFill>
                <a:effectLst/>
                <a:latin typeface="Times New Roman" panose="02020603050405020304" pitchFamily="18" charset="0"/>
                <a:ea typeface="Times New Roman" panose="02020603050405020304" pitchFamily="18" charset="0"/>
              </a:rPr>
              <a:t>новых обучающих компьютерных программ успеваемость студентов повысилась. 4. </a:t>
            </a:r>
            <a:r>
              <a:rPr lang="ru-RU" sz="1800" i="1" dirty="0">
                <a:solidFill>
                  <a:srgbClr val="000000"/>
                </a:solidFill>
                <a:effectLst/>
                <a:latin typeface="Times New Roman" panose="02020603050405020304" pitchFamily="18" charset="0"/>
                <a:ea typeface="Times New Roman" panose="02020603050405020304" pitchFamily="18" charset="0"/>
              </a:rPr>
              <a:t>Благодаря помощи </a:t>
            </a:r>
            <a:r>
              <a:rPr lang="ru-RU" sz="1800" dirty="0">
                <a:solidFill>
                  <a:srgbClr val="000000"/>
                </a:solidFill>
                <a:effectLst/>
                <a:latin typeface="Times New Roman" panose="02020603050405020304" pitchFamily="18" charset="0"/>
                <a:ea typeface="Times New Roman" panose="02020603050405020304" pitchFamily="18" charset="0"/>
              </a:rPr>
              <a:t>инженера проект был закончен вовремя. 5. Картина на этом месте лучше смотрится </a:t>
            </a:r>
            <a:r>
              <a:rPr lang="ru-RU" sz="1800" i="1" dirty="0">
                <a:solidFill>
                  <a:srgbClr val="000000"/>
                </a:solidFill>
                <a:effectLst/>
                <a:latin typeface="Times New Roman" panose="02020603050405020304" pitchFamily="18" charset="0"/>
                <a:ea typeface="Times New Roman" panose="02020603050405020304" pitchFamily="18" charset="0"/>
              </a:rPr>
              <a:t>благодаря хорошему освещению</a:t>
            </a:r>
            <a:r>
              <a:rPr lang="ru-RU" sz="1800" dirty="0">
                <a:solidFill>
                  <a:srgbClr val="000000"/>
                </a:solidFill>
                <a:effectLst/>
                <a:latin typeface="Times New Roman" panose="02020603050405020304" pitchFamily="18" charset="0"/>
                <a:ea typeface="Times New Roman" panose="02020603050405020304" pitchFamily="18" charset="0"/>
              </a:rPr>
              <a:t>. </a:t>
            </a:r>
          </a:p>
        </p:txBody>
      </p:sp>
    </p:spTree>
    <p:extLst>
      <p:ext uri="{BB962C8B-B14F-4D97-AF65-F5344CB8AC3E}">
        <p14:creationId xmlns:p14="http://schemas.microsoft.com/office/powerpoint/2010/main" val="3325666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180ED97-1417-9C1D-BD19-5158C8E0BC55}"/>
              </a:ext>
            </a:extLst>
          </p:cNvPr>
          <p:cNvSpPr txBox="1"/>
          <p:nvPr/>
        </p:nvSpPr>
        <p:spPr>
          <a:xfrm>
            <a:off x="443883" y="585926"/>
            <a:ext cx="11176987" cy="2031325"/>
          </a:xfrm>
          <a:prstGeom prst="rect">
            <a:avLst/>
          </a:prstGeom>
          <a:noFill/>
        </p:spPr>
        <p:txBody>
          <a:bodyPr wrap="square">
            <a:spAutoFit/>
          </a:bodyPr>
          <a:lstStyle/>
          <a:p>
            <a:pPr indent="450215" algn="just"/>
            <a:r>
              <a:rPr lang="ru-RU" sz="1800" b="1" dirty="0">
                <a:solidFill>
                  <a:srgbClr val="000000"/>
                </a:solidFill>
                <a:effectLst/>
                <a:latin typeface="Times New Roman" panose="02020603050405020304" pitchFamily="18" charset="0"/>
                <a:ea typeface="Times New Roman" panose="02020603050405020304" pitchFamily="18" charset="0"/>
              </a:rPr>
              <a:t>Задание 133. </a:t>
            </a:r>
            <a:r>
              <a:rPr lang="ru-RU" sz="1800" dirty="0">
                <a:solidFill>
                  <a:srgbClr val="000000"/>
                </a:solidFill>
                <a:effectLst/>
                <a:latin typeface="Times New Roman" panose="02020603050405020304" pitchFamily="18" charset="0"/>
                <a:ea typeface="Times New Roman" panose="02020603050405020304" pitchFamily="18" charset="0"/>
              </a:rPr>
              <a:t>Вставьте вместо точек предлоги </a:t>
            </a:r>
            <a:r>
              <a:rPr lang="ru-RU" sz="1800" i="1" dirty="0">
                <a:solidFill>
                  <a:srgbClr val="000000"/>
                </a:solidFill>
                <a:effectLst/>
                <a:latin typeface="Times New Roman" panose="02020603050405020304" pitchFamily="18" charset="0"/>
                <a:ea typeface="Times New Roman" panose="02020603050405020304" pitchFamily="18" charset="0"/>
              </a:rPr>
              <a:t>из-за, благодаря</a:t>
            </a:r>
            <a:r>
              <a:rPr lang="ru-RU" sz="1800" dirty="0">
                <a:solidFill>
                  <a:srgbClr val="000000"/>
                </a:solidFill>
                <a:effectLst/>
                <a:latin typeface="Times New Roman" panose="02020603050405020304" pitchFamily="18" charset="0"/>
                <a:ea typeface="Times New Roman" panose="02020603050405020304" pitchFamily="18" charset="0"/>
              </a:rPr>
              <a:t>. Слова, данные в скобках, поставьте в нужном падеже.</a:t>
            </a:r>
          </a:p>
          <a:p>
            <a:pPr indent="450215" algn="just"/>
            <a:r>
              <a:rPr lang="ru-RU" sz="1800" dirty="0">
                <a:solidFill>
                  <a:srgbClr val="000000"/>
                </a:solidFill>
                <a:effectLst/>
                <a:latin typeface="Times New Roman" panose="02020603050405020304" pitchFamily="18" charset="0"/>
                <a:ea typeface="Times New Roman" panose="02020603050405020304" pitchFamily="18" charset="0"/>
              </a:rPr>
              <a:t>1. Бойцы победили (мужество и героизм). 2. Быстрые темпы строительства возможны (внедрение новых технологий). 3. Работа не была закончена в срок (плохое руководство). 4. Ему с трудом даются иностранные языки (плохая память). 5. Была достигнута большая экономия (применение нового метода). 6. Ребенок быстро поправился (заботливый уход). 7. Ночь была темная, но (выпавший снег) можно было кое-что рассмотреть. 8 .Я закончил работу досрочно (помощь товарищей). 9. В компьютере произошёл сбой (вирус).</a:t>
            </a:r>
          </a:p>
        </p:txBody>
      </p:sp>
      <p:pic>
        <p:nvPicPr>
          <p:cNvPr id="4" name="Рисунок 3">
            <a:extLst>
              <a:ext uri="{FF2B5EF4-FFF2-40B4-BE49-F238E27FC236}">
                <a16:creationId xmlns:a16="http://schemas.microsoft.com/office/drawing/2014/main" id="{800C796D-817F-4C9F-A75B-11022F3A8FC5}"/>
              </a:ext>
            </a:extLst>
          </p:cNvPr>
          <p:cNvPicPr>
            <a:picLocks noChangeAspect="1"/>
          </p:cNvPicPr>
          <p:nvPr/>
        </p:nvPicPr>
        <p:blipFill>
          <a:blip r:embed="rId2"/>
          <a:stretch>
            <a:fillRect/>
          </a:stretch>
        </p:blipFill>
        <p:spPr>
          <a:xfrm>
            <a:off x="3201880" y="2716567"/>
            <a:ext cx="5427216" cy="4070412"/>
          </a:xfrm>
          <a:prstGeom prst="rect">
            <a:avLst/>
          </a:prstGeom>
        </p:spPr>
      </p:pic>
    </p:spTree>
    <p:extLst>
      <p:ext uri="{BB962C8B-B14F-4D97-AF65-F5344CB8AC3E}">
        <p14:creationId xmlns:p14="http://schemas.microsoft.com/office/powerpoint/2010/main" val="4006379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a:extLst>
              <a:ext uri="{FF2B5EF4-FFF2-40B4-BE49-F238E27FC236}">
                <a16:creationId xmlns:a16="http://schemas.microsoft.com/office/drawing/2014/main" id="{E921E558-D28D-0742-ABB4-FF869B542768}"/>
              </a:ext>
            </a:extLst>
          </p:cNvPr>
          <p:cNvGraphicFramePr>
            <a:graphicFrameLocks noGrp="1"/>
          </p:cNvGraphicFramePr>
          <p:nvPr>
            <p:extLst>
              <p:ext uri="{D42A27DB-BD31-4B8C-83A1-F6EECF244321}">
                <p14:modId xmlns:p14="http://schemas.microsoft.com/office/powerpoint/2010/main" val="3251541019"/>
              </p:ext>
            </p:extLst>
          </p:nvPr>
        </p:nvGraphicFramePr>
        <p:xfrm>
          <a:off x="1065321" y="748618"/>
          <a:ext cx="9996256" cy="5359086"/>
        </p:xfrm>
        <a:graphic>
          <a:graphicData uri="http://schemas.openxmlformats.org/drawingml/2006/table">
            <a:tbl>
              <a:tblPr firstRow="1" firstCol="1" bandRow="1"/>
              <a:tblGrid>
                <a:gridCol w="9996256">
                  <a:extLst>
                    <a:ext uri="{9D8B030D-6E8A-4147-A177-3AD203B41FA5}">
                      <a16:colId xmlns:a16="http://schemas.microsoft.com/office/drawing/2014/main" val="3275830431"/>
                    </a:ext>
                  </a:extLst>
                </a:gridCol>
              </a:tblGrid>
              <a:tr h="360831">
                <a:tc>
                  <a:txBody>
                    <a:bodyPr/>
                    <a:lstStyle/>
                    <a:p>
                      <a:endParaRPr lang="ru-RU"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16425726"/>
                  </a:ext>
                </a:extLst>
              </a:tr>
              <a:tr h="1012330">
                <a:tc>
                  <a:txBody>
                    <a:bodyPr/>
                    <a:lstStyle/>
                    <a:p>
                      <a:pPr indent="450215" algn="just">
                        <a:lnSpc>
                          <a:spcPct val="107000"/>
                        </a:lnSpc>
                      </a:pPr>
                      <a:r>
                        <a:rPr lang="ru-RU" sz="1800" b="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Сложные предложения с союзами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indent="450215" algn="just">
                        <a:lnSpc>
                          <a:spcPct val="107000"/>
                        </a:lnSpc>
                      </a:pPr>
                      <a:r>
                        <a:rPr lang="ru-RU" sz="1800" b="1" i="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потому что, так как, ибо, благодаря тому что,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indent="450215" algn="just">
                        <a:lnSpc>
                          <a:spcPct val="107000"/>
                        </a:lnSpc>
                      </a:pPr>
                      <a:r>
                        <a:rPr lang="ru-RU" sz="1800" b="1" i="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из-за того что, оттого что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indent="450215" algn="just">
                        <a:lnSpc>
                          <a:spcPct val="107000"/>
                        </a:lnSpc>
                      </a:pPr>
                      <a:r>
                        <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Придаточные предложения причины указывают причину того, о чем говорится </a:t>
                      </a:r>
                    </a:p>
                  </a:txBody>
                  <a:tcPr marL="68580" marR="68580" marT="0" marB="0">
                    <a:lnL>
                      <a:noFill/>
                    </a:lnL>
                    <a:lnR>
                      <a:noFill/>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164944930"/>
                  </a:ext>
                </a:extLst>
              </a:tr>
              <a:tr h="3844015">
                <a:tc>
                  <a:txBody>
                    <a:bodyPr/>
                    <a:lstStyle/>
                    <a:p>
                      <a:pPr indent="450215" algn="just">
                        <a:lnSpc>
                          <a:spcPct val="107000"/>
                        </a:lnSpc>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 главном предложении, и отвечают на вопросы: </a:t>
                      </a:r>
                      <a:r>
                        <a:rPr lang="ru-RU" sz="18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почему? из-за чего? по какой причине? отчего?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indent="450215" algn="just">
                        <a:lnSpc>
                          <a:spcPct val="107000"/>
                        </a:lnSpc>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Придаточные предложения с союзами </a:t>
                      </a:r>
                      <a:r>
                        <a:rPr lang="ru-RU" sz="18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потому что, ибо </a:t>
                      </a: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всегда стоят после главного предложения. </a:t>
                      </a:r>
                    </a:p>
                    <a:p>
                      <a:pPr indent="450215" algn="just">
                        <a:lnSpc>
                          <a:spcPct val="107000"/>
                        </a:lnSpc>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Придаточные предложения с союзом </a:t>
                      </a:r>
                      <a:r>
                        <a:rPr lang="ru-RU" sz="18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так как </a:t>
                      </a: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могут стоять как после главного предложения, так и перед ним. </a:t>
                      </a:r>
                      <a:r>
                        <a:rPr lang="ru-RU" sz="1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Футбольный матч отменили, </a:t>
                      </a:r>
                      <a:r>
                        <a:rPr lang="ru-RU" sz="18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так как </a:t>
                      </a:r>
                      <a:r>
                        <a:rPr lang="ru-RU" sz="1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шел сильный дождь. – </a:t>
                      </a:r>
                      <a:r>
                        <a:rPr lang="ru-RU" sz="18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Так как </a:t>
                      </a:r>
                      <a:r>
                        <a:rPr lang="ru-RU" sz="1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шел сильный дождь, футбольный матч отменили</a:t>
                      </a: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indent="450215" algn="just">
                        <a:lnSpc>
                          <a:spcPct val="107000"/>
                        </a:lnSpc>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Наиболее употребителен союз </a:t>
                      </a:r>
                      <a:r>
                        <a:rPr lang="ru-RU" sz="18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потому что</a:t>
                      </a: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Союз </a:t>
                      </a:r>
                      <a:r>
                        <a:rPr lang="ru-RU" sz="18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ибо </a:t>
                      </a: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употребляется обычно в книжной речи. </a:t>
                      </a:r>
                    </a:p>
                    <a:p>
                      <a:pPr indent="450215" algn="just">
                        <a:lnSpc>
                          <a:spcPct val="107000"/>
                        </a:lnSpc>
                      </a:pP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Все сложные союзы причины, в состав которых входит </a:t>
                      </a:r>
                      <a:r>
                        <a:rPr lang="ru-RU" sz="18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что</a:t>
                      </a: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могут разделяться на две части: первая часть союза (</a:t>
                      </a:r>
                      <a:r>
                        <a:rPr lang="ru-RU" sz="18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потому, оттого, из-за того, благодаря тому</a:t>
                      </a: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находится в главном предложении, а вторая часть (</a:t>
                      </a:r>
                      <a:r>
                        <a:rPr lang="ru-RU" sz="18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что</a:t>
                      </a: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находится в придаточном предложении. При этом особенно подчеркивается причина и на первой части союза делается ударение. </a:t>
                      </a:r>
                      <a:r>
                        <a:rPr lang="ru-RU" sz="1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Он не мог спать только </a:t>
                      </a:r>
                      <a:r>
                        <a:rPr lang="ru-RU" sz="18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потому, что </a:t>
                      </a:r>
                      <a:r>
                        <a:rPr lang="ru-RU" sz="1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испытывал слишком большую, волнующую радость жизни</a:t>
                      </a:r>
                      <a:r>
                        <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p>
                  </a:txBody>
                  <a:tcPr marL="68580" marR="68580" marT="0" marB="0">
                    <a:lnL>
                      <a:noFill/>
                    </a:lnL>
                    <a:lnR>
                      <a:noFill/>
                    </a:lnR>
                    <a:lnT>
                      <a:noFill/>
                    </a:lnT>
                    <a:lnB>
                      <a:noFill/>
                    </a:lnB>
                    <a:noFill/>
                  </a:tcPr>
                </a:tc>
                <a:extLst>
                  <a:ext uri="{0D108BD9-81ED-4DB2-BD59-A6C34878D82A}">
                    <a16:rowId xmlns:a16="http://schemas.microsoft.com/office/drawing/2014/main" val="1686894754"/>
                  </a:ext>
                </a:extLst>
              </a:tr>
            </a:tbl>
          </a:graphicData>
        </a:graphic>
      </p:graphicFrame>
    </p:spTree>
    <p:extLst>
      <p:ext uri="{BB962C8B-B14F-4D97-AF65-F5344CB8AC3E}">
        <p14:creationId xmlns:p14="http://schemas.microsoft.com/office/powerpoint/2010/main" val="7839191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664DBD47-8B0B-DA8B-D1CF-B65747AFCD5C}"/>
              </a:ext>
            </a:extLst>
          </p:cNvPr>
          <p:cNvPicPr>
            <a:picLocks noChangeAspect="1"/>
          </p:cNvPicPr>
          <p:nvPr/>
        </p:nvPicPr>
        <p:blipFill>
          <a:blip r:embed="rId2"/>
          <a:stretch>
            <a:fillRect/>
          </a:stretch>
        </p:blipFill>
        <p:spPr>
          <a:xfrm>
            <a:off x="1" y="-640080"/>
            <a:ext cx="12192000" cy="8138160"/>
          </a:xfrm>
          <a:prstGeom prst="rect">
            <a:avLst/>
          </a:prstGeom>
        </p:spPr>
      </p:pic>
      <p:sp>
        <p:nvSpPr>
          <p:cNvPr id="3" name="TextBox 2">
            <a:extLst>
              <a:ext uri="{FF2B5EF4-FFF2-40B4-BE49-F238E27FC236}">
                <a16:creationId xmlns:a16="http://schemas.microsoft.com/office/drawing/2014/main" id="{7B93B639-B91F-E6EC-CF2D-8067E2B2826E}"/>
              </a:ext>
            </a:extLst>
          </p:cNvPr>
          <p:cNvSpPr txBox="1"/>
          <p:nvPr/>
        </p:nvSpPr>
        <p:spPr>
          <a:xfrm>
            <a:off x="1784412" y="150921"/>
            <a:ext cx="9445841" cy="2585323"/>
          </a:xfrm>
          <a:prstGeom prst="rect">
            <a:avLst/>
          </a:prstGeom>
          <a:solidFill>
            <a:schemeClr val="bg1">
              <a:lumMod val="85000"/>
            </a:schemeClr>
          </a:solidFill>
        </p:spPr>
        <p:txBody>
          <a:bodyPr wrap="square">
            <a:spAutoFit/>
          </a:bodyPr>
          <a:lstStyle/>
          <a:p>
            <a:pPr indent="450215" algn="just"/>
            <a:r>
              <a:rPr lang="ru-RU" sz="1800" b="1" dirty="0">
                <a:solidFill>
                  <a:srgbClr val="000000"/>
                </a:solidFill>
                <a:effectLst/>
                <a:latin typeface="Times New Roman" panose="02020603050405020304" pitchFamily="18" charset="0"/>
                <a:ea typeface="Times New Roman" panose="02020603050405020304" pitchFamily="18" charset="0"/>
              </a:rPr>
              <a:t>Задание 134</a:t>
            </a:r>
            <a:r>
              <a:rPr lang="ru-RU" sz="1800" dirty="0">
                <a:solidFill>
                  <a:srgbClr val="000000"/>
                </a:solidFill>
                <a:effectLst/>
                <a:latin typeface="Times New Roman" panose="02020603050405020304" pitchFamily="18" charset="0"/>
                <a:ea typeface="Times New Roman" panose="02020603050405020304" pitchFamily="18" charset="0"/>
              </a:rPr>
              <a:t>. Прочитайте предложения, выделите придаточную часть, поставьте к ней вопрос. Обратите внимание на употребление союзов. </a:t>
            </a:r>
          </a:p>
          <a:p>
            <a:pPr indent="450215" algn="just"/>
            <a:r>
              <a:rPr lang="ru-RU" sz="1800" dirty="0">
                <a:solidFill>
                  <a:srgbClr val="000000"/>
                </a:solidFill>
                <a:effectLst/>
                <a:latin typeface="Times New Roman" panose="02020603050405020304" pitchFamily="18" charset="0"/>
                <a:ea typeface="Times New Roman" panose="02020603050405020304" pitchFamily="18" charset="0"/>
              </a:rPr>
              <a:t>1. Я радуюсь, потому что получил долгожданное письмо. 2. Никогда не отказывайтесь от малого в работе, так как из малого строится великое. 3. Деревья стали желтеть, оттого что приближалась осень. 4. Верить хотелось, ибо книги внушали мне веру в человека. 5. Благодаря тому что был применен новый метод, нормы перевыполнялись. 6. Из-за того что студент нерегулярно посещал занятия, он не смог сдать экзамены в срок. 7. Оттого нам невесело и смотрим мы на жизнь так мрачно, что не знаем труда.</a:t>
            </a:r>
          </a:p>
          <a:p>
            <a:pPr indent="450215" algn="just"/>
            <a:r>
              <a:rPr lang="ru-RU" sz="1800" dirty="0">
                <a:solidFill>
                  <a:srgbClr val="000000"/>
                </a:solidFill>
                <a:effectLst/>
                <a:latin typeface="Times New Roman" panose="02020603050405020304" pitchFamily="18" charset="0"/>
                <a:ea typeface="Times New Roman" panose="02020603050405020304" pitchFamily="18" charset="0"/>
              </a:rPr>
              <a:t> </a:t>
            </a:r>
          </a:p>
        </p:txBody>
      </p:sp>
    </p:spTree>
    <p:extLst>
      <p:ext uri="{BB962C8B-B14F-4D97-AF65-F5344CB8AC3E}">
        <p14:creationId xmlns:p14="http://schemas.microsoft.com/office/powerpoint/2010/main" val="2176724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F2B6B0A4-925B-EA2E-154F-44BF9DA775EC}"/>
              </a:ext>
            </a:extLst>
          </p:cNvPr>
          <p:cNvPicPr>
            <a:picLocks noChangeAspect="1"/>
          </p:cNvPicPr>
          <p:nvPr/>
        </p:nvPicPr>
        <p:blipFill>
          <a:blip r:embed="rId2"/>
          <a:stretch>
            <a:fillRect/>
          </a:stretch>
        </p:blipFill>
        <p:spPr>
          <a:xfrm>
            <a:off x="-301841" y="-1"/>
            <a:ext cx="12493841" cy="7808651"/>
          </a:xfrm>
          <a:prstGeom prst="rect">
            <a:avLst/>
          </a:prstGeom>
        </p:spPr>
      </p:pic>
      <p:sp>
        <p:nvSpPr>
          <p:cNvPr id="3" name="TextBox 2">
            <a:extLst>
              <a:ext uri="{FF2B5EF4-FFF2-40B4-BE49-F238E27FC236}">
                <a16:creationId xmlns:a16="http://schemas.microsoft.com/office/drawing/2014/main" id="{4401D9D6-48A8-F4E4-E1E3-57E1FAA1E888}"/>
              </a:ext>
            </a:extLst>
          </p:cNvPr>
          <p:cNvSpPr txBox="1"/>
          <p:nvPr/>
        </p:nvSpPr>
        <p:spPr>
          <a:xfrm>
            <a:off x="878889" y="5544039"/>
            <a:ext cx="10076156" cy="1477328"/>
          </a:xfrm>
          <a:prstGeom prst="rect">
            <a:avLst/>
          </a:prstGeom>
          <a:solidFill>
            <a:schemeClr val="accent6">
              <a:lumMod val="60000"/>
              <a:lumOff val="40000"/>
            </a:schemeClr>
          </a:solidFill>
        </p:spPr>
        <p:txBody>
          <a:bodyPr wrap="square">
            <a:spAutoFit/>
          </a:bodyPr>
          <a:lstStyle/>
          <a:p>
            <a:pPr indent="450215" algn="just"/>
            <a:r>
              <a:rPr lang="ru-RU" sz="1800" b="1" dirty="0">
                <a:solidFill>
                  <a:srgbClr val="000000"/>
                </a:solidFill>
                <a:effectLst/>
                <a:latin typeface="Times New Roman" panose="02020603050405020304" pitchFamily="18" charset="0"/>
                <a:ea typeface="Times New Roman" panose="02020603050405020304" pitchFamily="18" charset="0"/>
              </a:rPr>
              <a:t>Задание 135. </a:t>
            </a:r>
            <a:r>
              <a:rPr lang="ru-RU" sz="1800" dirty="0">
                <a:solidFill>
                  <a:srgbClr val="000000"/>
                </a:solidFill>
                <a:effectLst/>
                <a:latin typeface="Times New Roman" panose="02020603050405020304" pitchFamily="18" charset="0"/>
                <a:ea typeface="Times New Roman" panose="02020603050405020304" pitchFamily="18" charset="0"/>
              </a:rPr>
              <a:t>Закончите предложения придаточными причины.</a:t>
            </a:r>
          </a:p>
          <a:p>
            <a:pPr indent="450215" algn="just"/>
            <a:r>
              <a:rPr lang="ru-RU" sz="1800" dirty="0">
                <a:solidFill>
                  <a:srgbClr val="000000"/>
                </a:solidFill>
                <a:effectLst/>
                <a:latin typeface="Times New Roman" panose="02020603050405020304" pitchFamily="18" charset="0"/>
                <a:ea typeface="Times New Roman" panose="02020603050405020304" pitchFamily="18" charset="0"/>
              </a:rPr>
              <a:t>1. Дети вчера не гуляли, …2. Всем было весело, …3. Книга не понравилась мне, …4. Мы поехали не на автобусе, а на такси, …5. Саша вернулся домой поздно, …6. Мы хотим досрочно сдать сессию, …7. Мы очень обрадовались, ... </a:t>
            </a:r>
          </a:p>
          <a:p>
            <a:pPr indent="450215" algn="just"/>
            <a:r>
              <a:rPr lang="ru-RU" sz="1800" b="1" dirty="0">
                <a:solidFill>
                  <a:srgbClr val="000000"/>
                </a:solidFill>
                <a:effectLst/>
                <a:latin typeface="Times New Roman" panose="02020603050405020304" pitchFamily="18" charset="0"/>
                <a:ea typeface="Times New Roman" panose="02020603050405020304" pitchFamily="18" charset="0"/>
              </a:rPr>
              <a:t> </a:t>
            </a:r>
            <a:endParaRPr lang="ru-RU" sz="1800" dirty="0">
              <a:solidFill>
                <a:srgbClr val="0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70338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E385FBAC-16BE-6EF3-4F3E-D08E694C5406}"/>
              </a:ext>
            </a:extLst>
          </p:cNvPr>
          <p:cNvPicPr>
            <a:picLocks noChangeAspect="1"/>
          </p:cNvPicPr>
          <p:nvPr/>
        </p:nvPicPr>
        <p:blipFill>
          <a:blip r:embed="rId2"/>
          <a:stretch>
            <a:fillRect/>
          </a:stretch>
        </p:blipFill>
        <p:spPr>
          <a:xfrm>
            <a:off x="0" y="-89151"/>
            <a:ext cx="12331083" cy="7554773"/>
          </a:xfrm>
          <a:prstGeom prst="rect">
            <a:avLst/>
          </a:prstGeom>
        </p:spPr>
      </p:pic>
      <p:sp>
        <p:nvSpPr>
          <p:cNvPr id="3" name="TextBox 2">
            <a:extLst>
              <a:ext uri="{FF2B5EF4-FFF2-40B4-BE49-F238E27FC236}">
                <a16:creationId xmlns:a16="http://schemas.microsoft.com/office/drawing/2014/main" id="{894D9581-5C74-5D6C-7AAF-308F7F42B54E}"/>
              </a:ext>
            </a:extLst>
          </p:cNvPr>
          <p:cNvSpPr txBox="1"/>
          <p:nvPr/>
        </p:nvSpPr>
        <p:spPr>
          <a:xfrm>
            <a:off x="355107" y="460678"/>
            <a:ext cx="5255580" cy="2862322"/>
          </a:xfrm>
          <a:prstGeom prst="rect">
            <a:avLst/>
          </a:prstGeom>
          <a:solidFill>
            <a:schemeClr val="bg2"/>
          </a:solidFill>
        </p:spPr>
        <p:txBody>
          <a:bodyPr wrap="square">
            <a:spAutoFit/>
          </a:bodyPr>
          <a:lstStyle/>
          <a:p>
            <a:pPr indent="450215" algn="just"/>
            <a:r>
              <a:rPr lang="ru-RU" sz="1800" b="1" dirty="0">
                <a:solidFill>
                  <a:srgbClr val="000000"/>
                </a:solidFill>
                <a:effectLst/>
                <a:latin typeface="Times New Roman" panose="02020603050405020304" pitchFamily="18" charset="0"/>
                <a:ea typeface="Times New Roman" panose="02020603050405020304" pitchFamily="18" charset="0"/>
              </a:rPr>
              <a:t>Задание 136. </a:t>
            </a:r>
            <a:r>
              <a:rPr lang="ru-RU" sz="1800" dirty="0">
                <a:solidFill>
                  <a:srgbClr val="000000"/>
                </a:solidFill>
                <a:effectLst/>
                <a:latin typeface="Times New Roman" panose="02020603050405020304" pitchFamily="18" charset="0"/>
                <a:ea typeface="Times New Roman" panose="02020603050405020304" pitchFamily="18" charset="0"/>
              </a:rPr>
              <a:t>Образуйте из каждой пары простых предложений сложное с союзами «</a:t>
            </a:r>
            <a:r>
              <a:rPr lang="ru-RU" sz="1800" i="1" dirty="0">
                <a:solidFill>
                  <a:srgbClr val="000000"/>
                </a:solidFill>
                <a:effectLst/>
                <a:latin typeface="Times New Roman" panose="02020603050405020304" pitchFamily="18" charset="0"/>
                <a:ea typeface="Times New Roman" panose="02020603050405020304" pitchFamily="18" charset="0"/>
              </a:rPr>
              <a:t>потому что</a:t>
            </a:r>
            <a:r>
              <a:rPr lang="ru-RU" sz="1800" dirty="0">
                <a:solidFill>
                  <a:srgbClr val="000000"/>
                </a:solidFill>
                <a:effectLst/>
                <a:latin typeface="Times New Roman" panose="02020603050405020304" pitchFamily="18" charset="0"/>
                <a:ea typeface="Times New Roman" panose="02020603050405020304" pitchFamily="18" charset="0"/>
              </a:rPr>
              <a:t>», «</a:t>
            </a:r>
            <a:r>
              <a:rPr lang="ru-RU" sz="1800" i="1" dirty="0">
                <a:solidFill>
                  <a:srgbClr val="000000"/>
                </a:solidFill>
                <a:effectLst/>
                <a:latin typeface="Times New Roman" panose="02020603050405020304" pitchFamily="18" charset="0"/>
                <a:ea typeface="Times New Roman" panose="02020603050405020304" pitchFamily="18" charset="0"/>
              </a:rPr>
              <a:t>так как</a:t>
            </a:r>
            <a:r>
              <a:rPr lang="ru-RU" sz="1800" dirty="0">
                <a:solidFill>
                  <a:srgbClr val="000000"/>
                </a:solidFill>
                <a:effectLst/>
                <a:latin typeface="Times New Roman" panose="02020603050405020304" pitchFamily="18" charset="0"/>
                <a:ea typeface="Times New Roman" panose="02020603050405020304" pitchFamily="18" charset="0"/>
              </a:rPr>
              <a:t>».</a:t>
            </a:r>
          </a:p>
          <a:p>
            <a:pPr indent="450215" algn="just"/>
            <a:r>
              <a:rPr lang="ru-RU" sz="1800" dirty="0">
                <a:solidFill>
                  <a:srgbClr val="000000"/>
                </a:solidFill>
                <a:effectLst/>
                <a:latin typeface="Times New Roman" panose="02020603050405020304" pitchFamily="18" charset="0"/>
                <a:ea typeface="Times New Roman" panose="02020603050405020304" pitchFamily="18" charset="0"/>
              </a:rPr>
              <a:t>1. Ярко светило солнце. Снег быстро таял.2. Он был болен. Он не был на занятиях.3. Было уже поздно. Мы пошли домой.4. Деревья стали желтеть. Приближалась осень.5. Тучи закрыли небо. Стало совсем темно.6. На факультете никого не было. Занятия давно кончились.7. Существовала угроза наводнения. Вода в реке сильно поднялась.</a:t>
            </a:r>
          </a:p>
        </p:txBody>
      </p:sp>
    </p:spTree>
    <p:extLst>
      <p:ext uri="{BB962C8B-B14F-4D97-AF65-F5344CB8AC3E}">
        <p14:creationId xmlns:p14="http://schemas.microsoft.com/office/powerpoint/2010/main" val="33246533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ADF960FA-D5F6-8490-CC72-1B4E10BDFEBD}"/>
              </a:ext>
            </a:extLst>
          </p:cNvPr>
          <p:cNvPicPr>
            <a:picLocks noChangeAspect="1"/>
          </p:cNvPicPr>
          <p:nvPr/>
        </p:nvPicPr>
        <p:blipFill>
          <a:blip r:embed="rId2"/>
          <a:stretch>
            <a:fillRect/>
          </a:stretch>
        </p:blipFill>
        <p:spPr>
          <a:xfrm>
            <a:off x="-71021" y="-156883"/>
            <a:ext cx="12263021" cy="7213541"/>
          </a:xfrm>
          <a:prstGeom prst="rect">
            <a:avLst/>
          </a:prstGeom>
        </p:spPr>
      </p:pic>
      <p:sp>
        <p:nvSpPr>
          <p:cNvPr id="3" name="TextBox 2">
            <a:extLst>
              <a:ext uri="{FF2B5EF4-FFF2-40B4-BE49-F238E27FC236}">
                <a16:creationId xmlns:a16="http://schemas.microsoft.com/office/drawing/2014/main" id="{25982F0B-416E-D16E-02C0-CF4B5145B83F}"/>
              </a:ext>
            </a:extLst>
          </p:cNvPr>
          <p:cNvSpPr txBox="1"/>
          <p:nvPr/>
        </p:nvSpPr>
        <p:spPr>
          <a:xfrm>
            <a:off x="97654" y="96654"/>
            <a:ext cx="11718525" cy="2308324"/>
          </a:xfrm>
          <a:prstGeom prst="rect">
            <a:avLst/>
          </a:prstGeom>
          <a:solidFill>
            <a:schemeClr val="bg1"/>
          </a:solidFill>
        </p:spPr>
        <p:txBody>
          <a:bodyPr wrap="square">
            <a:spAutoFit/>
          </a:bodyPr>
          <a:lstStyle/>
          <a:p>
            <a:pPr indent="450215" algn="just"/>
            <a:r>
              <a:rPr lang="ru-RU" sz="1800" b="1"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a:p>
            <a:pPr indent="450215" algn="just"/>
            <a:r>
              <a:rPr lang="ru-RU" sz="1800" b="1" dirty="0">
                <a:effectLst/>
                <a:latin typeface="Times New Roman" panose="02020603050405020304" pitchFamily="18" charset="0"/>
                <a:ea typeface="Times New Roman" panose="02020603050405020304" pitchFamily="18" charset="0"/>
              </a:rPr>
              <a:t>Задание 137. </a:t>
            </a:r>
            <a:r>
              <a:rPr lang="ru-RU" sz="1800" dirty="0">
                <a:effectLst/>
                <a:latin typeface="Times New Roman" panose="02020603050405020304" pitchFamily="18" charset="0"/>
                <a:ea typeface="Times New Roman" panose="02020603050405020304" pitchFamily="18" charset="0"/>
              </a:rPr>
              <a:t>Замените простые предложения сложными.</a:t>
            </a:r>
          </a:p>
          <a:p>
            <a:pPr indent="450215" algn="just"/>
            <a:r>
              <a:rPr lang="ru-RU" sz="1800" b="1" i="1" dirty="0">
                <a:effectLst/>
                <a:latin typeface="Times New Roman" panose="02020603050405020304" pitchFamily="18" charset="0"/>
                <a:ea typeface="Arial Unicode MS"/>
                <a:cs typeface="Times New Roman" panose="02020603050405020304" pitchFamily="18" charset="0"/>
              </a:rPr>
              <a:t>Образец: </a:t>
            </a:r>
            <a:r>
              <a:rPr lang="ru-RU" sz="1800" i="1" dirty="0">
                <a:effectLst/>
                <a:latin typeface="Times New Roman" panose="02020603050405020304" pitchFamily="18" charset="0"/>
                <a:ea typeface="Arial Unicode MS"/>
                <a:cs typeface="Times New Roman" panose="02020603050405020304" pitchFamily="18" charset="0"/>
              </a:rPr>
              <a:t>Дети не пошли в школу из-за сильного мороза. - Дети не пошли в школу из-за того, что был сильный мороз. </a:t>
            </a:r>
            <a:endParaRPr lang="ru-RU" sz="1600" dirty="0">
              <a:effectLst/>
              <a:latin typeface="Calibri" panose="020F0502020204030204" pitchFamily="34" charset="0"/>
              <a:ea typeface="Times New Roman" panose="02020603050405020304" pitchFamily="18" charset="0"/>
              <a:cs typeface="Times New Roman" panose="02020603050405020304" pitchFamily="18" charset="0"/>
            </a:endParaRPr>
          </a:p>
          <a:p>
            <a:pPr indent="450215" algn="just"/>
            <a:r>
              <a:rPr lang="ru-RU" sz="1800" dirty="0">
                <a:effectLst/>
                <a:latin typeface="Times New Roman" panose="02020603050405020304" pitchFamily="18" charset="0"/>
                <a:ea typeface="Arial Unicode MS"/>
              </a:rPr>
              <a:t>1. Мальчик учится хорошо благодаря хорошим способностям и усидчивости. 2. Студентка сделала ошибку по невнимательности. 3. От скуки он стал играть в компьютерные игры. 4. Асфальт был мокрым от дождя. 5. От множества мягкой и красивой мебели в комнате было тесно. 6. Свежая листва зашевелилась от набежавшего ветерка. 7. Луговые цветы в этом году благодаря постоянным дождям необыкновенно ярки и пышны.</a:t>
            </a:r>
            <a:endParaRPr lang="ru-RU"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070359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9538465-1ACC-6F4B-C9A5-1CDBC64C5AD1}"/>
              </a:ext>
            </a:extLst>
          </p:cNvPr>
          <p:cNvSpPr txBox="1"/>
          <p:nvPr/>
        </p:nvSpPr>
        <p:spPr>
          <a:xfrm>
            <a:off x="4826000" y="1940560"/>
            <a:ext cx="2119426" cy="646331"/>
          </a:xfrm>
          <a:prstGeom prst="rect">
            <a:avLst/>
          </a:prstGeom>
          <a:noFill/>
        </p:spPr>
        <p:txBody>
          <a:bodyPr wrap="none" rtlCol="0">
            <a:spAutoFit/>
          </a:bodyPr>
          <a:lstStyle/>
          <a:p>
            <a:r>
              <a:rPr lang="ru-RU" dirty="0"/>
              <a:t>Спасибо за работу! </a:t>
            </a:r>
          </a:p>
          <a:p>
            <a:endParaRPr lang="ru-RU" dirty="0"/>
          </a:p>
        </p:txBody>
      </p:sp>
    </p:spTree>
    <p:extLst>
      <p:ext uri="{BB962C8B-B14F-4D97-AF65-F5344CB8AC3E}">
        <p14:creationId xmlns:p14="http://schemas.microsoft.com/office/powerpoint/2010/main" val="25046547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F476E0F-09A8-2E8E-E415-6FDD3535470B}"/>
              </a:ext>
            </a:extLst>
          </p:cNvPr>
          <p:cNvSpPr txBox="1"/>
          <p:nvPr/>
        </p:nvSpPr>
        <p:spPr>
          <a:xfrm>
            <a:off x="976543" y="892063"/>
            <a:ext cx="10457895" cy="3416320"/>
          </a:xfrm>
          <a:prstGeom prst="rect">
            <a:avLst/>
          </a:prstGeom>
          <a:noFill/>
        </p:spPr>
        <p:txBody>
          <a:bodyPr wrap="square">
            <a:spAutoFit/>
          </a:bodyPr>
          <a:lstStyle/>
          <a:p>
            <a:pPr indent="450215" algn="just"/>
            <a:r>
              <a:rPr lang="ru-RU" sz="1800" b="1" dirty="0">
                <a:solidFill>
                  <a:srgbClr val="FF0000"/>
                </a:solidFill>
                <a:effectLst/>
                <a:latin typeface="Times New Roman" panose="02020603050405020304" pitchFamily="18" charset="0"/>
                <a:ea typeface="Times New Roman" panose="02020603050405020304" pitchFamily="18" charset="0"/>
              </a:rPr>
              <a:t>Придаточные предложения причины </a:t>
            </a:r>
            <a:r>
              <a:rPr lang="ru-RU" sz="1800" dirty="0">
                <a:solidFill>
                  <a:srgbClr val="000000"/>
                </a:solidFill>
                <a:effectLst/>
                <a:latin typeface="Times New Roman" panose="02020603050405020304" pitchFamily="18" charset="0"/>
                <a:ea typeface="Times New Roman" panose="02020603050405020304" pitchFamily="18" charset="0"/>
              </a:rPr>
              <a:t>в сложноподчинённых предложениях уточняют причину действия и отвечают на вопросы </a:t>
            </a:r>
            <a:r>
              <a:rPr lang="ru-RU" sz="1800" b="1" i="1" dirty="0">
                <a:solidFill>
                  <a:srgbClr val="FF0000"/>
                </a:solidFill>
                <a:effectLst/>
                <a:latin typeface="Times New Roman" panose="02020603050405020304" pitchFamily="18" charset="0"/>
                <a:ea typeface="Times New Roman" panose="02020603050405020304" pitchFamily="18" charset="0"/>
              </a:rPr>
              <a:t>почему?, по какой причине?, отчего?, вследствие чего ?</a:t>
            </a:r>
            <a:r>
              <a:rPr lang="ru-RU" sz="1800" dirty="0">
                <a:solidFill>
                  <a:srgbClr val="000000"/>
                </a:solidFill>
                <a:effectLst/>
                <a:latin typeface="Times New Roman" panose="02020603050405020304" pitchFamily="18" charset="0"/>
                <a:ea typeface="Times New Roman" panose="02020603050405020304" pitchFamily="18" charset="0"/>
              </a:rPr>
              <a:t>Они присоединяются к главному при помощи союзов </a:t>
            </a:r>
            <a:r>
              <a:rPr lang="ru-RU" sz="1800" b="1" dirty="0">
                <a:solidFill>
                  <a:srgbClr val="FF0000"/>
                </a:solidFill>
                <a:effectLst/>
                <a:latin typeface="Times New Roman" panose="02020603050405020304" pitchFamily="18" charset="0"/>
                <a:ea typeface="Times New Roman" panose="02020603050405020304" pitchFamily="18" charset="0"/>
              </a:rPr>
              <a:t>потому что, оттого что, так как, из-за того что, ибо, в связи с тем что, поскольку и т. д.</a:t>
            </a:r>
            <a:endParaRPr lang="ru-RU" sz="1800" dirty="0">
              <a:solidFill>
                <a:srgbClr val="000000"/>
              </a:solidFill>
              <a:effectLst/>
              <a:latin typeface="Times New Roman" panose="02020603050405020304" pitchFamily="18" charset="0"/>
              <a:ea typeface="Times New Roman" panose="02020603050405020304" pitchFamily="18" charset="0"/>
            </a:endParaRPr>
          </a:p>
          <a:p>
            <a:pPr indent="450215" algn="just"/>
            <a:r>
              <a:rPr lang="ru-RU" sz="1800" dirty="0">
                <a:solidFill>
                  <a:srgbClr val="000000"/>
                </a:solidFill>
                <a:effectLst/>
                <a:latin typeface="Times New Roman" panose="02020603050405020304" pitchFamily="18" charset="0"/>
                <a:ea typeface="Times New Roman" panose="02020603050405020304" pitchFamily="18" charset="0"/>
              </a:rPr>
              <a:t>Придаточные предложения могут быть: </a:t>
            </a:r>
          </a:p>
          <a:p>
            <a:pPr indent="450215" algn="just"/>
            <a:r>
              <a:rPr lang="ru-RU" sz="1800" dirty="0">
                <a:solidFill>
                  <a:srgbClr val="000000"/>
                </a:solidFill>
                <a:effectLst/>
                <a:latin typeface="Times New Roman" panose="02020603050405020304" pitchFamily="18" charset="0"/>
                <a:ea typeface="Times New Roman" panose="02020603050405020304" pitchFamily="18" charset="0"/>
              </a:rPr>
              <a:t>а) перед главным предложением. </a:t>
            </a:r>
          </a:p>
          <a:p>
            <a:pPr indent="450215" algn="just"/>
            <a:r>
              <a:rPr lang="ru-RU" sz="1800" b="1" dirty="0">
                <a:solidFill>
                  <a:srgbClr val="00B0F0"/>
                </a:solidFill>
                <a:effectLst/>
                <a:latin typeface="Times New Roman" panose="02020603050405020304" pitchFamily="18" charset="0"/>
                <a:ea typeface="Times New Roman" panose="02020603050405020304" pitchFamily="18" charset="0"/>
              </a:rPr>
              <a:t>Пример: </a:t>
            </a:r>
            <a:r>
              <a:rPr lang="ru-RU" sz="1800" b="1" dirty="0">
                <a:solidFill>
                  <a:srgbClr val="FF0000"/>
                </a:solidFill>
                <a:effectLst/>
                <a:latin typeface="Times New Roman" panose="02020603050405020304" pitchFamily="18" charset="0"/>
                <a:ea typeface="Times New Roman" panose="02020603050405020304" pitchFamily="18" charset="0"/>
              </a:rPr>
              <a:t>Из-за того </a:t>
            </a:r>
            <a:r>
              <a:rPr lang="ru-RU" sz="1800" dirty="0">
                <a:solidFill>
                  <a:srgbClr val="000000"/>
                </a:solidFill>
                <a:effectLst/>
                <a:latin typeface="Times New Roman" panose="02020603050405020304" pitchFamily="18" charset="0"/>
                <a:ea typeface="Times New Roman" panose="02020603050405020304" pitchFamily="18" charset="0"/>
              </a:rPr>
              <a:t>что шел дождь, мне не хотелось выходить на улицу; </a:t>
            </a:r>
          </a:p>
          <a:p>
            <a:pPr indent="450215" algn="just"/>
            <a:r>
              <a:rPr lang="ru-RU" sz="1800" dirty="0">
                <a:solidFill>
                  <a:srgbClr val="000000"/>
                </a:solidFill>
                <a:effectLst/>
                <a:latin typeface="Times New Roman" panose="02020603050405020304" pitchFamily="18" charset="0"/>
                <a:ea typeface="Times New Roman" panose="02020603050405020304" pitchFamily="18" charset="0"/>
              </a:rPr>
              <a:t>б) после главного предложения. В качестве средств связи употребляются лишь союзы: </a:t>
            </a:r>
            <a:r>
              <a:rPr lang="ru-RU" sz="1800" b="1" i="1" dirty="0">
                <a:solidFill>
                  <a:srgbClr val="FF0000"/>
                </a:solidFill>
                <a:effectLst/>
                <a:latin typeface="Times New Roman" panose="02020603050405020304" pitchFamily="18" charset="0"/>
                <a:ea typeface="Times New Roman" panose="02020603050405020304" pitchFamily="18" charset="0"/>
              </a:rPr>
              <a:t>так как, поскольку;</a:t>
            </a:r>
            <a:endParaRPr lang="ru-RU" sz="1800" dirty="0">
              <a:solidFill>
                <a:srgbClr val="000000"/>
              </a:solidFill>
              <a:effectLst/>
              <a:latin typeface="Times New Roman" panose="02020603050405020304" pitchFamily="18" charset="0"/>
              <a:ea typeface="Times New Roman" panose="02020603050405020304" pitchFamily="18" charset="0"/>
            </a:endParaRPr>
          </a:p>
          <a:p>
            <a:pPr indent="450215" algn="just"/>
            <a:r>
              <a:rPr lang="ru-RU" sz="1800" b="1" dirty="0">
                <a:solidFill>
                  <a:srgbClr val="00B0F0"/>
                </a:solidFill>
                <a:effectLst/>
                <a:latin typeface="Times New Roman" panose="02020603050405020304" pitchFamily="18" charset="0"/>
                <a:ea typeface="Times New Roman" panose="02020603050405020304" pitchFamily="18" charset="0"/>
              </a:rPr>
              <a:t>Пример: </a:t>
            </a:r>
            <a:r>
              <a:rPr lang="ru-RU" sz="1800" dirty="0">
                <a:solidFill>
                  <a:srgbClr val="000000"/>
                </a:solidFill>
                <a:effectLst/>
                <a:latin typeface="Times New Roman" panose="02020603050405020304" pitchFamily="18" charset="0"/>
                <a:ea typeface="Times New Roman" panose="02020603050405020304" pitchFamily="18" charset="0"/>
              </a:rPr>
              <a:t>Мне не хотелось выходить на улицу, </a:t>
            </a:r>
            <a:r>
              <a:rPr lang="ru-RU" sz="1800" b="1" dirty="0">
                <a:solidFill>
                  <a:srgbClr val="FF0000"/>
                </a:solidFill>
                <a:effectLst/>
                <a:latin typeface="Times New Roman" panose="02020603050405020304" pitchFamily="18" charset="0"/>
                <a:ea typeface="Times New Roman" panose="02020603050405020304" pitchFamily="18" charset="0"/>
              </a:rPr>
              <a:t>так как </a:t>
            </a:r>
            <a:r>
              <a:rPr lang="ru-RU" sz="1800" dirty="0">
                <a:solidFill>
                  <a:srgbClr val="000000"/>
                </a:solidFill>
                <a:effectLst/>
                <a:latin typeface="Times New Roman" panose="02020603050405020304" pitchFamily="18" charset="0"/>
                <a:ea typeface="Times New Roman" panose="02020603050405020304" pitchFamily="18" charset="0"/>
              </a:rPr>
              <a:t>шел дождь. </a:t>
            </a:r>
          </a:p>
          <a:p>
            <a:pPr indent="450215" algn="just"/>
            <a:r>
              <a:rPr lang="ru-RU" sz="1800" dirty="0">
                <a:solidFill>
                  <a:srgbClr val="000000"/>
                </a:solidFill>
                <a:effectLst/>
                <a:latin typeface="Times New Roman" panose="02020603050405020304" pitchFamily="18" charset="0"/>
                <a:ea typeface="Times New Roman" panose="02020603050405020304" pitchFamily="18" charset="0"/>
              </a:rPr>
              <a:t>в) внутри главного предложения. </a:t>
            </a:r>
          </a:p>
          <a:p>
            <a:r>
              <a:rPr lang="ru-RU" sz="1800" b="1" dirty="0">
                <a:solidFill>
                  <a:srgbClr val="00B0F0"/>
                </a:solidFill>
                <a:effectLst/>
                <a:latin typeface="Times New Roman" panose="02020603050405020304" pitchFamily="18" charset="0"/>
                <a:ea typeface="Times New Roman" panose="02020603050405020304" pitchFamily="18" charset="0"/>
              </a:rPr>
              <a:t>Пример: </a:t>
            </a:r>
            <a:r>
              <a:rPr lang="ru-RU" sz="1800" dirty="0">
                <a:effectLst/>
                <a:latin typeface="Times New Roman" panose="02020603050405020304" pitchFamily="18" charset="0"/>
                <a:ea typeface="Times New Roman" panose="02020603050405020304" pitchFamily="18" charset="0"/>
              </a:rPr>
              <a:t>Мне, </a:t>
            </a:r>
            <a:r>
              <a:rPr lang="ru-RU" sz="1800" b="1" dirty="0">
                <a:solidFill>
                  <a:srgbClr val="FF0000"/>
                </a:solidFill>
                <a:effectLst/>
                <a:latin typeface="Times New Roman" panose="02020603050405020304" pitchFamily="18" charset="0"/>
                <a:ea typeface="Times New Roman" panose="02020603050405020304" pitchFamily="18" charset="0"/>
              </a:rPr>
              <a:t>поскольку </a:t>
            </a:r>
            <a:r>
              <a:rPr lang="ru-RU" sz="1800" dirty="0">
                <a:effectLst/>
                <a:latin typeface="Times New Roman" panose="02020603050405020304" pitchFamily="18" charset="0"/>
                <a:ea typeface="Times New Roman" panose="02020603050405020304" pitchFamily="18" charset="0"/>
              </a:rPr>
              <a:t>шел дождь, не хотелось выходить на улицу. </a:t>
            </a:r>
            <a:endParaRPr lang="ru-RU" dirty="0"/>
          </a:p>
        </p:txBody>
      </p:sp>
    </p:spTree>
    <p:extLst>
      <p:ext uri="{BB962C8B-B14F-4D97-AF65-F5344CB8AC3E}">
        <p14:creationId xmlns:p14="http://schemas.microsoft.com/office/powerpoint/2010/main" val="909136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C91F00DB-CF8E-3BED-C78B-E44758A437B8}"/>
              </a:ext>
            </a:extLst>
          </p:cNvPr>
          <p:cNvPicPr>
            <a:picLocks noChangeAspect="1"/>
          </p:cNvPicPr>
          <p:nvPr/>
        </p:nvPicPr>
        <p:blipFill>
          <a:blip r:embed="rId2"/>
          <a:stretch>
            <a:fillRect/>
          </a:stretch>
        </p:blipFill>
        <p:spPr>
          <a:xfrm>
            <a:off x="674703" y="53983"/>
            <a:ext cx="10857390" cy="6759245"/>
          </a:xfrm>
          <a:prstGeom prst="rect">
            <a:avLst/>
          </a:prstGeom>
        </p:spPr>
      </p:pic>
    </p:spTree>
    <p:extLst>
      <p:ext uri="{BB962C8B-B14F-4D97-AF65-F5344CB8AC3E}">
        <p14:creationId xmlns:p14="http://schemas.microsoft.com/office/powerpoint/2010/main" val="24832613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BA2077-CE03-8139-490E-1E369853BDCA}"/>
              </a:ext>
            </a:extLst>
          </p:cNvPr>
          <p:cNvSpPr txBox="1"/>
          <p:nvPr/>
        </p:nvSpPr>
        <p:spPr>
          <a:xfrm>
            <a:off x="941033" y="577048"/>
            <a:ext cx="10440140" cy="2862322"/>
          </a:xfrm>
          <a:prstGeom prst="rect">
            <a:avLst/>
          </a:prstGeom>
          <a:noFill/>
        </p:spPr>
        <p:txBody>
          <a:bodyPr wrap="square">
            <a:spAutoFit/>
          </a:bodyPr>
          <a:lstStyle/>
          <a:p>
            <a:pPr indent="450215" algn="just"/>
            <a:r>
              <a:rPr lang="ru-RU" sz="1800" b="1" dirty="0">
                <a:solidFill>
                  <a:srgbClr val="000000"/>
                </a:solidFill>
                <a:effectLst/>
                <a:latin typeface="Times New Roman" panose="02020603050405020304" pitchFamily="18" charset="0"/>
                <a:ea typeface="Times New Roman" panose="02020603050405020304" pitchFamily="18" charset="0"/>
              </a:rPr>
              <a:t>Задание 127. </a:t>
            </a:r>
            <a:r>
              <a:rPr lang="ru-RU" sz="1800" dirty="0">
                <a:solidFill>
                  <a:srgbClr val="000000"/>
                </a:solidFill>
                <a:effectLst/>
                <a:latin typeface="Times New Roman" panose="02020603050405020304" pitchFamily="18" charset="0"/>
                <a:ea typeface="Times New Roman" panose="02020603050405020304" pitchFamily="18" charset="0"/>
              </a:rPr>
              <a:t>Ответьте на вопросы СПП со значением причины, используя слова, стоящие в скобках.</a:t>
            </a:r>
          </a:p>
          <a:p>
            <a:pPr indent="450215" algn="just"/>
            <a:r>
              <a:rPr lang="ru-RU" sz="1800" b="1" dirty="0">
                <a:solidFill>
                  <a:srgbClr val="000000"/>
                </a:solidFill>
                <a:effectLst/>
                <a:latin typeface="Times New Roman" panose="02020603050405020304" pitchFamily="18" charset="0"/>
                <a:ea typeface="Times New Roman" panose="02020603050405020304" pitchFamily="18" charset="0"/>
              </a:rPr>
              <a:t>1. </a:t>
            </a:r>
            <a:r>
              <a:rPr lang="ru-RU" sz="1800" dirty="0">
                <a:solidFill>
                  <a:srgbClr val="000000"/>
                </a:solidFill>
                <a:effectLst/>
                <a:latin typeface="Times New Roman" panose="02020603050405020304" pitchFamily="18" charset="0"/>
                <a:ea typeface="Times New Roman" panose="02020603050405020304" pitchFamily="18" charset="0"/>
              </a:rPr>
              <a:t>Почему он рано проснулся? (шум).2. Почему он не ответил на вопрос? (волнение).3. Почему деревья в саду качаются? (ветер).4. Почему все вздрогнули? (резкий стук).5. Почему дрожит котенок? (холод).6. Почему он громко смялся? (радость).7. Почему потемнели стены здания? (время).7. Почему мы вчера не поехали на дачу? (сильный дождь). 8. Почему отменили соревнования по футболу? (плохое поле). 9. Почему опоздал лектор? (пробки на дорогах). 10. Почему телевизор плохо работал? (неисправность антенны). 11. Почему автобус шёл медленно? (скользкая дорога). 12. Почему вы не поехали на экскурсию (плохое самочувствие). </a:t>
            </a:r>
          </a:p>
          <a:p>
            <a:pPr indent="450215" algn="just"/>
            <a:r>
              <a:rPr lang="ru-RU" sz="1800" dirty="0">
                <a:solidFill>
                  <a:srgbClr val="000000"/>
                </a:solidFill>
                <a:effectLst/>
                <a:latin typeface="Times New Roman" panose="02020603050405020304" pitchFamily="18" charset="0"/>
                <a:ea typeface="Times New Roman" panose="02020603050405020304" pitchFamily="18" charset="0"/>
              </a:rPr>
              <a:t> </a:t>
            </a:r>
          </a:p>
        </p:txBody>
      </p:sp>
      <p:pic>
        <p:nvPicPr>
          <p:cNvPr id="4" name="Рисунок 3">
            <a:extLst>
              <a:ext uri="{FF2B5EF4-FFF2-40B4-BE49-F238E27FC236}">
                <a16:creationId xmlns:a16="http://schemas.microsoft.com/office/drawing/2014/main" id="{AE224FF6-EDB1-1928-2B16-3FB162FE48B1}"/>
              </a:ext>
            </a:extLst>
          </p:cNvPr>
          <p:cNvPicPr>
            <a:picLocks noChangeAspect="1"/>
          </p:cNvPicPr>
          <p:nvPr/>
        </p:nvPicPr>
        <p:blipFill>
          <a:blip r:embed="rId2"/>
          <a:stretch>
            <a:fillRect/>
          </a:stretch>
        </p:blipFill>
        <p:spPr>
          <a:xfrm>
            <a:off x="5272559" y="3294848"/>
            <a:ext cx="2672364" cy="3563152"/>
          </a:xfrm>
          <a:prstGeom prst="rect">
            <a:avLst/>
          </a:prstGeom>
        </p:spPr>
      </p:pic>
    </p:spTree>
    <p:extLst>
      <p:ext uri="{BB962C8B-B14F-4D97-AF65-F5344CB8AC3E}">
        <p14:creationId xmlns:p14="http://schemas.microsoft.com/office/powerpoint/2010/main" val="7625127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E75D78A-F007-63BB-C4EA-3F5CB92B5CF7}"/>
              </a:ext>
            </a:extLst>
          </p:cNvPr>
          <p:cNvSpPr txBox="1"/>
          <p:nvPr/>
        </p:nvSpPr>
        <p:spPr>
          <a:xfrm>
            <a:off x="186431" y="1509204"/>
            <a:ext cx="4980373" cy="2031325"/>
          </a:xfrm>
          <a:prstGeom prst="rect">
            <a:avLst/>
          </a:prstGeom>
          <a:noFill/>
        </p:spPr>
        <p:txBody>
          <a:bodyPr wrap="square">
            <a:spAutoFit/>
          </a:bodyPr>
          <a:lstStyle/>
          <a:p>
            <a:pPr indent="450215" algn="just"/>
            <a:r>
              <a:rPr lang="ru-RU" sz="1800" b="1" dirty="0">
                <a:solidFill>
                  <a:srgbClr val="000000"/>
                </a:solidFill>
                <a:effectLst/>
                <a:latin typeface="Times New Roman" panose="02020603050405020304" pitchFamily="18" charset="0"/>
                <a:ea typeface="Times New Roman" panose="02020603050405020304" pitchFamily="18" charset="0"/>
              </a:rPr>
              <a:t> Задание 128. </a:t>
            </a:r>
            <a:r>
              <a:rPr lang="ru-RU" sz="1800" dirty="0">
                <a:solidFill>
                  <a:srgbClr val="000000"/>
                </a:solidFill>
                <a:effectLst/>
                <a:latin typeface="Times New Roman" panose="02020603050405020304" pitchFamily="18" charset="0"/>
                <a:ea typeface="Times New Roman" panose="02020603050405020304" pitchFamily="18" charset="0"/>
              </a:rPr>
              <a:t>Опишите внешний вид и состояние студента накануне экзамена, во время экзамена, после экзамена, употребляя сочетания с предлогом </a:t>
            </a:r>
            <a:r>
              <a:rPr lang="ru-RU" sz="1800" i="1" dirty="0">
                <a:solidFill>
                  <a:srgbClr val="000000"/>
                </a:solidFill>
                <a:effectLst/>
                <a:latin typeface="Times New Roman" panose="02020603050405020304" pitchFamily="18" charset="0"/>
                <a:ea typeface="Times New Roman" panose="02020603050405020304" pitchFamily="18" charset="0"/>
              </a:rPr>
              <a:t>от</a:t>
            </a:r>
            <a:r>
              <a:rPr lang="ru-RU" sz="1800" dirty="0">
                <a:solidFill>
                  <a:srgbClr val="000000"/>
                </a:solidFill>
                <a:effectLst/>
                <a:latin typeface="Times New Roman" panose="02020603050405020304" pitchFamily="18" charset="0"/>
                <a:ea typeface="Times New Roman" panose="02020603050405020304" pitchFamily="18" charset="0"/>
              </a:rPr>
              <a:t>. Используйте глаголы:</a:t>
            </a:r>
          </a:p>
          <a:p>
            <a:pPr indent="450215" algn="just"/>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Побледнеть, покраснеть, дрожать, просыпаться, волноваться, радоваться, смеяться, улыбаться, кричать.</a:t>
            </a:r>
            <a:endParaRPr lang="ru-RU"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7" name="Рисунок 6">
            <a:extLst>
              <a:ext uri="{FF2B5EF4-FFF2-40B4-BE49-F238E27FC236}">
                <a16:creationId xmlns:a16="http://schemas.microsoft.com/office/drawing/2014/main" id="{168B4386-B43B-954E-9A52-B27D7BC595B7}"/>
              </a:ext>
            </a:extLst>
          </p:cNvPr>
          <p:cNvPicPr>
            <a:picLocks noChangeAspect="1"/>
          </p:cNvPicPr>
          <p:nvPr/>
        </p:nvPicPr>
        <p:blipFill>
          <a:blip r:embed="rId2"/>
          <a:stretch>
            <a:fillRect/>
          </a:stretch>
        </p:blipFill>
        <p:spPr>
          <a:xfrm>
            <a:off x="5334000" y="62144"/>
            <a:ext cx="6858000" cy="6858000"/>
          </a:xfrm>
          <a:prstGeom prst="rect">
            <a:avLst/>
          </a:prstGeom>
        </p:spPr>
      </p:pic>
    </p:spTree>
    <p:extLst>
      <p:ext uri="{BB962C8B-B14F-4D97-AF65-F5344CB8AC3E}">
        <p14:creationId xmlns:p14="http://schemas.microsoft.com/office/powerpoint/2010/main" val="2035491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8FF521E8-A7C9-00B2-90E9-BD2B7E9359D1}"/>
              </a:ext>
            </a:extLst>
          </p:cNvPr>
          <p:cNvGraphicFramePr>
            <a:graphicFrameLocks noGrp="1"/>
          </p:cNvGraphicFramePr>
          <p:nvPr>
            <p:extLst>
              <p:ext uri="{D42A27DB-BD31-4B8C-83A1-F6EECF244321}">
                <p14:modId xmlns:p14="http://schemas.microsoft.com/office/powerpoint/2010/main" val="3450829101"/>
              </p:ext>
            </p:extLst>
          </p:nvPr>
        </p:nvGraphicFramePr>
        <p:xfrm>
          <a:off x="932155" y="1216241"/>
          <a:ext cx="10111666" cy="4749553"/>
        </p:xfrm>
        <a:graphic>
          <a:graphicData uri="http://schemas.openxmlformats.org/drawingml/2006/table">
            <a:tbl>
              <a:tblPr/>
              <a:tblGrid>
                <a:gridCol w="10111666">
                  <a:extLst>
                    <a:ext uri="{9D8B030D-6E8A-4147-A177-3AD203B41FA5}">
                      <a16:colId xmlns:a16="http://schemas.microsoft.com/office/drawing/2014/main" val="1171064470"/>
                    </a:ext>
                  </a:extLst>
                </a:gridCol>
              </a:tblGrid>
              <a:tr h="4749553">
                <a:tc>
                  <a:txBody>
                    <a:bodyPr/>
                    <a:lstStyle/>
                    <a:p>
                      <a:pPr indent="450215" algn="just">
                        <a:lnSpc>
                          <a:spcPct val="107000"/>
                        </a:lnSpc>
                      </a:pPr>
                      <a:r>
                        <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Сочетание существительных с предлогом </a:t>
                      </a:r>
                      <a:r>
                        <a:rPr lang="ru-RU" sz="2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из-за </a:t>
                      </a:r>
                      <a:r>
                        <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 значении причины употребляется при глаголах, обозначающих отрицательное, мешающее действие: </a:t>
                      </a:r>
                      <a:r>
                        <a:rPr lang="ru-RU" sz="20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ссориться, опаздывать, пропускать, ошибаться, сердиться, волноваться, раздражаться </a:t>
                      </a:r>
                      <a:r>
                        <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и при глаголах с частицей </a:t>
                      </a:r>
                      <a:r>
                        <a:rPr lang="ru-RU" sz="2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не</a:t>
                      </a:r>
                      <a:r>
                        <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indent="450215" algn="just">
                        <a:lnSpc>
                          <a:spcPct val="107000"/>
                        </a:lnSpc>
                      </a:pPr>
                      <a:r>
                        <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При этом употребляются существительные, обозначающие внешнюю причину воздействия: </a:t>
                      </a:r>
                      <a:r>
                        <a:rPr lang="ru-RU" sz="20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дождь, снег, туман, ветер, жара, холод, сырость, крик, шум, звук, свет </a:t>
                      </a:r>
                      <a:r>
                        <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и др. </a:t>
                      </a:r>
                    </a:p>
                  </a:txBody>
                  <a:tcPr marL="68580" marR="68580" marT="0" marB="0">
                    <a:lnL>
                      <a:noFill/>
                    </a:lnL>
                    <a:lnR>
                      <a:noFill/>
                    </a:lnR>
                    <a:lnT>
                      <a:noFill/>
                    </a:lnT>
                    <a:lnB>
                      <a:noFill/>
                    </a:lnB>
                    <a:noFill/>
                  </a:tcPr>
                </a:tc>
                <a:extLst>
                  <a:ext uri="{0D108BD9-81ED-4DB2-BD59-A6C34878D82A}">
                    <a16:rowId xmlns:a16="http://schemas.microsoft.com/office/drawing/2014/main" val="3793177533"/>
                  </a:ext>
                </a:extLst>
              </a:tr>
            </a:tbl>
          </a:graphicData>
        </a:graphic>
      </p:graphicFrame>
      <p:pic>
        <p:nvPicPr>
          <p:cNvPr id="4" name="Рисунок 3">
            <a:extLst>
              <a:ext uri="{FF2B5EF4-FFF2-40B4-BE49-F238E27FC236}">
                <a16:creationId xmlns:a16="http://schemas.microsoft.com/office/drawing/2014/main" id="{5F6E1A0F-0326-397B-410E-ECDE1DFD686D}"/>
              </a:ext>
            </a:extLst>
          </p:cNvPr>
          <p:cNvPicPr>
            <a:picLocks noChangeAspect="1"/>
          </p:cNvPicPr>
          <p:nvPr/>
        </p:nvPicPr>
        <p:blipFill>
          <a:blip r:embed="rId2"/>
          <a:stretch>
            <a:fillRect/>
          </a:stretch>
        </p:blipFill>
        <p:spPr>
          <a:xfrm>
            <a:off x="3266983" y="3497802"/>
            <a:ext cx="5555715" cy="3345003"/>
          </a:xfrm>
          <a:prstGeom prst="rect">
            <a:avLst/>
          </a:prstGeom>
        </p:spPr>
      </p:pic>
    </p:spTree>
    <p:extLst>
      <p:ext uri="{BB962C8B-B14F-4D97-AF65-F5344CB8AC3E}">
        <p14:creationId xmlns:p14="http://schemas.microsoft.com/office/powerpoint/2010/main" val="16296719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838AA3-A545-B895-024D-73DB5AD55CA8}"/>
              </a:ext>
            </a:extLst>
          </p:cNvPr>
          <p:cNvSpPr txBox="1"/>
          <p:nvPr/>
        </p:nvSpPr>
        <p:spPr>
          <a:xfrm>
            <a:off x="1074197" y="666616"/>
            <a:ext cx="10182687" cy="2308324"/>
          </a:xfrm>
          <a:prstGeom prst="rect">
            <a:avLst/>
          </a:prstGeom>
          <a:noFill/>
        </p:spPr>
        <p:txBody>
          <a:bodyPr wrap="square">
            <a:spAutoFit/>
          </a:bodyPr>
          <a:lstStyle/>
          <a:p>
            <a:pPr indent="450215" algn="just"/>
            <a:r>
              <a:rPr lang="ru-RU" sz="1800" b="1" dirty="0">
                <a:solidFill>
                  <a:srgbClr val="000000"/>
                </a:solidFill>
                <a:effectLst/>
                <a:latin typeface="Times New Roman" panose="02020603050405020304" pitchFamily="18" charset="0"/>
                <a:ea typeface="Times New Roman" panose="02020603050405020304" pitchFamily="18" charset="0"/>
              </a:rPr>
              <a:t>Задание 129. </a:t>
            </a:r>
            <a:r>
              <a:rPr lang="ru-RU" sz="1800" dirty="0">
                <a:solidFill>
                  <a:srgbClr val="000000"/>
                </a:solidFill>
                <a:effectLst/>
                <a:latin typeface="Times New Roman" panose="02020603050405020304" pitchFamily="18" charset="0"/>
                <a:ea typeface="Times New Roman" panose="02020603050405020304" pitchFamily="18" charset="0"/>
              </a:rPr>
              <a:t>Прочитайте предложения. Поставьте вопрос к выделенным словосочетаниям и выпишите их вместе с теми словами, к которым они относятся. Трансформируйте предложения из простых в сложные. </a:t>
            </a:r>
          </a:p>
          <a:p>
            <a:pPr indent="450215" algn="just"/>
            <a:r>
              <a:rPr lang="ru-RU" sz="1800" dirty="0">
                <a:solidFill>
                  <a:srgbClr val="000000"/>
                </a:solidFill>
                <a:effectLst/>
                <a:latin typeface="Times New Roman" panose="02020603050405020304" pitchFamily="18" charset="0"/>
                <a:ea typeface="Times New Roman" panose="02020603050405020304" pitchFamily="18" charset="0"/>
              </a:rPr>
              <a:t>1. Прогулку в лес пришлось отложить </a:t>
            </a:r>
            <a:r>
              <a:rPr lang="ru-RU" sz="1800" i="1" dirty="0">
                <a:solidFill>
                  <a:srgbClr val="000000"/>
                </a:solidFill>
                <a:effectLst/>
                <a:latin typeface="Times New Roman" panose="02020603050405020304" pitchFamily="18" charset="0"/>
                <a:ea typeface="Times New Roman" panose="02020603050405020304" pitchFamily="18" charset="0"/>
              </a:rPr>
              <a:t>из-за дождливой погоды</a:t>
            </a:r>
            <a:r>
              <a:rPr lang="ru-RU" sz="1800" dirty="0">
                <a:solidFill>
                  <a:srgbClr val="000000"/>
                </a:solidFill>
                <a:effectLst/>
                <a:latin typeface="Times New Roman" panose="02020603050405020304" pitchFamily="18" charset="0"/>
                <a:ea typeface="Times New Roman" panose="02020603050405020304" pitchFamily="18" charset="0"/>
              </a:rPr>
              <a:t>.2. </a:t>
            </a:r>
            <a:r>
              <a:rPr lang="ru-RU" sz="1800" i="1" dirty="0">
                <a:solidFill>
                  <a:srgbClr val="000000"/>
                </a:solidFill>
                <a:effectLst/>
                <a:latin typeface="Times New Roman" panose="02020603050405020304" pitchFamily="18" charset="0"/>
                <a:ea typeface="Times New Roman" panose="02020603050405020304" pitchFamily="18" charset="0"/>
              </a:rPr>
              <a:t>Из-за небрежности </a:t>
            </a:r>
            <a:r>
              <a:rPr lang="ru-RU" sz="1800" dirty="0">
                <a:solidFill>
                  <a:srgbClr val="000000"/>
                </a:solidFill>
                <a:effectLst/>
                <a:latin typeface="Times New Roman" panose="02020603050405020304" pitchFamily="18" charset="0"/>
                <a:ea typeface="Times New Roman" panose="02020603050405020304" pitchFamily="18" charset="0"/>
              </a:rPr>
              <a:t>он плохо выполнил задание.3. Друзья поссорились </a:t>
            </a:r>
            <a:r>
              <a:rPr lang="ru-RU" sz="1800" i="1" dirty="0">
                <a:solidFill>
                  <a:srgbClr val="000000"/>
                </a:solidFill>
                <a:effectLst/>
                <a:latin typeface="Times New Roman" panose="02020603050405020304" pitchFamily="18" charset="0"/>
                <a:ea typeface="Times New Roman" panose="02020603050405020304" pitchFamily="18" charset="0"/>
              </a:rPr>
              <a:t>из-за пустяка</a:t>
            </a:r>
            <a:r>
              <a:rPr lang="ru-RU" sz="1800" dirty="0">
                <a:solidFill>
                  <a:srgbClr val="000000"/>
                </a:solidFill>
                <a:effectLst/>
                <a:latin typeface="Times New Roman" panose="02020603050405020304" pitchFamily="18" charset="0"/>
                <a:ea typeface="Times New Roman" panose="02020603050405020304" pitchFamily="18" charset="0"/>
              </a:rPr>
              <a:t>.4. Нам пришлось остановиться </a:t>
            </a:r>
            <a:r>
              <a:rPr lang="ru-RU" sz="1800" i="1" dirty="0">
                <a:solidFill>
                  <a:srgbClr val="000000"/>
                </a:solidFill>
                <a:effectLst/>
                <a:latin typeface="Times New Roman" panose="02020603050405020304" pitchFamily="18" charset="0"/>
                <a:ea typeface="Times New Roman" panose="02020603050405020304" pitchFamily="18" charset="0"/>
              </a:rPr>
              <a:t>из-за неисправности в моторе</a:t>
            </a:r>
            <a:r>
              <a:rPr lang="ru-RU" sz="1800" dirty="0">
                <a:solidFill>
                  <a:srgbClr val="000000"/>
                </a:solidFill>
                <a:effectLst/>
                <a:latin typeface="Times New Roman" panose="02020603050405020304" pitchFamily="18" charset="0"/>
                <a:ea typeface="Times New Roman" panose="02020603050405020304" pitchFamily="18" charset="0"/>
              </a:rPr>
              <a:t>.5. Я не могу заниматься в комнате </a:t>
            </a:r>
            <a:r>
              <a:rPr lang="ru-RU" sz="1800" i="1" dirty="0">
                <a:solidFill>
                  <a:srgbClr val="000000"/>
                </a:solidFill>
                <a:effectLst/>
                <a:latin typeface="Times New Roman" panose="02020603050405020304" pitchFamily="18" charset="0"/>
                <a:ea typeface="Times New Roman" panose="02020603050405020304" pitchFamily="18" charset="0"/>
              </a:rPr>
              <a:t>из-за громкой музыки</a:t>
            </a:r>
            <a:r>
              <a:rPr lang="ru-RU" sz="1800" dirty="0">
                <a:solidFill>
                  <a:srgbClr val="000000"/>
                </a:solidFill>
                <a:effectLst/>
                <a:latin typeface="Times New Roman" panose="02020603050405020304" pitchFamily="18" charset="0"/>
                <a:ea typeface="Times New Roman" panose="02020603050405020304" pitchFamily="18" charset="0"/>
              </a:rPr>
              <a:t>.6. </a:t>
            </a:r>
            <a:r>
              <a:rPr lang="ru-RU" sz="1800" i="1" dirty="0">
                <a:solidFill>
                  <a:srgbClr val="000000"/>
                </a:solidFill>
                <a:effectLst/>
                <a:latin typeface="Times New Roman" panose="02020603050405020304" pitchFamily="18" charset="0"/>
                <a:ea typeface="Times New Roman" panose="02020603050405020304" pitchFamily="18" charset="0"/>
              </a:rPr>
              <a:t>Из-за гордости </a:t>
            </a:r>
            <a:r>
              <a:rPr lang="ru-RU" sz="1800" dirty="0">
                <a:solidFill>
                  <a:srgbClr val="000000"/>
                </a:solidFill>
                <a:effectLst/>
                <a:latin typeface="Times New Roman" panose="02020603050405020304" pitchFamily="18" charset="0"/>
                <a:ea typeface="Times New Roman" panose="02020603050405020304" pitchFamily="18" charset="0"/>
              </a:rPr>
              <a:t>он не захотел признаться в своей ошибке.7. Пожар произошёл </a:t>
            </a:r>
            <a:r>
              <a:rPr lang="ru-RU" sz="1800" i="1" dirty="0">
                <a:solidFill>
                  <a:srgbClr val="000000"/>
                </a:solidFill>
                <a:effectLst/>
                <a:latin typeface="Times New Roman" panose="02020603050405020304" pitchFamily="18" charset="0"/>
                <a:ea typeface="Times New Roman" panose="02020603050405020304" pitchFamily="18" charset="0"/>
              </a:rPr>
              <a:t>из-за неосторожного обращения </a:t>
            </a:r>
            <a:r>
              <a:rPr lang="ru-RU" sz="1800" dirty="0">
                <a:solidFill>
                  <a:srgbClr val="000000"/>
                </a:solidFill>
                <a:effectLst/>
                <a:latin typeface="Times New Roman" panose="02020603050405020304" pitchFamily="18" charset="0"/>
                <a:ea typeface="Times New Roman" panose="02020603050405020304" pitchFamily="18" charset="0"/>
              </a:rPr>
              <a:t>с огнем. </a:t>
            </a:r>
          </a:p>
        </p:txBody>
      </p:sp>
      <p:sp>
        <p:nvSpPr>
          <p:cNvPr id="5" name="TextBox 4">
            <a:extLst>
              <a:ext uri="{FF2B5EF4-FFF2-40B4-BE49-F238E27FC236}">
                <a16:creationId xmlns:a16="http://schemas.microsoft.com/office/drawing/2014/main" id="{97CD1ED0-AA16-37D3-3397-8D0FA480872C}"/>
              </a:ext>
            </a:extLst>
          </p:cNvPr>
          <p:cNvSpPr txBox="1"/>
          <p:nvPr/>
        </p:nvSpPr>
        <p:spPr>
          <a:xfrm>
            <a:off x="955830" y="3429000"/>
            <a:ext cx="10280340" cy="2585323"/>
          </a:xfrm>
          <a:prstGeom prst="rect">
            <a:avLst/>
          </a:prstGeom>
          <a:noFill/>
        </p:spPr>
        <p:txBody>
          <a:bodyPr wrap="square">
            <a:spAutoFit/>
          </a:bodyPr>
          <a:lstStyle/>
          <a:p>
            <a:pPr indent="450215" algn="just"/>
            <a:r>
              <a:rPr lang="ru-RU" sz="1800" b="1" dirty="0">
                <a:solidFill>
                  <a:srgbClr val="000000"/>
                </a:solidFill>
                <a:effectLst/>
                <a:latin typeface="Times New Roman" panose="02020603050405020304" pitchFamily="18" charset="0"/>
                <a:ea typeface="Times New Roman" panose="02020603050405020304" pitchFamily="18" charset="0"/>
              </a:rPr>
              <a:t>Задание 130. </a:t>
            </a:r>
            <a:r>
              <a:rPr lang="ru-RU" sz="1800" dirty="0">
                <a:solidFill>
                  <a:srgbClr val="000000"/>
                </a:solidFill>
                <a:effectLst/>
                <a:latin typeface="Times New Roman" panose="02020603050405020304" pitchFamily="18" charset="0"/>
                <a:ea typeface="Times New Roman" panose="02020603050405020304" pitchFamily="18" charset="0"/>
              </a:rPr>
              <a:t>Вместо точек вставьте подходящие по смыслу предлоги </a:t>
            </a:r>
            <a:r>
              <a:rPr lang="ru-RU" sz="1800" i="1" dirty="0">
                <a:solidFill>
                  <a:srgbClr val="000000"/>
                </a:solidFill>
                <a:effectLst/>
                <a:latin typeface="Times New Roman" panose="02020603050405020304" pitchFamily="18" charset="0"/>
                <a:ea typeface="Times New Roman" panose="02020603050405020304" pitchFamily="18" charset="0"/>
              </a:rPr>
              <a:t>из-за, от.</a:t>
            </a:r>
            <a:endParaRPr lang="ru-RU" sz="1800" dirty="0">
              <a:solidFill>
                <a:srgbClr val="000000"/>
              </a:solidFill>
              <a:effectLst/>
              <a:latin typeface="Times New Roman" panose="02020603050405020304" pitchFamily="18" charset="0"/>
              <a:ea typeface="Times New Roman" panose="02020603050405020304" pitchFamily="18" charset="0"/>
            </a:endParaRPr>
          </a:p>
          <a:p>
            <a:pPr indent="450215" algn="just"/>
            <a:r>
              <a:rPr lang="ru-RU" sz="1800" dirty="0">
                <a:solidFill>
                  <a:srgbClr val="000000"/>
                </a:solidFill>
                <a:effectLst/>
                <a:latin typeface="Times New Roman" panose="02020603050405020304" pitchFamily="18" charset="0"/>
                <a:ea typeface="Times New Roman" panose="02020603050405020304" pitchFamily="18" charset="0"/>
              </a:rPr>
              <a:t>1. Лица и одежда путешественников стали серыми … пыли. 2. … болезни я пропустил много занятий. 3. Алена растерялась и … страха не могла понять, что хотят от неё. 4. … твоего опоздания мы не смогли закончить работу в срок. 5. Хотелось петь … (радость). 6. Я быстро уснул … (усталость). 7. Мы ничего не могли понять … (шум). 8. Мне пришлось писать реферат от руки … (неисправность компьютера). 9. Лаборант допустил ошибку … (невнимательность). 10. Трава была сырой …прошедший недавно дождь). 11. … (дождь) туристам пришлось вернуться на базу. 12. Лицо его покраснело …(солнце и ветер). 13. … (испуг) у нее побледнело лицо. 14. … (дым) все кругом почернело. 15. Студент получил низкий балл … (плохое посещение занятий).</a:t>
            </a:r>
          </a:p>
        </p:txBody>
      </p:sp>
    </p:spTree>
    <p:extLst>
      <p:ext uri="{BB962C8B-B14F-4D97-AF65-F5344CB8AC3E}">
        <p14:creationId xmlns:p14="http://schemas.microsoft.com/office/powerpoint/2010/main" val="1292490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D5B7F49-3361-A099-CE2E-8792765F561F}"/>
              </a:ext>
            </a:extLst>
          </p:cNvPr>
          <p:cNvSpPr txBox="1"/>
          <p:nvPr/>
        </p:nvSpPr>
        <p:spPr>
          <a:xfrm>
            <a:off x="639191" y="896645"/>
            <a:ext cx="10848513" cy="2308324"/>
          </a:xfrm>
          <a:prstGeom prst="rect">
            <a:avLst/>
          </a:prstGeom>
          <a:noFill/>
        </p:spPr>
        <p:txBody>
          <a:bodyPr wrap="square">
            <a:spAutoFit/>
          </a:bodyPr>
          <a:lstStyle/>
          <a:p>
            <a:pPr indent="450215" algn="just"/>
            <a:r>
              <a:rPr lang="ru-RU" sz="1800" b="1" dirty="0">
                <a:solidFill>
                  <a:srgbClr val="000000"/>
                </a:solidFill>
                <a:effectLst/>
                <a:latin typeface="Times New Roman" panose="02020603050405020304" pitchFamily="18" charset="0"/>
                <a:ea typeface="Times New Roman" panose="02020603050405020304" pitchFamily="18" charset="0"/>
              </a:rPr>
              <a:t>Задание 131. </a:t>
            </a:r>
            <a:r>
              <a:rPr lang="ru-RU" sz="1800" dirty="0">
                <a:solidFill>
                  <a:srgbClr val="000000"/>
                </a:solidFill>
                <a:effectLst/>
                <a:latin typeface="Times New Roman" panose="02020603050405020304" pitchFamily="18" charset="0"/>
                <a:ea typeface="Times New Roman" panose="02020603050405020304" pitchFamily="18" charset="0"/>
              </a:rPr>
              <a:t>Из двух  простых предложений составьте одно сложное Выделенные предложения замените сочетанием существительного с предлогом.</a:t>
            </a:r>
          </a:p>
          <a:p>
            <a:pPr indent="450215" algn="just"/>
            <a:r>
              <a:rPr lang="ru-RU" sz="1800" b="1" i="1" dirty="0">
                <a:solidFill>
                  <a:srgbClr val="000000"/>
                </a:solidFill>
                <a:effectLst/>
                <a:latin typeface="Times New Roman" panose="02020603050405020304" pitchFamily="18" charset="0"/>
                <a:ea typeface="Times New Roman" panose="02020603050405020304" pitchFamily="18" charset="0"/>
              </a:rPr>
              <a:t>Образец. </a:t>
            </a:r>
            <a:r>
              <a:rPr lang="ru-RU" sz="1800" i="1" dirty="0">
                <a:solidFill>
                  <a:srgbClr val="000000"/>
                </a:solidFill>
                <a:effectLst/>
                <a:latin typeface="Times New Roman" panose="02020603050405020304" pitchFamily="18" charset="0"/>
                <a:ea typeface="Times New Roman" panose="02020603050405020304" pitchFamily="18" charset="0"/>
              </a:rPr>
              <a:t>Мой друг долго не мог говорить. Он волновался. - Мой друг долго не мог говорить от волнения. </a:t>
            </a:r>
            <a:endParaRPr lang="ru-RU" sz="1800" dirty="0">
              <a:solidFill>
                <a:srgbClr val="000000"/>
              </a:solidFill>
              <a:effectLst/>
              <a:latin typeface="Times New Roman" panose="02020603050405020304" pitchFamily="18" charset="0"/>
              <a:ea typeface="Times New Roman" panose="02020603050405020304" pitchFamily="18" charset="0"/>
            </a:endParaRPr>
          </a:p>
          <a:p>
            <a:pPr indent="450215" algn="just"/>
            <a:r>
              <a:rPr lang="ru-RU" sz="1800" dirty="0">
                <a:solidFill>
                  <a:srgbClr val="000000"/>
                </a:solidFill>
                <a:effectLst/>
                <a:latin typeface="Times New Roman" panose="02020603050405020304" pitchFamily="18" charset="0"/>
                <a:ea typeface="Times New Roman" panose="02020603050405020304" pitchFamily="18" charset="0"/>
              </a:rPr>
              <a:t>1. Он покраснел. Ему стало стыдно.2. У меня пропал голос. Я простудился.3. Экскурсия в Ясную Поляну не состоялась. Был сильный дождь.5. Работая на станке, практикант поранил руку. Он был неопытен.6. Погибли все цветы. Был мороз.7. Студент пропустил занятие. Он был болен.8. В этом зале трудно слушать музыку. Здесь плохая акустика.</a:t>
            </a:r>
          </a:p>
        </p:txBody>
      </p:sp>
      <p:pic>
        <p:nvPicPr>
          <p:cNvPr id="5" name="Рисунок 4">
            <a:extLst>
              <a:ext uri="{FF2B5EF4-FFF2-40B4-BE49-F238E27FC236}">
                <a16:creationId xmlns:a16="http://schemas.microsoft.com/office/drawing/2014/main" id="{9847F43D-6E55-CE19-5B95-F3F7927DD3FA}"/>
              </a:ext>
            </a:extLst>
          </p:cNvPr>
          <p:cNvPicPr>
            <a:picLocks noChangeAspect="1"/>
          </p:cNvPicPr>
          <p:nvPr/>
        </p:nvPicPr>
        <p:blipFill>
          <a:blip r:embed="rId2"/>
          <a:stretch>
            <a:fillRect/>
          </a:stretch>
        </p:blipFill>
        <p:spPr>
          <a:xfrm>
            <a:off x="3663314" y="3204969"/>
            <a:ext cx="5320889" cy="3605457"/>
          </a:xfrm>
          <a:prstGeom prst="rect">
            <a:avLst/>
          </a:prstGeom>
        </p:spPr>
      </p:pic>
    </p:spTree>
    <p:extLst>
      <p:ext uri="{BB962C8B-B14F-4D97-AF65-F5344CB8AC3E}">
        <p14:creationId xmlns:p14="http://schemas.microsoft.com/office/powerpoint/2010/main" val="27571923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A75E18BA-F458-E1A3-4002-4BF3166D33C7}"/>
              </a:ext>
            </a:extLst>
          </p:cNvPr>
          <p:cNvGraphicFramePr>
            <a:graphicFrameLocks noGrp="1"/>
          </p:cNvGraphicFramePr>
          <p:nvPr>
            <p:extLst>
              <p:ext uri="{D42A27DB-BD31-4B8C-83A1-F6EECF244321}">
                <p14:modId xmlns:p14="http://schemas.microsoft.com/office/powerpoint/2010/main" val="465501565"/>
              </p:ext>
            </p:extLst>
          </p:nvPr>
        </p:nvGraphicFramePr>
        <p:xfrm>
          <a:off x="932155" y="3568823"/>
          <a:ext cx="9454719" cy="2565647"/>
        </p:xfrm>
        <a:graphic>
          <a:graphicData uri="http://schemas.openxmlformats.org/drawingml/2006/table">
            <a:tbl>
              <a:tblPr/>
              <a:tblGrid>
                <a:gridCol w="9454719">
                  <a:extLst>
                    <a:ext uri="{9D8B030D-6E8A-4147-A177-3AD203B41FA5}">
                      <a16:colId xmlns:a16="http://schemas.microsoft.com/office/drawing/2014/main" val="3783942739"/>
                    </a:ext>
                  </a:extLst>
                </a:gridCol>
              </a:tblGrid>
              <a:tr h="2565647">
                <a:tc>
                  <a:txBody>
                    <a:bodyPr/>
                    <a:lstStyle/>
                    <a:p>
                      <a:pPr indent="450215" algn="just">
                        <a:lnSpc>
                          <a:spcPct val="107000"/>
                        </a:lnSpc>
                      </a:pPr>
                      <a:r>
                        <a:rPr lang="ru-RU"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Сочетания с предлогом </a:t>
                      </a:r>
                      <a:r>
                        <a:rPr lang="ru-RU" sz="24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благодаря</a:t>
                      </a:r>
                      <a:r>
                        <a:rPr lang="ru-RU" sz="24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выражают, как правило, причину, способствующую совершению действия. Предлог </a:t>
                      </a:r>
                      <a:r>
                        <a:rPr lang="ru-RU" sz="24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благодаря </a:t>
                      </a:r>
                      <a:r>
                        <a:rPr lang="ru-RU"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употребляется в основном в сочетании с отглагольными существительными, например: </a:t>
                      </a:r>
                      <a:r>
                        <a:rPr lang="ru-RU"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открытие, знание, помощь, работа </a:t>
                      </a:r>
                      <a:r>
                        <a:rPr lang="ru-RU"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и т.д. </a:t>
                      </a:r>
                    </a:p>
                  </a:txBody>
                  <a:tcPr marL="68580" marR="68580" marT="0" marB="0">
                    <a:lnL>
                      <a:noFill/>
                    </a:lnL>
                    <a:lnR>
                      <a:noFill/>
                    </a:lnR>
                    <a:lnT>
                      <a:noFill/>
                    </a:lnT>
                    <a:lnB>
                      <a:noFill/>
                    </a:lnB>
                    <a:noFill/>
                  </a:tcPr>
                </a:tc>
                <a:extLst>
                  <a:ext uri="{0D108BD9-81ED-4DB2-BD59-A6C34878D82A}">
                    <a16:rowId xmlns:a16="http://schemas.microsoft.com/office/drawing/2014/main" val="326330648"/>
                  </a:ext>
                </a:extLst>
              </a:tr>
            </a:tbl>
          </a:graphicData>
        </a:graphic>
      </p:graphicFrame>
      <p:pic>
        <p:nvPicPr>
          <p:cNvPr id="3" name="Рисунок 2">
            <a:extLst>
              <a:ext uri="{FF2B5EF4-FFF2-40B4-BE49-F238E27FC236}">
                <a16:creationId xmlns:a16="http://schemas.microsoft.com/office/drawing/2014/main" id="{7D7FF0FD-221C-4AD4-A33F-1E37B434BB77}"/>
              </a:ext>
            </a:extLst>
          </p:cNvPr>
          <p:cNvPicPr>
            <a:picLocks noChangeAspect="1"/>
          </p:cNvPicPr>
          <p:nvPr/>
        </p:nvPicPr>
        <p:blipFill>
          <a:blip r:embed="rId2"/>
          <a:stretch>
            <a:fillRect/>
          </a:stretch>
        </p:blipFill>
        <p:spPr>
          <a:xfrm>
            <a:off x="2724705" y="159428"/>
            <a:ext cx="6259497" cy="3129749"/>
          </a:xfrm>
          <a:prstGeom prst="rect">
            <a:avLst/>
          </a:prstGeom>
        </p:spPr>
      </p:pic>
    </p:spTree>
    <p:extLst>
      <p:ext uri="{BB962C8B-B14F-4D97-AF65-F5344CB8AC3E}">
        <p14:creationId xmlns:p14="http://schemas.microsoft.com/office/powerpoint/2010/main" val="2910274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1676</Words>
  <Application>Microsoft Office PowerPoint</Application>
  <PresentationFormat>Широкоэкранный</PresentationFormat>
  <Paragraphs>54</Paragraphs>
  <Slides>17</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17</vt:i4>
      </vt:variant>
    </vt:vector>
  </HeadingPairs>
  <TitlesOfParts>
    <vt:vector size="22" baseType="lpstr">
      <vt:lpstr>Arial</vt:lpstr>
      <vt:lpstr>Calibri</vt:lpstr>
      <vt:lpstr>Calibri Light</vt:lpstr>
      <vt:lpstr>Times New Roman</vt:lpstr>
      <vt:lpstr>Тема Office</vt:lpstr>
      <vt:lpstr>СПП с придаточным причины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СПП с придаточным причины</dc:title>
  <dc:creator>Ирина Ирина</dc:creator>
  <cp:lastModifiedBy>Ирина Ирина</cp:lastModifiedBy>
  <cp:revision>2</cp:revision>
  <dcterms:created xsi:type="dcterms:W3CDTF">2024-01-15T09:01:49Z</dcterms:created>
  <dcterms:modified xsi:type="dcterms:W3CDTF">2024-01-29T08:07:47Z</dcterms:modified>
</cp:coreProperties>
</file>