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309" r:id="rId5"/>
    <p:sldId id="306" r:id="rId6"/>
    <p:sldId id="311" r:id="rId7"/>
    <p:sldId id="296" r:id="rId8"/>
    <p:sldId id="313" r:id="rId9"/>
    <p:sldId id="297" r:id="rId10"/>
    <p:sldId id="287" r:id="rId11"/>
    <p:sldId id="314" r:id="rId12"/>
    <p:sldId id="315" r:id="rId13"/>
    <p:sldId id="268" r:id="rId14"/>
    <p:sldId id="304" r:id="rId15"/>
    <p:sldId id="305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  <p15:guide id="3" orient="horz" pos="9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Автор" initials="A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DE9"/>
    <a:srgbClr val="C59C93"/>
    <a:srgbClr val="4D74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24" autoAdjust="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pos="3840"/>
        <p:guide orient="horz" pos="9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CC20273-5AA7-4B5D-8917-720BAAB913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61CC58D-E543-4F81-9083-39F6F7D445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A5EADFF-D7FC-48BF-92F7-CDAF902B3D83}" type="datetime1">
              <a:rPr lang="ru-RU" smtClean="0"/>
              <a:t>29.01.2024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C66FDA1-CF86-4FB5-8893-04F6CB5B06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9D5CFB5-A96B-47B6-A27C-F99C604341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DD7E118-DCD0-425E-8F60-56D854F88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259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B63C4-0E6F-404A-BB46-D3507015C3F8}" type="datetime1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6B913A0-8194-43AB-8CE1-D8825DE3150C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827671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085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6B913A0-8194-43AB-8CE1-D8825DE3150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0111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974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014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6B913A0-8194-43AB-8CE1-D8825DE3150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621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36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314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014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6B913A0-8194-43AB-8CE1-D8825DE3150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915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373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6B913A0-8194-43AB-8CE1-D8825DE3150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566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6B913A0-8194-43AB-8CE1-D8825DE3150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040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8" descr="фотография пальмового листа на розовом фоне&#10;">
            <a:extLst>
              <a:ext uri="{FF2B5EF4-FFF2-40B4-BE49-F238E27FC236}">
                <a16:creationId xmlns:a16="http://schemas.microsoft.com/office/drawing/2014/main" id="{E987AC57-CBB8-467C-8A39-019EA33D0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11192F3-A424-430E-B4BC-525DF06AE7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30584" y="1901952"/>
            <a:ext cx="3937416" cy="2387600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8FD8B2AA-F7CC-4211-87D1-ABF49E999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0584" y="4379976"/>
            <a:ext cx="3937416" cy="572798"/>
          </a:xfrm>
        </p:spPr>
        <p:txBody>
          <a:bodyPr rtlCol="0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8CAF1BA5-EAFF-4D55-A445-675B1CEF48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3825" y="1143000"/>
            <a:ext cx="5029200" cy="4572000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ки и выго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44" descr="Фотография пальмовых листьев&#10;">
            <a:extLst>
              <a:ext uri="{FF2B5EF4-FFF2-40B4-BE49-F238E27FC236}">
                <a16:creationId xmlns:a16="http://schemas.microsoft.com/office/drawing/2014/main" id="{7C4AAE08-43F5-49E6-AEBD-2C27A2BE08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F83E037-B49C-4664-8547-6F1930E2BD04}"/>
              </a:ext>
            </a:extLst>
          </p:cNvPr>
          <p:cNvSpPr/>
          <p:nvPr userDrawn="1"/>
        </p:nvSpPr>
        <p:spPr>
          <a:xfrm>
            <a:off x="914400" y="777240"/>
            <a:ext cx="10361676" cy="53035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6A8F5C17-5DF3-42C2-B87F-A2F50BE04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1371600"/>
            <a:ext cx="5057774" cy="640080"/>
          </a:xfrm>
        </p:spPr>
        <p:txBody>
          <a:bodyPr rtlCol="0">
            <a:noAutofit/>
          </a:bodyPr>
          <a:lstStyle>
            <a:lvl1pPr algn="l">
              <a:defRPr sz="3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DE97EF55-0D4D-4801-869B-04ED682D62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9928" y="2105025"/>
            <a:ext cx="4178808" cy="3383280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54496" y="2103120"/>
            <a:ext cx="2185416" cy="365760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54496" y="2569464"/>
            <a:ext cx="2185416" cy="2916936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8714232" y="2103120"/>
            <a:ext cx="2185416" cy="365760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8714232" y="2569464"/>
            <a:ext cx="2185416" cy="2916936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92630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лю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8" descr="фотография клавиатуры ноутбука, граничащая с двумя пальмовыми листьями&#10;">
            <a:extLst>
              <a:ext uri="{FF2B5EF4-FFF2-40B4-BE49-F238E27FC236}">
                <a16:creationId xmlns:a16="http://schemas.microsoft.com/office/drawing/2014/main" id="{729C024A-3DD8-474A-848D-7BCCC032BC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1584ECC-FA3B-4A7A-A456-6472AE8B1DA3}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6A8F5C17-5DF3-42C2-B87F-A2F50BE04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016" y="1929383"/>
            <a:ext cx="4480560" cy="640080"/>
          </a:xfrm>
        </p:spPr>
        <p:txBody>
          <a:bodyPr rtlCol="0">
            <a:noAutofit/>
          </a:bodyPr>
          <a:lstStyle>
            <a:lvl1pPr algn="l">
              <a:defRPr sz="3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98448" y="2871216"/>
            <a:ext cx="2066544" cy="365760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98448" y="3337560"/>
            <a:ext cx="2066544" cy="22860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685032" y="2871216"/>
            <a:ext cx="2066544" cy="365760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685032" y="3337560"/>
            <a:ext cx="2066544" cy="2286000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DE97EF55-0D4D-4801-869B-04ED682D62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08776" y="1289304"/>
            <a:ext cx="4572000" cy="4334256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63672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14980"/>
            <a:ext cx="10515600" cy="640080"/>
          </a:xfrm>
        </p:spPr>
        <p:txBody>
          <a:bodyPr rtlCol="0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19656"/>
            <a:ext cx="5157787" cy="548640"/>
          </a:xfrm>
        </p:spPr>
        <p:txBody>
          <a:bodyPr rtlCol="0" anchor="ctr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386584"/>
            <a:ext cx="5157787" cy="3684588"/>
          </a:xfrm>
        </p:spPr>
        <p:txBody>
          <a:bodyPr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  <a:endParaRPr lang="ru-RU" dirty="0"/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19656"/>
            <a:ext cx="5183188" cy="548640"/>
          </a:xfrm>
        </p:spPr>
        <p:txBody>
          <a:bodyPr rtlCol="0" anchor="ctr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386584"/>
            <a:ext cx="5183188" cy="3684588"/>
          </a:xfrm>
        </p:spPr>
        <p:txBody>
          <a:bodyPr rtlCol="0"/>
          <a:lstStyle/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dirty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Бизнес-план </a:t>
            </a:r>
            <a:r>
              <a:rPr lang="ru-RU" dirty="0" err="1"/>
              <a:t>Contoso</a:t>
            </a:r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057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536192"/>
            <a:ext cx="10515600" cy="4351338"/>
          </a:xfrm>
        </p:spPr>
        <p:txBody>
          <a:bodyPr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  <a:endParaRPr lang="ru-RU" dirty="0"/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dirty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Бизнес-план </a:t>
            </a:r>
            <a:r>
              <a:rPr lang="ru-RU" dirty="0" err="1"/>
              <a:t>Contoso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187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ые понят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id="{C62EDD7B-9CFE-429C-B002-CB0D9B31E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910" y="1878096"/>
            <a:ext cx="4572000" cy="939209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4EF15002-67E4-4A4E-8458-C33E897B7F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84910" y="3184149"/>
            <a:ext cx="45720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5FEF5233-78E0-4693-B7BD-AB83F3704938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184910" y="2888594"/>
            <a:ext cx="45720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2"/>
                </a:solidFill>
                <a:latin typeface="+mj-lt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DAFFB0F1-B93F-405D-9BAC-C8487E8EAD32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1184910" y="4340145"/>
            <a:ext cx="45720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78DECC8A-9731-47C9-ADC8-DB414C006D1F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1184910" y="4044590"/>
            <a:ext cx="45720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2"/>
                </a:solidFill>
                <a:latin typeface="+mj-lt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</p:spTree>
    <p:extLst>
      <p:ext uri="{BB962C8B-B14F-4D97-AF65-F5344CB8AC3E}">
        <p14:creationId xmlns:p14="http://schemas.microsoft.com/office/powerpoint/2010/main" val="4050672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13" descr="фото листьев крупным планом&#10;">
            <a:extLst>
              <a:ext uri="{FF2B5EF4-FFF2-40B4-BE49-F238E27FC236}">
                <a16:creationId xmlns:a16="http://schemas.microsoft.com/office/drawing/2014/main" id="{5B334254-BCFF-4714-B7C4-38E7C0814F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CFE1AAB-5EBC-4913-9A1E-DBC69C761B22}"/>
              </a:ext>
            </a:extLst>
          </p:cNvPr>
          <p:cNvSpPr/>
          <p:nvPr userDrawn="1"/>
        </p:nvSpPr>
        <p:spPr>
          <a:xfrm>
            <a:off x="4066032" y="0"/>
            <a:ext cx="4059936" cy="6858000"/>
          </a:xfrm>
          <a:prstGeom prst="rect">
            <a:avLst/>
          </a:prstGeom>
          <a:solidFill>
            <a:schemeClr val="accent5">
              <a:lumMod val="9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0" y="2450592"/>
            <a:ext cx="2743200" cy="640080"/>
          </a:xfrm>
        </p:spPr>
        <p:txBody>
          <a:bodyPr rtlCol="0">
            <a:noAutofit/>
          </a:bodyPr>
          <a:lstStyle>
            <a:lvl1pPr algn="ctr">
              <a:defRPr sz="3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24400" y="3566160"/>
            <a:ext cx="2743200" cy="2651760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04356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улировка мисс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Фотография пальмовых листьев&#10;">
            <a:extLst>
              <a:ext uri="{FF2B5EF4-FFF2-40B4-BE49-F238E27FC236}">
                <a16:creationId xmlns:a16="http://schemas.microsoft.com/office/drawing/2014/main" id="{A048BE5A-008A-4FF6-883D-F5F006940A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581EE29-7D44-4587-82CF-1233814B7533}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accent5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8" name="Рисунок 10">
            <a:extLst>
              <a:ext uri="{FF2B5EF4-FFF2-40B4-BE49-F238E27FC236}">
                <a16:creationId xmlns:a16="http://schemas.microsoft.com/office/drawing/2014/main" id="{D9DE5763-72AE-43A2-A15B-0A85851E82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9048" y="777240"/>
            <a:ext cx="5184648" cy="5303520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040" y="1828800"/>
            <a:ext cx="4087368" cy="841248"/>
          </a:xfrm>
        </p:spPr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63040" y="2799983"/>
            <a:ext cx="4087368" cy="2203704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 dirty="0"/>
              <a:t>Щелкните, чтобы изменить текст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18329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64">
            <a:extLst>
              <a:ext uri="{FF2B5EF4-FFF2-40B4-BE49-F238E27FC236}">
                <a16:creationId xmlns:a16="http://schemas.microsoft.com/office/drawing/2014/main" id="{D73C250B-F170-486D-A636-FAA4ED926C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588" y="0"/>
            <a:ext cx="12188825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DAE32DAA-2F83-4F0B-B593-EAEC38A22BF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8200" y="1975104"/>
            <a:ext cx="2103120" cy="3017520"/>
          </a:xfrm>
          <a:solidFill>
            <a:schemeClr val="accent4"/>
          </a:solidFill>
          <a:ln w="88900">
            <a:solidFill>
              <a:schemeClr val="bg1"/>
            </a:solidFill>
            <a:miter lim="800000"/>
          </a:ln>
          <a:effectLst>
            <a:outerShdw blurRad="127000" dist="38100" dir="2700000" algn="ctr" rotWithShape="0">
              <a:schemeClr val="tx1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6F62CE30-AF00-49C9-BB4C-FF4623AE48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5249545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4" name="Текст 12">
            <a:extLst>
              <a:ext uri="{FF2B5EF4-FFF2-40B4-BE49-F238E27FC236}">
                <a16:creationId xmlns:a16="http://schemas.microsoft.com/office/drawing/2014/main" id="{11E27B3C-F9CB-489A-B87D-B019E80246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7882" y="5538152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Calibri Light" panose="020F030202020403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9" name="Рисунок 7">
            <a:extLst>
              <a:ext uri="{FF2B5EF4-FFF2-40B4-BE49-F238E27FC236}">
                <a16:creationId xmlns:a16="http://schemas.microsoft.com/office/drawing/2014/main" id="{DE0F61DF-6086-4D91-A1DB-0C91BD225C0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42360" y="1975104"/>
            <a:ext cx="2103120" cy="3017520"/>
          </a:xfrm>
          <a:solidFill>
            <a:schemeClr val="accent4"/>
          </a:solidFill>
          <a:ln w="88900">
            <a:solidFill>
              <a:schemeClr val="bg1"/>
            </a:solidFill>
            <a:miter lim="800000"/>
          </a:ln>
          <a:effectLst>
            <a:outerShdw blurRad="127000" dist="38100" dir="2700000" algn="ctr" rotWithShape="0">
              <a:schemeClr val="tx1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5" name="Текст 12">
            <a:extLst>
              <a:ext uri="{FF2B5EF4-FFF2-40B4-BE49-F238E27FC236}">
                <a16:creationId xmlns:a16="http://schemas.microsoft.com/office/drawing/2014/main" id="{DD1B9ECE-8B72-4E8C-BF0F-42BAD333E58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642678" y="5249545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6" name="Текст 12">
            <a:extLst>
              <a:ext uri="{FF2B5EF4-FFF2-40B4-BE49-F238E27FC236}">
                <a16:creationId xmlns:a16="http://schemas.microsoft.com/office/drawing/2014/main" id="{CC01C00D-D845-4EA4-ACEA-80430CEC0E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642360" y="5538152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Calibri Light" panose="020F030202020403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10" name="Рисунок 7">
            <a:extLst>
              <a:ext uri="{FF2B5EF4-FFF2-40B4-BE49-F238E27FC236}">
                <a16:creationId xmlns:a16="http://schemas.microsoft.com/office/drawing/2014/main" id="{E36DA0C1-756A-41EF-BD41-B210DAD57A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46520" y="1975104"/>
            <a:ext cx="2103120" cy="3017520"/>
          </a:xfrm>
          <a:solidFill>
            <a:schemeClr val="accent4"/>
          </a:solidFill>
          <a:ln w="88900">
            <a:solidFill>
              <a:schemeClr val="bg1"/>
            </a:solidFill>
            <a:miter lim="800000"/>
          </a:ln>
          <a:effectLst>
            <a:outerShdw blurRad="127000" dist="38100" dir="2700000" algn="ctr" rotWithShape="0">
              <a:schemeClr val="tx1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7" name="Текст 12">
            <a:extLst>
              <a:ext uri="{FF2B5EF4-FFF2-40B4-BE49-F238E27FC236}">
                <a16:creationId xmlns:a16="http://schemas.microsoft.com/office/drawing/2014/main" id="{22C7D19B-8BCA-4A46-A531-C74F00C501A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6204" y="5249545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18" name="Текст 12">
            <a:extLst>
              <a:ext uri="{FF2B5EF4-FFF2-40B4-BE49-F238E27FC236}">
                <a16:creationId xmlns:a16="http://schemas.microsoft.com/office/drawing/2014/main" id="{A1BA12AE-AA7B-4898-AE4C-6EF1BF0293B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45886" y="5538152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Calibri Light" panose="020F030202020403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11" name="Рисунок 7">
            <a:extLst>
              <a:ext uri="{FF2B5EF4-FFF2-40B4-BE49-F238E27FC236}">
                <a16:creationId xmlns:a16="http://schemas.microsoft.com/office/drawing/2014/main" id="{C824A7A5-D0EA-414B-A57F-AFC09799DF8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50680" y="1975104"/>
            <a:ext cx="2103120" cy="3017520"/>
          </a:xfrm>
          <a:solidFill>
            <a:schemeClr val="accent4"/>
          </a:solidFill>
          <a:ln w="88900">
            <a:solidFill>
              <a:schemeClr val="bg1"/>
            </a:solidFill>
            <a:miter lim="800000"/>
          </a:ln>
          <a:effectLst>
            <a:outerShdw blurRad="127000" dist="38100" dir="2700000" algn="ctr" rotWithShape="0">
              <a:schemeClr val="tx1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9" name="Текст 12">
            <a:extLst>
              <a:ext uri="{FF2B5EF4-FFF2-40B4-BE49-F238E27FC236}">
                <a16:creationId xmlns:a16="http://schemas.microsoft.com/office/drawing/2014/main" id="{0CCA0A92-44E0-4256-BDF5-D01C27404DC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49412" y="5249545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0" name="Текст 12">
            <a:extLst>
              <a:ext uri="{FF2B5EF4-FFF2-40B4-BE49-F238E27FC236}">
                <a16:creationId xmlns:a16="http://schemas.microsoft.com/office/drawing/2014/main" id="{16D5C7BE-6D3E-4E7E-BBE6-230B10C2F43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49094" y="5538152"/>
            <a:ext cx="2103438" cy="274320"/>
          </a:xfrm>
        </p:spPr>
        <p:txBody>
          <a:bodyPr rtlCol="0">
            <a:noAutofit/>
          </a:bodyPr>
          <a:lstStyle>
            <a:lvl1pPr marL="0" indent="0" algn="ctr">
              <a:buNone/>
              <a:defRPr sz="1400">
                <a:latin typeface="Calibri Light" panose="020F030202020403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5669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8">
            <a:extLst>
              <a:ext uri="{FF2B5EF4-FFF2-40B4-BE49-F238E27FC236}">
                <a16:creationId xmlns:a16="http://schemas.microsoft.com/office/drawing/2014/main" id="{FCA6EB2C-E8DA-46AE-AD91-63B890E4AC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02" b="780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1" name="Заполнитель графического элемента SmartArt 20">
            <a:extLst>
              <a:ext uri="{FF2B5EF4-FFF2-40B4-BE49-F238E27FC236}">
                <a16:creationId xmlns:a16="http://schemas.microsoft.com/office/drawing/2014/main" id="{22DDECCB-0586-4A4E-B5E8-F4F3A0C4DD2C}"/>
              </a:ext>
            </a:extLst>
          </p:cNvPr>
          <p:cNvSpPr>
            <a:spLocks noGrp="1"/>
          </p:cNvSpPr>
          <p:nvPr>
            <p:ph type="dgm" sz="quarter" idx="27"/>
          </p:nvPr>
        </p:nvSpPr>
        <p:spPr>
          <a:xfrm>
            <a:off x="1088136" y="2039112"/>
            <a:ext cx="10515600" cy="3960812"/>
          </a:xfrm>
        </p:spPr>
        <p:txBody>
          <a:bodyPr rtlCol="0"/>
          <a:lstStyle/>
          <a:p>
            <a:pPr rtl="0"/>
            <a:r>
              <a:rPr lang="ru-RU" noProof="0"/>
              <a:t>Вставка рисунка SmartArt</a:t>
            </a:r>
          </a:p>
        </p:txBody>
      </p:sp>
    </p:spTree>
    <p:extLst>
      <p:ext uri="{BB962C8B-B14F-4D97-AF65-F5344CB8AC3E}">
        <p14:creationId xmlns:p14="http://schemas.microsoft.com/office/powerpoint/2010/main" val="392502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Возможнос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фото растений крупным планом&#10;">
            <a:extLst>
              <a:ext uri="{FF2B5EF4-FFF2-40B4-BE49-F238E27FC236}">
                <a16:creationId xmlns:a16="http://schemas.microsoft.com/office/drawing/2014/main" id="{7863BFED-18F0-48ED-A69C-CA7DB56543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072CCB7-8B6D-4640-9349-4BF4E6715721}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055BE3A6-48FA-4624-9CA9-027EFA2EF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500288"/>
            <a:ext cx="10058400" cy="565265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890913CB-E9D8-4BC6-BF27-FBDED2266B7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657183" y="2411516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57183" y="2707071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AC961473-F8E7-498A-AFFD-2BC0065884EC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1657183" y="3567512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F32F6735-86D0-4D0F-9741-8D6C74C99BAA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1657183" y="3863067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DAD41BAB-B874-4283-8FDD-618EAB4B7CC6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1657183" y="4737597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6382FE5C-EADC-4EF2-9E4F-06BDCA5551B3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1657183" y="5033152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65016684-22E4-49BC-9E14-2E73CF3F757D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404811" y="2411516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5C52459E-612F-4699-B9E5-39839B5B6D79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404811" y="2707071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id="{C93FEF41-CD0D-4D3A-90FA-2F123068E73D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404811" y="3570539"/>
            <a:ext cx="4114800" cy="274320"/>
          </a:xfrm>
        </p:spPr>
        <p:txBody>
          <a:bodyPr rtlCol="0">
            <a:noAutofit/>
          </a:bodyPr>
          <a:lstStyle>
            <a:lvl1pPr marL="0" indent="0">
              <a:lnSpc>
                <a:spcPts val="2200"/>
              </a:lnSpc>
              <a:buNone/>
              <a:defRPr sz="180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56A7E58B-04CA-4390-878D-CBE6185E320A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6404811" y="3865136"/>
            <a:ext cx="4114800" cy="731520"/>
          </a:xfrm>
        </p:spPr>
        <p:txBody>
          <a:bodyPr rtlCol="0">
            <a:normAutofit/>
          </a:bodyPr>
          <a:lstStyle>
            <a:lvl1pPr marL="0" indent="0">
              <a:lnSpc>
                <a:spcPts val="22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19260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аткая характеристика ры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5">
            <a:extLst>
              <a:ext uri="{FF2B5EF4-FFF2-40B4-BE49-F238E27FC236}">
                <a16:creationId xmlns:a16="http://schemas.microsoft.com/office/drawing/2014/main" id="{5FF0F6C8-DE96-49F6-9B94-970D5FD91A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74849AF-E9E9-4606-B5ED-99DD9840B922}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500288"/>
            <a:ext cx="10058400" cy="565265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53312" y="3548340"/>
            <a:ext cx="2743200" cy="2286000"/>
          </a:xfrm>
        </p:spPr>
        <p:txBody>
          <a:bodyPr rtlCol="0">
            <a:normAutofit/>
          </a:bodyPr>
          <a:lstStyle>
            <a:lvl1pPr marL="0" indent="0" algn="ctr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2230B408-EB55-4F52-8E6D-81122B0E6748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759452" y="3548340"/>
            <a:ext cx="2743200" cy="2286000"/>
          </a:xfrm>
        </p:spPr>
        <p:txBody>
          <a:bodyPr rtlCol="0">
            <a:normAutofit/>
          </a:bodyPr>
          <a:lstStyle>
            <a:lvl1pPr marL="0" indent="0" algn="ctr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8594AD6F-861E-4958-9DD7-5C6CBEA15343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165592" y="3548340"/>
            <a:ext cx="2743200" cy="2286000"/>
          </a:xfrm>
        </p:spPr>
        <p:txBody>
          <a:bodyPr rtlCol="0">
            <a:normAutofit/>
          </a:bodyPr>
          <a:lstStyle>
            <a:lvl1pPr marL="0" indent="0" algn="ctr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27958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5AA14AE4-11F2-4FDA-9E81-B2567D6A64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6181344" cy="6858000"/>
          </a:xfrm>
          <a:custGeom>
            <a:avLst/>
            <a:gdLst>
              <a:gd name="connsiteX0" fmla="*/ 961757 w 6181344"/>
              <a:gd name="connsiteY0" fmla="*/ 4070850 h 6858000"/>
              <a:gd name="connsiteX1" fmla="*/ 961757 w 6181344"/>
              <a:gd name="connsiteY1" fmla="*/ 5076690 h 6858000"/>
              <a:gd name="connsiteX2" fmla="*/ 6094475 w 6181344"/>
              <a:gd name="connsiteY2" fmla="*/ 5076690 h 6858000"/>
              <a:gd name="connsiteX3" fmla="*/ 6094475 w 6181344"/>
              <a:gd name="connsiteY3" fmla="*/ 4070850 h 6858000"/>
              <a:gd name="connsiteX4" fmla="*/ 0 w 6181344"/>
              <a:gd name="connsiteY4" fmla="*/ 0 h 6858000"/>
              <a:gd name="connsiteX5" fmla="*/ 6181344 w 6181344"/>
              <a:gd name="connsiteY5" fmla="*/ 0 h 6858000"/>
              <a:gd name="connsiteX6" fmla="*/ 6181344 w 6181344"/>
              <a:gd name="connsiteY6" fmla="*/ 6858000 h 6858000"/>
              <a:gd name="connsiteX7" fmla="*/ 0 w 6181344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81344" h="6858000">
                <a:moveTo>
                  <a:pt x="961757" y="4070850"/>
                </a:moveTo>
                <a:lnTo>
                  <a:pt x="961757" y="5076690"/>
                </a:lnTo>
                <a:lnTo>
                  <a:pt x="6094475" y="5076690"/>
                </a:lnTo>
                <a:lnTo>
                  <a:pt x="6094475" y="4070850"/>
                </a:lnTo>
                <a:close/>
                <a:moveTo>
                  <a:pt x="0" y="0"/>
                </a:moveTo>
                <a:lnTo>
                  <a:pt x="6181344" y="0"/>
                </a:lnTo>
                <a:lnTo>
                  <a:pt x="618134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93EBD09-1706-473B-B779-2BE1D717216B}"/>
              </a:ext>
            </a:extLst>
          </p:cNvPr>
          <p:cNvSpPr/>
          <p:nvPr userDrawn="1"/>
        </p:nvSpPr>
        <p:spPr>
          <a:xfrm>
            <a:off x="963281" y="4070850"/>
            <a:ext cx="5132718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728" y="4151376"/>
            <a:ext cx="4443664" cy="914400"/>
          </a:xfrm>
        </p:spPr>
        <p:txBody>
          <a:bodyPr rtlCol="0" anchor="ctr" anchorCtr="0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5F381AAE-62C0-4761-90A8-43C8E0B3D2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8000" y="777240"/>
            <a:ext cx="8229600" cy="5303520"/>
          </a:xfrm>
          <a:custGeom>
            <a:avLst/>
            <a:gdLst>
              <a:gd name="connsiteX0" fmla="*/ 0 w 8229600"/>
              <a:gd name="connsiteY0" fmla="*/ 0 h 5303520"/>
              <a:gd name="connsiteX1" fmla="*/ 8229600 w 8229600"/>
              <a:gd name="connsiteY1" fmla="*/ 0 h 5303520"/>
              <a:gd name="connsiteX2" fmla="*/ 8229600 w 8229600"/>
              <a:gd name="connsiteY2" fmla="*/ 5303520 h 5303520"/>
              <a:gd name="connsiteX3" fmla="*/ 0 w 8229600"/>
              <a:gd name="connsiteY3" fmla="*/ 5303520 h 5303520"/>
              <a:gd name="connsiteX4" fmla="*/ 0 w 8229600"/>
              <a:gd name="connsiteY4" fmla="*/ 4299450 h 5303520"/>
              <a:gd name="connsiteX5" fmla="*/ 3047999 w 8229600"/>
              <a:gd name="connsiteY5" fmla="*/ 4299450 h 5303520"/>
              <a:gd name="connsiteX6" fmla="*/ 3047999 w 8229600"/>
              <a:gd name="connsiteY6" fmla="*/ 3293610 h 5303520"/>
              <a:gd name="connsiteX7" fmla="*/ 0 w 8229600"/>
              <a:gd name="connsiteY7" fmla="*/ 3293610 h 530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29600" h="5303520">
                <a:moveTo>
                  <a:pt x="0" y="0"/>
                </a:moveTo>
                <a:lnTo>
                  <a:pt x="8229600" y="0"/>
                </a:lnTo>
                <a:lnTo>
                  <a:pt x="8229600" y="5303520"/>
                </a:lnTo>
                <a:lnTo>
                  <a:pt x="0" y="5303520"/>
                </a:lnTo>
                <a:lnTo>
                  <a:pt x="0" y="4299450"/>
                </a:lnTo>
                <a:lnTo>
                  <a:pt x="3047999" y="4299450"/>
                </a:lnTo>
                <a:lnTo>
                  <a:pt x="3047999" y="3293610"/>
                </a:lnTo>
                <a:lnTo>
                  <a:pt x="0" y="329361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EB05F6-A3ED-45AB-B103-D5E34BFD6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029C1C-740D-4213-96FE-1FAA3072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4E8801-7449-48B4-8D64-BCE20D0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91659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цепция бизне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id="{C62EDD7B-9CFE-429C-B002-CB0D9B31E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bg1"/>
          </a:solidFill>
        </p:spPr>
        <p:txBody>
          <a:bodyPr rtlCol="0"/>
          <a:lstStyle/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0F3BCA8-7FE0-4921-AE34-6F98AC0AC858}"/>
              </a:ext>
            </a:extLst>
          </p:cNvPr>
          <p:cNvSpPr/>
          <p:nvPr userDrawn="1"/>
        </p:nvSpPr>
        <p:spPr>
          <a:xfrm>
            <a:off x="6096000" y="1143000"/>
            <a:ext cx="5486400" cy="4572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5760" rtlCol="0" anchor="ctr"/>
          <a:lstStyle/>
          <a:p>
            <a:pPr algn="ctr" rtl="0"/>
            <a:endParaRPr lang="ru-RU" sz="3600" noProof="0">
              <a:latin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143000"/>
            <a:ext cx="5486400" cy="4572000"/>
          </a:xfrm>
          <a:solidFill>
            <a:schemeClr val="bg1">
              <a:alpha val="90000"/>
            </a:schemeClr>
          </a:solidFill>
        </p:spPr>
        <p:txBody>
          <a:bodyPr lIns="612648" tIns="822960" rIns="457200" rtlCol="0" anchor="t">
            <a:noAutofit/>
          </a:bodyPr>
          <a:lstStyle>
            <a:lvl1pPr>
              <a:defRPr sz="3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29400" y="2996693"/>
            <a:ext cx="4416552" cy="2216986"/>
          </a:xfrm>
        </p:spPr>
        <p:txBody>
          <a:bodyPr rtlCol="0">
            <a:norm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200"/>
              </a:lnSpc>
              <a:buNone/>
              <a:defRPr sz="1600"/>
            </a:lvl2pPr>
            <a:lvl3pPr marL="914400" indent="0">
              <a:lnSpc>
                <a:spcPts val="2200"/>
              </a:lnSpc>
              <a:buNone/>
              <a:defRPr sz="1600"/>
            </a:lvl3pPr>
            <a:lvl4pPr marL="1371600" indent="0">
              <a:lnSpc>
                <a:spcPts val="2200"/>
              </a:lnSpc>
              <a:buNone/>
              <a:defRPr sz="1600"/>
            </a:lvl4pPr>
            <a:lvl5pPr marL="1828800" indent="0">
              <a:lnSpc>
                <a:spcPts val="2200"/>
              </a:lnSpc>
              <a:buNone/>
              <a:defRPr sz="1600"/>
            </a:lvl5pPr>
          </a:lstStyle>
          <a:p>
            <a:pPr lvl="0" rtl="0"/>
            <a:r>
              <a:rPr lang="ru-RU" noProof="0"/>
              <a:t>Щелкните, чтобы изменить текст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51462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2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4" name="Текст 3">
            <a:extLst>
              <a:ext uri="{FF2B5EF4-FFF2-40B4-BE49-F238E27FC236}">
                <a16:creationId xmlns:a16="http://schemas.microsoft.com/office/drawing/2014/main" id="{7CFD315B-9E75-4209-B7A2-80B8449A4E2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2148840" y="1993392"/>
            <a:ext cx="1828800" cy="696885"/>
          </a:xfrm>
          <a:noFill/>
          <a:ln w="12700">
            <a:solidFill>
              <a:schemeClr val="accent3"/>
            </a:solidFill>
          </a:ln>
        </p:spPr>
        <p:txBody>
          <a:bodyPr tIns="36000" rtlCol="0" anchor="ctr" anchorCtr="1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Название элемента</a:t>
            </a:r>
          </a:p>
        </p:txBody>
      </p:sp>
      <p:sp>
        <p:nvSpPr>
          <p:cNvPr id="38" name="Текст 10">
            <a:extLst>
              <a:ext uri="{FF2B5EF4-FFF2-40B4-BE49-F238E27FC236}">
                <a16:creationId xmlns:a16="http://schemas.microsoft.com/office/drawing/2014/main" id="{0FE649C6-E102-4D6E-ABCC-F2992D28195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14399" y="3255264"/>
            <a:ext cx="731520" cy="457200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39" name="Текст 10">
            <a:extLst>
              <a:ext uri="{FF2B5EF4-FFF2-40B4-BE49-F238E27FC236}">
                <a16:creationId xmlns:a16="http://schemas.microsoft.com/office/drawing/2014/main" id="{BE213787-ACF7-458D-9A73-3F194978B6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6596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0" name="Текст 10">
            <a:extLst>
              <a:ext uri="{FF2B5EF4-FFF2-40B4-BE49-F238E27FC236}">
                <a16:creationId xmlns:a16="http://schemas.microsoft.com/office/drawing/2014/main" id="{6154F8E5-E3E5-4C0F-AE2F-2170C25EDC5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52344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1" name="Текст 10">
            <a:extLst>
              <a:ext uri="{FF2B5EF4-FFF2-40B4-BE49-F238E27FC236}">
                <a16:creationId xmlns:a16="http://schemas.microsoft.com/office/drawing/2014/main" id="{B1453360-81EF-4EB1-B249-712DA6E62C8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4180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2" name="Текст 10">
            <a:extLst>
              <a:ext uri="{FF2B5EF4-FFF2-40B4-BE49-F238E27FC236}">
                <a16:creationId xmlns:a16="http://schemas.microsoft.com/office/drawing/2014/main" id="{9FBB54B5-A522-4A23-BBF7-AD1A18EDFD1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2972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4" name="Текст 10">
            <a:extLst>
              <a:ext uri="{FF2B5EF4-FFF2-40B4-BE49-F238E27FC236}">
                <a16:creationId xmlns:a16="http://schemas.microsoft.com/office/drawing/2014/main" id="{867C3CE9-8463-4382-AE21-F6BF3518D01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1764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5" name="Текст 10">
            <a:extLst>
              <a:ext uri="{FF2B5EF4-FFF2-40B4-BE49-F238E27FC236}">
                <a16:creationId xmlns:a16="http://schemas.microsoft.com/office/drawing/2014/main" id="{FDB7C866-DDCF-4E42-8CC8-A211234AFBA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0556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6" name="Текст 10">
            <a:extLst>
              <a:ext uri="{FF2B5EF4-FFF2-40B4-BE49-F238E27FC236}">
                <a16:creationId xmlns:a16="http://schemas.microsoft.com/office/drawing/2014/main" id="{C4F4671C-F421-46D3-B43B-46B3F0DF596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69348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8" name="Текст 10">
            <a:extLst>
              <a:ext uri="{FF2B5EF4-FFF2-40B4-BE49-F238E27FC236}">
                <a16:creationId xmlns:a16="http://schemas.microsoft.com/office/drawing/2014/main" id="{0E7055C4-CE9C-411A-A475-92AB82FE1E7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8140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9" name="Текст 10">
            <a:extLst>
              <a:ext uri="{FF2B5EF4-FFF2-40B4-BE49-F238E27FC236}">
                <a16:creationId xmlns:a16="http://schemas.microsoft.com/office/drawing/2014/main" id="{5B7AA0C1-6D4F-4D6B-9E27-6ECEE6F4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6932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7" name="Текст 10">
            <a:extLst>
              <a:ext uri="{FF2B5EF4-FFF2-40B4-BE49-F238E27FC236}">
                <a16:creationId xmlns:a16="http://schemas.microsoft.com/office/drawing/2014/main" id="{6D392CE7-6DB5-412C-939E-200FAC21643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5724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50" name="Текст 10">
            <a:extLst>
              <a:ext uri="{FF2B5EF4-FFF2-40B4-BE49-F238E27FC236}">
                <a16:creationId xmlns:a16="http://schemas.microsoft.com/office/drawing/2014/main" id="{A5EC4B0C-5DD6-4EEB-AF30-E36D4F9E5EC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45160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51" name="Текст 10">
            <a:extLst>
              <a:ext uri="{FF2B5EF4-FFF2-40B4-BE49-F238E27FC236}">
                <a16:creationId xmlns:a16="http://schemas.microsoft.com/office/drawing/2014/main" id="{2521C66C-8612-487A-AB8B-18249AB8BF2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633085" y="336499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3" name="Текст 10">
            <a:extLst>
              <a:ext uri="{FF2B5EF4-FFF2-40B4-BE49-F238E27FC236}">
                <a16:creationId xmlns:a16="http://schemas.microsoft.com/office/drawing/2014/main" id="{824436FA-ECBE-4BB1-9126-66F330E7F0A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14400" y="4114800"/>
            <a:ext cx="731520" cy="457200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52" name="Текст 10">
            <a:extLst>
              <a:ext uri="{FF2B5EF4-FFF2-40B4-BE49-F238E27FC236}">
                <a16:creationId xmlns:a16="http://schemas.microsoft.com/office/drawing/2014/main" id="{0622C4FE-C10F-4B57-B40B-0FA21F33051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969915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53" name="Текст 10">
            <a:extLst>
              <a:ext uri="{FF2B5EF4-FFF2-40B4-BE49-F238E27FC236}">
                <a16:creationId xmlns:a16="http://schemas.microsoft.com/office/drawing/2014/main" id="{0E5C83ED-676D-4C6E-84B3-CF127AC5444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2344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54" name="Текст 10">
            <a:extLst>
              <a:ext uri="{FF2B5EF4-FFF2-40B4-BE49-F238E27FC236}">
                <a16:creationId xmlns:a16="http://schemas.microsoft.com/office/drawing/2014/main" id="{678DF814-ABAE-422D-8055-BD8FF43DDF5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45289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55" name="Текст 10">
            <a:extLst>
              <a:ext uri="{FF2B5EF4-FFF2-40B4-BE49-F238E27FC236}">
                <a16:creationId xmlns:a16="http://schemas.microsoft.com/office/drawing/2014/main" id="{E7022C5B-31FF-4550-9CDC-2CF1AB17D55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32976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56" name="Текст 10">
            <a:extLst>
              <a:ext uri="{FF2B5EF4-FFF2-40B4-BE49-F238E27FC236}">
                <a16:creationId xmlns:a16="http://schemas.microsoft.com/office/drawing/2014/main" id="{C54252E9-4902-4781-BE29-34163ABE7ED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20663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57" name="Текст 10">
            <a:extLst>
              <a:ext uri="{FF2B5EF4-FFF2-40B4-BE49-F238E27FC236}">
                <a16:creationId xmlns:a16="http://schemas.microsoft.com/office/drawing/2014/main" id="{0FD8FBC5-AD5D-464D-8360-6AA55AA2FA7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08350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58" name="Текст 10">
            <a:extLst>
              <a:ext uri="{FF2B5EF4-FFF2-40B4-BE49-F238E27FC236}">
                <a16:creationId xmlns:a16="http://schemas.microsoft.com/office/drawing/2014/main" id="{C90BD4FA-047A-4A4F-B1E2-4FDEA49BB0A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696037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60" name="Текст 10">
            <a:extLst>
              <a:ext uri="{FF2B5EF4-FFF2-40B4-BE49-F238E27FC236}">
                <a16:creationId xmlns:a16="http://schemas.microsoft.com/office/drawing/2014/main" id="{5FBE1C04-A830-4310-A83C-178E44D8A72F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483724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61" name="Текст 10">
            <a:extLst>
              <a:ext uri="{FF2B5EF4-FFF2-40B4-BE49-F238E27FC236}">
                <a16:creationId xmlns:a16="http://schemas.microsoft.com/office/drawing/2014/main" id="{EB543626-7655-454D-8E28-B2391850A39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271411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59" name="Текст 10">
            <a:extLst>
              <a:ext uri="{FF2B5EF4-FFF2-40B4-BE49-F238E27FC236}">
                <a16:creationId xmlns:a16="http://schemas.microsoft.com/office/drawing/2014/main" id="{5F306D8F-E1A5-492D-9145-6445614AB28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59098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62" name="Текст 10">
            <a:extLst>
              <a:ext uri="{FF2B5EF4-FFF2-40B4-BE49-F238E27FC236}">
                <a16:creationId xmlns:a16="http://schemas.microsoft.com/office/drawing/2014/main" id="{9C109601-CAE5-44CE-ADF7-9FB216F81780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846785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63" name="Текст 10">
            <a:extLst>
              <a:ext uri="{FF2B5EF4-FFF2-40B4-BE49-F238E27FC236}">
                <a16:creationId xmlns:a16="http://schemas.microsoft.com/office/drawing/2014/main" id="{17AE5B8B-FA0E-40E2-9841-D0F9AB83E023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634472" y="423367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3" name="Дата 3">
            <a:extLst>
              <a:ext uri="{FF2B5EF4-FFF2-40B4-BE49-F238E27FC236}">
                <a16:creationId xmlns:a16="http://schemas.microsoft.com/office/drawing/2014/main" id="{1560C8D6-BAAE-4E4C-B478-D7EEA33BC3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34" name="Нижний колонтитул 4">
            <a:extLst>
              <a:ext uri="{FF2B5EF4-FFF2-40B4-BE49-F238E27FC236}">
                <a16:creationId xmlns:a16="http://schemas.microsoft.com/office/drawing/2014/main" id="{2D34A825-4619-4016-B027-DA83FE075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noProof="0"/>
              <a:t>Бизнес-план Contoso</a:t>
            </a:r>
          </a:p>
        </p:txBody>
      </p:sp>
      <p:sp>
        <p:nvSpPr>
          <p:cNvPr id="35" name="Номер слайда 5">
            <a:extLst>
              <a:ext uri="{FF2B5EF4-FFF2-40B4-BE49-F238E27FC236}">
                <a16:creationId xmlns:a16="http://schemas.microsoft.com/office/drawing/2014/main" id="{A065CC06-C5B6-44D0-8071-1833580AB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1064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7029"/>
            <a:ext cx="10515600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ru-RU" noProof="0"/>
              <a:t>Бизнес-план Contoso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</a:defRPr>
            </a:lvl1pPr>
          </a:lstStyle>
          <a:p>
            <a:fld id="{B5CEABB6-07DC-46E8-9B57-56EC44A396E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4" r:id="rId3"/>
    <p:sldLayoutId id="2147483675" r:id="rId4"/>
    <p:sldLayoutId id="2147483667" r:id="rId5"/>
    <p:sldLayoutId id="2147483666" r:id="rId6"/>
    <p:sldLayoutId id="2147483651" r:id="rId7"/>
    <p:sldLayoutId id="2147483670" r:id="rId8"/>
    <p:sldLayoutId id="2147483672" r:id="rId9"/>
    <p:sldLayoutId id="2147483653" r:id="rId10"/>
    <p:sldLayoutId id="2147483674" r:id="rId11"/>
    <p:sldLayoutId id="2147483668" r:id="rId12"/>
    <p:sldLayoutId id="2147483669" r:id="rId13"/>
    <p:sldLayoutId id="2147483673" r:id="rId14"/>
    <p:sldLayoutId id="2147483671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2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0" userDrawn="1">
          <p15:clr>
            <a:srgbClr val="F26B43"/>
          </p15:clr>
        </p15:guide>
        <p15:guide id="4" pos="5760" userDrawn="1">
          <p15:clr>
            <a:srgbClr val="F26B43"/>
          </p15:clr>
        </p15:guide>
        <p15:guide id="5" pos="5184" userDrawn="1">
          <p15:clr>
            <a:srgbClr val="5ACBF0"/>
          </p15:clr>
        </p15:guide>
        <p15:guide id="6" pos="2496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30584" y="1901952"/>
            <a:ext cx="3937416" cy="2387600"/>
          </a:xfrm>
        </p:spPr>
        <p:txBody>
          <a:bodyPr rtlCol="0">
            <a:normAutofit/>
          </a:bodyPr>
          <a:lstStyle/>
          <a:p>
            <a:pPr rtl="0"/>
            <a:r>
              <a:rPr lang="ru-RU" sz="4000" dirty="0"/>
              <a:t>Самооценка и Самоуважение: Путь к Успеху и Счастью Детей</a:t>
            </a:r>
            <a:endParaRPr lang="ru-RU" dirty="0"/>
          </a:p>
        </p:txBody>
      </p:sp>
      <p:sp>
        <p:nvSpPr>
          <p:cNvPr id="23" name="Подзаголовок 22">
            <a:extLst>
              <a:ext uri="{FF2B5EF4-FFF2-40B4-BE49-F238E27FC236}">
                <a16:creationId xmlns:a16="http://schemas.microsoft.com/office/drawing/2014/main" id="{4829E901-B0F6-4B1C-8D1C-8B758458B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0584" y="4379976"/>
            <a:ext cx="3937416" cy="572798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ru-RU" dirty="0"/>
              <a:t>Социальный педагог </a:t>
            </a:r>
          </a:p>
          <a:p>
            <a:pPr rtl="0"/>
            <a:r>
              <a:rPr lang="ru-RU" dirty="0"/>
              <a:t>Федорова Яна Иннокентьевна </a:t>
            </a:r>
          </a:p>
          <a:p>
            <a:pPr rtl="0"/>
            <a:endParaRPr lang="ru-RU" dirty="0"/>
          </a:p>
        </p:txBody>
      </p:sp>
      <p:pic>
        <p:nvPicPr>
          <p:cNvPr id="6" name="Рисунок 5" descr="Изображение выглядит как человек, одежда, в помещении, Обучение&#10;&#10;Автоматически созданное описание">
            <a:extLst>
              <a:ext uri="{FF2B5EF4-FFF2-40B4-BE49-F238E27FC236}">
                <a16:creationId xmlns:a16="http://schemas.microsoft.com/office/drawing/2014/main" id="{FFA68B76-FB4B-428F-ADC2-81297A04A28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3366" r="13366"/>
          <a:stretch>
            <a:fillRect/>
          </a:stretch>
        </p:blipFill>
        <p:spPr>
          <a:xfrm>
            <a:off x="1407078" y="1143000"/>
            <a:ext cx="5029200" cy="4572000"/>
          </a:xfrm>
        </p:spPr>
      </p:pic>
      <p:pic>
        <p:nvPicPr>
          <p:cNvPr id="8" name="Рисунок 7" descr="Изображение выглядит как символ, круг, Графика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3D3A00CD-0CA4-9ABF-147C-7481762FD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6452" y="5042452"/>
            <a:ext cx="1815548" cy="18155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AE750D-5DBD-4C71-5070-23015DC2AA96}"/>
              </a:ext>
            </a:extLst>
          </p:cNvPr>
          <p:cNvSpPr txBox="1"/>
          <p:nvPr/>
        </p:nvSpPr>
        <p:spPr>
          <a:xfrm>
            <a:off x="2334730" y="773668"/>
            <a:ext cx="8203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МБОУ Намская средняя общеобразовательная школа №1 им. И.С.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Гаврильева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180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AD2AE59-5630-4D5C-83A9-4CDEF4D7D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199" y="1371600"/>
            <a:ext cx="9028043" cy="640080"/>
          </a:xfrm>
        </p:spPr>
        <p:txBody>
          <a:bodyPr rtlCol="0">
            <a:noAutofit/>
          </a:bodyPr>
          <a:lstStyle/>
          <a:p>
            <a:pPr rtl="0"/>
            <a:r>
              <a:rPr lang="ru-RU" dirty="0"/>
              <a:t>Активности для развития самооценки: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578017FE-712E-4E95-B483-B700F1AA4B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09993" y="2513965"/>
            <a:ext cx="5201213" cy="365760"/>
          </a:xfrm>
        </p:spPr>
        <p:txBody>
          <a:bodyPr rtlCol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/>
              <a:t>Практические шаги</a:t>
            </a:r>
            <a:r>
              <a:rPr lang="ru-RU" sz="2000" dirty="0"/>
              <a:t>: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600" dirty="0"/>
              <a:t>игры, упражнения и задания, способствующие формированию позитивного отношения к себе.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47081026-6073-4FB4-BACC-6C021DD4E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10</a:t>
            </a:fld>
            <a:endParaRPr lang="ru-RU" dirty="0"/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F11050D7-EA86-2943-C890-3CA2BF9083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2879725"/>
            <a:ext cx="5115205" cy="291693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/>
              <a:t>Например, игры, способствующие развитию </a:t>
            </a:r>
            <a:r>
              <a:rPr lang="ru-RU" sz="1800" dirty="0" err="1"/>
              <a:t>самопонимания</a:t>
            </a:r>
            <a:r>
              <a:rPr lang="ru-RU" sz="1800" dirty="0"/>
              <a:t>, упражнения на признание своих достижений, и задания, которые помогают выявить сильные стороны ребенка. Это создает позитивный опыт и формирует уверенность в своих способностях.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ru-RU" dirty="0"/>
          </a:p>
        </p:txBody>
      </p:sp>
      <p:pic>
        <p:nvPicPr>
          <p:cNvPr id="18" name="Рисунок 17" descr="Изображение выглядит как человек, на открытом воздухе, одежда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557A3175-0BB1-3B47-4941-8DCB5952992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5263" r="152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1694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id="{53195A3A-AB97-47CF-84BB-C2ADAABA59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411224" y="2235112"/>
            <a:ext cx="4340352" cy="365760"/>
          </a:xfrm>
        </p:spPr>
        <p:txBody>
          <a:bodyPr rtlCol="0">
            <a:noAutofit/>
          </a:bodyPr>
          <a:lstStyle/>
          <a:p>
            <a:r>
              <a:rPr lang="ru-RU" sz="2000" b="1" dirty="0"/>
              <a:t>Примеры успешных историй: </a:t>
            </a:r>
            <a:r>
              <a:rPr lang="ru-RU" sz="2000" dirty="0"/>
              <a:t>как поддержка родителей приводит к уверенности и достижениям детей.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646B65B-FC7E-41EC-97C2-063C6F0AAA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411224" y="2600872"/>
            <a:ext cx="4340352" cy="3022688"/>
          </a:xfrm>
        </p:spPr>
        <p:txBody>
          <a:bodyPr rtlCol="0"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600" dirty="0"/>
              <a:t>Рассказы о реальных ситуациях, где поддержка родителей привела к уверенности и достижениям детей, являются вдохновляющими. Эти истории могут демонстрировать, как активное участие родителей в образовательном и воспитательном процессе способствует формированию позитивного отношения к себе и успешному развитию личности ребенка.</a:t>
            </a:r>
          </a:p>
          <a:p>
            <a:pPr rtl="0"/>
            <a:endParaRPr lang="ru-RU" dirty="0"/>
          </a:p>
        </p:txBody>
      </p:sp>
      <p:sp>
        <p:nvSpPr>
          <p:cNvPr id="38" name="Номер слайда 37">
            <a:extLst>
              <a:ext uri="{FF2B5EF4-FFF2-40B4-BE49-F238E27FC236}">
                <a16:creationId xmlns:a16="http://schemas.microsoft.com/office/drawing/2014/main" id="{317B426A-ED12-4FB0-AEFB-637E82DB8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11</a:t>
            </a:fld>
            <a:endParaRPr lang="ru-RU"/>
          </a:p>
        </p:txBody>
      </p:sp>
      <p:pic>
        <p:nvPicPr>
          <p:cNvPr id="15" name="Рисунок 14" descr="Изображение выглядит как человек, одежда, улыбка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96091778-35E7-2C62-0B54-75B754BC071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0356" r="203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94094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CAEE93-8585-46D4-A7EC-F184E317C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0" y="2971800"/>
            <a:ext cx="2743200" cy="640080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Спасибо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20C547-CAAA-4F67-8DFD-712B97B120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ru-RU"/>
              <a:t>20ГГ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5AAE72-0077-4E8E-B3AE-0F0879374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433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19F29B-F233-48AF-8261-F33A4E079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040" y="1828800"/>
            <a:ext cx="4087368" cy="841248"/>
          </a:xfrm>
        </p:spPr>
        <p:txBody>
          <a:bodyPr rtlCol="0">
            <a:normAutofit/>
          </a:bodyPr>
          <a:lstStyle/>
          <a:p>
            <a:r>
              <a:rPr lang="ru-RU" dirty="0"/>
              <a:t>Введение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E3EA69-4E0E-41BD-8095-A124225A2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40" y="2799983"/>
            <a:ext cx="4087368" cy="220370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800"/>
              <a:t>Повышение самооценки и самоуважения у детей играет важную роль в их успешном и счастливом будущем. В этой презентации мы рассмотрим методы и стратегии, способствующие развитию здоровой самооценки у детей. </a:t>
            </a:r>
          </a:p>
          <a:p>
            <a:pPr rtl="0"/>
            <a:endParaRPr lang="ru-RU" sz="18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28F602C-7F98-4C02-99D4-ED65E00D6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" name="Рисунок 9" descr="Изображение выглядит как человек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50B74346-7FAF-0906-8423-AC8427113B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8247" r="182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2026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031FE9-9059-4FE8-B4AC-9771F23A1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500288"/>
            <a:ext cx="10058400" cy="565265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Формирование основ самооценки: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9E1D7404-44B2-41E5-9B1C-26216EB1EC6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486164" y="2823306"/>
            <a:ext cx="4397799" cy="3011034"/>
          </a:xfrm>
        </p:spPr>
        <p:txBody>
          <a:bodyPr rtlCol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ru-RU" sz="1800" b="1" dirty="0"/>
              <a:t>Поддержка индивидуальности:</a:t>
            </a:r>
            <a:endParaRPr lang="en-US" sz="1800" b="1" dirty="0"/>
          </a:p>
          <a:p>
            <a:pPr>
              <a:lnSpc>
                <a:spcPct val="110000"/>
              </a:lnSpc>
            </a:pPr>
            <a:r>
              <a:rPr lang="ru-RU" sz="1700" b="1" dirty="0"/>
              <a:t> </a:t>
            </a:r>
            <a:r>
              <a:rPr lang="ru-RU" sz="1700" dirty="0"/>
              <a:t>Почему важно уважать и принимать уникальные черты каждого ребенка.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/>
              <a:t>Каждый ребенок уникален, обладает своими талантами, интересами и особенностями. Поддержка индивидуальности создает условия для раскрытия потенциала, формирует уверенность в себе и способствует позитивному восприятию собственной личности. Это также способствует развитию понимания и уважения разнообразия в обществе.</a:t>
            </a:r>
          </a:p>
          <a:p>
            <a:pPr rtl="0"/>
            <a:endParaRPr lang="ru-RU" dirty="0"/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391CD11A-AD36-4E45-855A-2546C295CEBC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284848" y="2823306"/>
            <a:ext cx="4397799" cy="3011034"/>
          </a:xfrm>
        </p:spPr>
        <p:txBody>
          <a:bodyPr rtlCol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ru-RU" sz="1900" b="1" dirty="0"/>
              <a:t>Положительная обратная связь: </a:t>
            </a:r>
          </a:p>
          <a:p>
            <a:pPr>
              <a:lnSpc>
                <a:spcPct val="120000"/>
              </a:lnSpc>
            </a:pPr>
            <a:r>
              <a:rPr lang="ru-RU" sz="1900" dirty="0"/>
              <a:t>Как поощрение и признание достижений влияют на уверенность в себе.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/>
              <a:t>Когда ребенок получает подтверждение своих усилий и успехов, это укрепляет его веру в собственные способности. Положительная обратная связь стимулирует детей к дальнейшим достижениям, развивает мотивацию и формирует позитивное отношение к себе. Она также способствует созданию здоровой атмосферы взаимодействия, где дети чувствуют себя поддержанными и ценными.</a:t>
            </a:r>
          </a:p>
          <a:p>
            <a:pPr rtl="0"/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9DFFA6E-5749-4A02-AB2E-8856A55ED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3</a:t>
            </a:fld>
            <a:endParaRPr lang="ru-RU"/>
          </a:p>
        </p:txBody>
      </p:sp>
      <p:pic>
        <p:nvPicPr>
          <p:cNvPr id="27" name="Графический объект 26" descr="Линейчатая диаграмма с трендом повышения">
            <a:extLst>
              <a:ext uri="{FF2B5EF4-FFF2-40B4-BE49-F238E27FC236}">
                <a16:creationId xmlns:a16="http://schemas.microsoft.com/office/drawing/2014/main" id="{64F99BBE-1996-4227-A4DE-D13CD35149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67514" y="2091786"/>
            <a:ext cx="731520" cy="731520"/>
          </a:xfrm>
          <a:prstGeom prst="rect">
            <a:avLst/>
          </a:prstGeom>
        </p:spPr>
      </p:pic>
      <p:pic>
        <p:nvPicPr>
          <p:cNvPr id="8" name="Рисунок 7" descr="Знак одобрения контур">
            <a:extLst>
              <a:ext uri="{FF2B5EF4-FFF2-40B4-BE49-F238E27FC236}">
                <a16:creationId xmlns:a16="http://schemas.microsoft.com/office/drawing/2014/main" id="{56C2F2BA-40D2-272B-B179-1AF8DB07A2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17987" y="2065553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92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35D3B1-302E-4611-8FB6-958884D2C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4</a:t>
            </a:fld>
            <a:endParaRPr lang="ru-RU"/>
          </a:p>
        </p:txBody>
      </p:sp>
      <p:sp>
        <p:nvSpPr>
          <p:cNvPr id="24" name="Заголовок 23">
            <a:extLst>
              <a:ext uri="{FF2B5EF4-FFF2-40B4-BE49-F238E27FC236}">
                <a16:creationId xmlns:a16="http://schemas.microsoft.com/office/drawing/2014/main" id="{E209F6C6-2A7C-54FA-AA98-6B464AF58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Укрепление самоуважения:</a:t>
            </a:r>
          </a:p>
        </p:txBody>
      </p:sp>
      <p:sp>
        <p:nvSpPr>
          <p:cNvPr id="26" name="Объект 25">
            <a:extLst>
              <a:ext uri="{FF2B5EF4-FFF2-40B4-BE49-F238E27FC236}">
                <a16:creationId xmlns:a16="http://schemas.microsoft.com/office/drawing/2014/main" id="{CA6A5CAE-3EE0-F238-FB86-A533B7519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896" y="3380676"/>
            <a:ext cx="6824208" cy="14413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1900" dirty="0"/>
              <a:t>Активности и хобби предоставляют детям возможность экспериментировать и обнаруживать свои таланты и страсти. Участие в различных занятиях помогает детям понять, в чем они уникальны и на что они способны. Это способствует формированию самооценки, развитию </a:t>
            </a:r>
            <a:r>
              <a:rPr lang="ru-RU" sz="1900" dirty="0" err="1"/>
              <a:t>самопонимания</a:t>
            </a:r>
            <a:r>
              <a:rPr lang="ru-RU" sz="1900" dirty="0"/>
              <a:t> и созданию позитивной </a:t>
            </a:r>
            <a:r>
              <a:rPr lang="ru-RU" sz="1900" dirty="0" err="1"/>
              <a:t>самокартины</a:t>
            </a:r>
            <a:r>
              <a:rPr lang="ru-RU" sz="1900" dirty="0"/>
              <a:t>, что является основой для успешного личностного роста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28" name="Объект 27">
            <a:extLst>
              <a:ext uri="{FF2B5EF4-FFF2-40B4-BE49-F238E27FC236}">
                <a16:creationId xmlns:a16="http://schemas.microsoft.com/office/drawing/2014/main" id="{3FD1D3F9-69DE-A1E6-10D0-BE7A26C039D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445896" y="2309312"/>
            <a:ext cx="5300208" cy="869014"/>
          </a:xfrm>
        </p:spPr>
        <p:txBody>
          <a:bodyPr/>
          <a:lstStyle/>
          <a:p>
            <a:pPr algn="ctr"/>
            <a:r>
              <a:rPr lang="ru-RU" sz="2400" b="1" dirty="0"/>
              <a:t>Развитие навыков: </a:t>
            </a:r>
            <a:r>
              <a:rPr lang="ru-RU" sz="2000" dirty="0"/>
              <a:t>как активности и хобби могут помочь детям обнаружить свои таланты и страсти.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7045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35D3B1-302E-4611-8FB6-958884D2C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5</a:t>
            </a:fld>
            <a:endParaRPr lang="ru-RU"/>
          </a:p>
        </p:txBody>
      </p:sp>
      <p:sp>
        <p:nvSpPr>
          <p:cNvPr id="24" name="Заголовок 23">
            <a:extLst>
              <a:ext uri="{FF2B5EF4-FFF2-40B4-BE49-F238E27FC236}">
                <a16:creationId xmlns:a16="http://schemas.microsoft.com/office/drawing/2014/main" id="{E209F6C6-2A7C-54FA-AA98-6B464AF58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Укрепление самоуважения:</a:t>
            </a:r>
          </a:p>
        </p:txBody>
      </p:sp>
      <p:sp>
        <p:nvSpPr>
          <p:cNvPr id="26" name="Объект 25">
            <a:extLst>
              <a:ext uri="{FF2B5EF4-FFF2-40B4-BE49-F238E27FC236}">
                <a16:creationId xmlns:a16="http://schemas.microsoft.com/office/drawing/2014/main" id="{CA6A5CAE-3EE0-F238-FB86-A533B7519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2225" y="3438361"/>
            <a:ext cx="7367547" cy="1935626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/>
              <a:t>Умение справляться с вызовами и трудностями играет важную роль в формировании уверенности в себе. Когда дети находят способы решения проблем, это укрепляет их чувство компетентности и контроля над ситуацией. Преодоление трудностей тренирует устойчивость, развивает навыки решения задач, а также формирует позитивное отношение к новым вызовам, что оказывает положительное воздействие на их психологическое благополучие.</a:t>
            </a:r>
          </a:p>
          <a:p>
            <a:endParaRPr lang="ru-RU" dirty="0"/>
          </a:p>
        </p:txBody>
      </p:sp>
      <p:sp>
        <p:nvSpPr>
          <p:cNvPr id="28" name="Объект 27">
            <a:extLst>
              <a:ext uri="{FF2B5EF4-FFF2-40B4-BE49-F238E27FC236}">
                <a16:creationId xmlns:a16="http://schemas.microsoft.com/office/drawing/2014/main" id="{3FD1D3F9-69DE-A1E6-10D0-BE7A26C039D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001947" y="2309312"/>
            <a:ext cx="6188105" cy="869014"/>
          </a:xfrm>
        </p:spPr>
        <p:txBody>
          <a:bodyPr/>
          <a:lstStyle/>
          <a:p>
            <a:pPr algn="ctr"/>
            <a:r>
              <a:rPr lang="ru-RU" sz="2400" b="1" dirty="0"/>
              <a:t>Способы преодоления трудностей: </a:t>
            </a:r>
            <a:r>
              <a:rPr lang="ru-RU" sz="2000" dirty="0"/>
              <a:t>почему умение справляться с вызовами формирует уверенность в своих силах.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548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Настенные часы крупным планом ">
            <a:extLst>
              <a:ext uri="{FF2B5EF4-FFF2-40B4-BE49-F238E27FC236}">
                <a16:creationId xmlns:a16="http://schemas.microsoft.com/office/drawing/2014/main" id="{4CB72E8C-BD65-4DC9-BE83-0E228B6A80A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6181344" cy="6858000"/>
          </a:xfrm>
        </p:spPr>
      </p:pic>
      <p:sp>
        <p:nvSpPr>
          <p:cNvPr id="33" name="Заголовок 32">
            <a:extLst>
              <a:ext uri="{FF2B5EF4-FFF2-40B4-BE49-F238E27FC236}">
                <a16:creationId xmlns:a16="http://schemas.microsoft.com/office/drawing/2014/main" id="{1D291211-3EE5-468A-9544-9DD9E6923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3946" y="4151376"/>
            <a:ext cx="4843272" cy="91440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Роль семьи в развитии самооценки</a:t>
            </a:r>
          </a:p>
        </p:txBody>
      </p:sp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id="{782260B2-4C92-4B33-AF87-E5810D104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6</a:t>
            </a:fld>
            <a:endParaRPr lang="ru-RU"/>
          </a:p>
        </p:txBody>
      </p:sp>
      <p:pic>
        <p:nvPicPr>
          <p:cNvPr id="5" name="Рисунок 4" descr="Изображение выглядит как человек, одежда, Человеческое лицо, небо&#10;&#10;Автоматически созданное описание">
            <a:extLst>
              <a:ext uri="{FF2B5EF4-FFF2-40B4-BE49-F238E27FC236}">
                <a16:creationId xmlns:a16="http://schemas.microsoft.com/office/drawing/2014/main" id="{FB966EC5-1B9F-C505-896D-4971C262C1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1497" r="1497"/>
          <a:stretch>
            <a:fillRect/>
          </a:stretch>
        </p:blipFill>
        <p:spPr>
          <a:xfrm>
            <a:off x="2908454" y="777240"/>
            <a:ext cx="8229600" cy="5303520"/>
          </a:xfrm>
        </p:spPr>
      </p:pic>
    </p:spTree>
    <p:extLst>
      <p:ext uri="{BB962C8B-B14F-4D97-AF65-F5344CB8AC3E}">
        <p14:creationId xmlns:p14="http://schemas.microsoft.com/office/powerpoint/2010/main" val="2114420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тография растения рядом с диваном">
            <a:extLst>
              <a:ext uri="{FF2B5EF4-FFF2-40B4-BE49-F238E27FC236}">
                <a16:creationId xmlns:a16="http://schemas.microsoft.com/office/drawing/2014/main" id="{E02808E2-CED6-4042-B4A7-74D40168FFC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</p:spPr>
      </p:pic>
      <p:sp>
        <p:nvSpPr>
          <p:cNvPr id="34" name="Заголовок 33">
            <a:extLst>
              <a:ext uri="{FF2B5EF4-FFF2-40B4-BE49-F238E27FC236}">
                <a16:creationId xmlns:a16="http://schemas.microsoft.com/office/drawing/2014/main" id="{1EF02964-6708-42E7-9841-A3E40E249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143000"/>
            <a:ext cx="5486400" cy="4572000"/>
          </a:xfrm>
        </p:spPr>
        <p:txBody>
          <a:bodyPr rtlCol="0"/>
          <a:lstStyle/>
          <a:p>
            <a:r>
              <a:rPr lang="ru-RU" sz="2000" b="1" dirty="0"/>
              <a:t>Коммуникация и диалог: </a:t>
            </a:r>
            <a:r>
              <a:rPr lang="ru-RU" sz="2000" dirty="0"/>
              <a:t>как открытость и поддержка внутри семьи влияют на восприятие себя ребенка.</a:t>
            </a:r>
            <a:br>
              <a:rPr lang="ru-RU" sz="2000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8B68F-CCA9-4C91-85AC-597D8C51D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0924" y="3129215"/>
            <a:ext cx="4416552" cy="22169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ru-RU" dirty="0"/>
              <a:t>Открытость и поддержка в семейном общении являются основой для положительного восприятия себя ребенка. Регулярная коммуникация внутри семьи создает атмосферу взаимопонимания, где ребенок чувствует, что его мнение ценится, и что он может быть принят таким, какой он есть. Это влияет на формирование здоровой самооценки и уверенности в своих возможностях.</a:t>
            </a:r>
          </a:p>
          <a:p>
            <a:pPr rtl="0"/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3AD4D1-035C-4B0B-8CCF-210BA5D59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7</a:t>
            </a:fld>
            <a:endParaRPr lang="ru-RU"/>
          </a:p>
        </p:txBody>
      </p:sp>
      <p:sp>
        <p:nvSpPr>
          <p:cNvPr id="2" name="Заголовок 33">
            <a:extLst>
              <a:ext uri="{FF2B5EF4-FFF2-40B4-BE49-F238E27FC236}">
                <a16:creationId xmlns:a16="http://schemas.microsoft.com/office/drawing/2014/main" id="{D4E3474F-D001-A7A2-A0B1-FB3FF8FD44BB}"/>
              </a:ext>
            </a:extLst>
          </p:cNvPr>
          <p:cNvSpPr txBox="1">
            <a:spLocks/>
          </p:cNvSpPr>
          <p:nvPr/>
        </p:nvSpPr>
        <p:spPr>
          <a:xfrm>
            <a:off x="609600" y="1143000"/>
            <a:ext cx="5486400" cy="457200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vert="horz" lIns="612648" tIns="822960" rIns="45720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/>
              <a:t>Важность общения</a:t>
            </a:r>
            <a:r>
              <a:rPr lang="ru-RU" sz="1800" dirty="0"/>
              <a:t>: как обсуждение чувств и мыслей способствует созданию доверительных отношений.</a:t>
            </a:r>
          </a:p>
          <a:p>
            <a:pPr algn="just"/>
            <a:endParaRPr lang="ru-RU" sz="1800" dirty="0"/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Обсуждение чувств и мыслей способствует созданию доверительных отношений между родителями и детьми. Когда родители проявляют интерес к внутреннему миру ребенка, это не только укрепляет эмоциональную связь, но и помогает ребенку лучше понимать и выражать свои чувства. Такие откровенные разговоры создают базу для доверия, что содействует психологической безопасности и благополучию ребенка.</a:t>
            </a:r>
            <a:endParaRPr 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84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32">
            <a:extLst>
              <a:ext uri="{FF2B5EF4-FFF2-40B4-BE49-F238E27FC236}">
                <a16:creationId xmlns:a16="http://schemas.microsoft.com/office/drawing/2014/main" id="{1D291211-3EE5-468A-9544-9DD9E6923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3946" y="4151376"/>
            <a:ext cx="4843272" cy="914400"/>
          </a:xfrm>
        </p:spPr>
        <p:txBody>
          <a:bodyPr rtlCol="0">
            <a:noAutofit/>
          </a:bodyPr>
          <a:lstStyle/>
          <a:p>
            <a:pPr rtl="0"/>
            <a:r>
              <a:rPr lang="ru-RU" sz="2800" dirty="0"/>
              <a:t>Создание позитивной образовательной среды</a:t>
            </a:r>
          </a:p>
        </p:txBody>
      </p:sp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id="{782260B2-4C92-4B33-AF87-E5810D104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8</a:t>
            </a:fld>
            <a:endParaRPr lang="ru-RU"/>
          </a:p>
        </p:txBody>
      </p:sp>
      <p:pic>
        <p:nvPicPr>
          <p:cNvPr id="9" name="Рисунок 8" descr="Изображение выглядит как рукописный текст, грифельная доска, офисные принадлежности, доска&#10;&#10;Автоматически созданное описание">
            <a:extLst>
              <a:ext uri="{FF2B5EF4-FFF2-40B4-BE49-F238E27FC236}">
                <a16:creationId xmlns:a16="http://schemas.microsoft.com/office/drawing/2014/main" id="{010618E2-862F-5106-6351-CA5542BE3F9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9954" r="19954"/>
          <a:stretch>
            <a:fillRect/>
          </a:stretch>
        </p:blipFill>
        <p:spPr>
          <a:xfrm>
            <a:off x="0" y="0"/>
            <a:ext cx="6181344" cy="6858000"/>
          </a:xfrm>
        </p:spPr>
      </p:pic>
      <p:pic>
        <p:nvPicPr>
          <p:cNvPr id="15" name="Рисунок 14" descr="Изображение выглядит как человек, одежда, Обучение, Учащийся&#10;&#10;Автоматически созданное описание">
            <a:extLst>
              <a:ext uri="{FF2B5EF4-FFF2-40B4-BE49-F238E27FC236}">
                <a16:creationId xmlns:a16="http://schemas.microsoft.com/office/drawing/2014/main" id="{C97DDE0A-C194-7E03-0843-FA0954E7C28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1678" b="16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3614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тография растения рядом с диваном">
            <a:extLst>
              <a:ext uri="{FF2B5EF4-FFF2-40B4-BE49-F238E27FC236}">
                <a16:creationId xmlns:a16="http://schemas.microsoft.com/office/drawing/2014/main" id="{E02808E2-CED6-4042-B4A7-74D40168FFC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</p:spPr>
      </p:pic>
      <p:sp>
        <p:nvSpPr>
          <p:cNvPr id="34" name="Заголовок 33">
            <a:extLst>
              <a:ext uri="{FF2B5EF4-FFF2-40B4-BE49-F238E27FC236}">
                <a16:creationId xmlns:a16="http://schemas.microsoft.com/office/drawing/2014/main" id="{1EF02964-6708-42E7-9841-A3E40E249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7461" y="1143000"/>
            <a:ext cx="5724939" cy="4780722"/>
          </a:xfrm>
        </p:spPr>
        <p:txBody>
          <a:bodyPr rtlCol="0"/>
          <a:lstStyle/>
          <a:p>
            <a:pPr algn="just"/>
            <a:r>
              <a:rPr lang="ru-RU" sz="1800" b="1" dirty="0"/>
              <a:t>Партнерство с родителями: </a:t>
            </a:r>
            <a:r>
              <a:rPr lang="ru-RU" sz="1800" dirty="0"/>
              <a:t>вовлечение семьи в образовательный процесс для поддержки уверенности ребенка в своих силах.</a:t>
            </a:r>
            <a:br>
              <a:rPr lang="ru-RU" sz="1800" dirty="0"/>
            </a:br>
            <a:br>
              <a:rPr lang="ru-RU" sz="1800" dirty="0"/>
            </a:b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Регулярное общение с родителями, проведение родительских встреч и совместные мероприятия позволяют создать единую команду в вопросах воспитания и обучения. Родители, поддерживая дома то, что происходит в учебной среде, могут оказывать значительное влияние на формирование уверенности и успехов ребенка.</a:t>
            </a:r>
            <a:br>
              <a:rPr lang="ru-RU" sz="2000" dirty="0"/>
            </a:b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3AD4D1-035C-4B0B-8CCF-210BA5D59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fld id="{B5CEABB6-07DC-46E8-9B57-56EC44A396E5}" type="slidenum">
              <a:rPr lang="ru-RU" smtClean="0"/>
              <a:pPr rtl="0"/>
              <a:t>9</a:t>
            </a:fld>
            <a:endParaRPr lang="ru-RU"/>
          </a:p>
        </p:txBody>
      </p:sp>
      <p:sp>
        <p:nvSpPr>
          <p:cNvPr id="2" name="Заголовок 33">
            <a:extLst>
              <a:ext uri="{FF2B5EF4-FFF2-40B4-BE49-F238E27FC236}">
                <a16:creationId xmlns:a16="http://schemas.microsoft.com/office/drawing/2014/main" id="{D4E3474F-D001-A7A2-A0B1-FB3FF8FD44BB}"/>
              </a:ext>
            </a:extLst>
          </p:cNvPr>
          <p:cNvSpPr txBox="1">
            <a:spLocks/>
          </p:cNvSpPr>
          <p:nvPr/>
        </p:nvSpPr>
        <p:spPr>
          <a:xfrm>
            <a:off x="609600" y="1143000"/>
            <a:ext cx="5486400" cy="4780722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vert="horz" lIns="612648" tIns="822960" rIns="45720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/>
              <a:t>Педагогические методики: </a:t>
            </a:r>
            <a:r>
              <a:rPr lang="ru-RU" sz="1800" dirty="0"/>
              <a:t>как педагоги могут внедрить методы, способствующие укреплению самооценки учащихся.</a:t>
            </a:r>
          </a:p>
          <a:p>
            <a:pPr marL="0" indent="0" algn="just">
              <a:buNone/>
            </a:pPr>
            <a:endParaRPr lang="ru-RU" sz="1000" dirty="0"/>
          </a:p>
          <a:p>
            <a:pPr marL="0" indent="0" algn="just">
              <a:buNone/>
            </a:pP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Педагоги могут укреплять самооценку учащихся, используя разнообразные методики. Эффективные подходы включают в себя индивидуализацию обучения, поощрение самостоятельности и исследовательских проектов. Стимулирование позитивного восприятия себя через достижения в обучении и активную обратную связь также является важным элементом.</a:t>
            </a:r>
          </a:p>
        </p:txBody>
      </p:sp>
    </p:spTree>
    <p:extLst>
      <p:ext uri="{BB962C8B-B14F-4D97-AF65-F5344CB8AC3E}">
        <p14:creationId xmlns:p14="http://schemas.microsoft.com/office/powerpoint/2010/main" val="3328524541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ие">
  <a:themeElements>
    <a:clrScheme name="Custom 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E6D8"/>
      </a:accent1>
      <a:accent2>
        <a:srgbClr val="8C3A27"/>
      </a:accent2>
      <a:accent3>
        <a:srgbClr val="F0C8BC"/>
      </a:accent3>
      <a:accent4>
        <a:srgbClr val="D9A491"/>
      </a:accent4>
      <a:accent5>
        <a:srgbClr val="FFF7F5"/>
      </a:accent5>
      <a:accent6>
        <a:srgbClr val="18401F"/>
      </a:accent6>
      <a:hlink>
        <a:srgbClr val="0563C1"/>
      </a:hlink>
      <a:folHlink>
        <a:srgbClr val="954F72"/>
      </a:folHlink>
    </a:clrScheme>
    <a:fontScheme name="Custom 119">
      <a:majorFont>
        <a:latin typeface="Tisa Offc Serif Pro"/>
        <a:ea typeface=""/>
        <a:cs typeface=""/>
      </a:majorFont>
      <a:minorFont>
        <a:latin typeface="Quir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9945580_TF10081922_Win32" id="{F5346758-FCFC-4768-A0D5-5D98CA22AE7D}" vid="{95E17E32-21CE-414D-883D-B820BF1E38DC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1" ma:contentTypeDescription="Create a new document." ma:contentTypeScope="" ma:versionID="64dfb1555687e0874b4304b796b5b0c7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6e4c555b5e194d05b7203de9c4567b3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C275A5AD-EC1E-483F-AF0B-4636A5C229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C3022A-70F1-4B7E-97CD-F6F1ACAD79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94EF9C-37D7-43D3-8ABF-F4762A9116D8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{6F57BFC8-74ED-4731-B113-F4187265BCFB}tf10081922_win32</Template>
  <TotalTime>55</TotalTime>
  <Words>745</Words>
  <Application>Microsoft Office PowerPoint</Application>
  <PresentationFormat>Широкоэкранный</PresentationFormat>
  <Paragraphs>61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Tisa Offc Serif Pro</vt:lpstr>
      <vt:lpstr>Пользовательские</vt:lpstr>
      <vt:lpstr>Самооценка и Самоуважение: Путь к Успеху и Счастью Детей</vt:lpstr>
      <vt:lpstr>Введение</vt:lpstr>
      <vt:lpstr>Формирование основ самооценки:</vt:lpstr>
      <vt:lpstr>Укрепление самоуважения:</vt:lpstr>
      <vt:lpstr>Укрепление самоуважения:</vt:lpstr>
      <vt:lpstr>Роль семьи в развитии самооценки</vt:lpstr>
      <vt:lpstr>Коммуникация и диалог: как открытость и поддержка внутри семьи влияют на восприятие себя ребенка. </vt:lpstr>
      <vt:lpstr>Создание позитивной образовательной среды</vt:lpstr>
      <vt:lpstr>Партнерство с родителями: вовлечение семьи в образовательный процесс для поддержки уверенности ребенка в своих силах.  Регулярное общение с родителями, проведение родительских встреч и совместные мероприятия позволяют создать единую команду в вопросах воспитания и обучения. Родители, поддерживая дома то, что происходит в учебной среде, могут оказывать значительное влияние на формирование уверенности и успехов ребенка. </vt:lpstr>
      <vt:lpstr>Активности для развития самооценки:</vt:lpstr>
      <vt:lpstr>Презентация PowerPoint</vt:lpstr>
      <vt:lpstr>Спасибо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Самооценка и Самоуважение: Путь к Успеху и Счастью Детей</dc:title>
  <dc:creator>Мария Иванова</dc:creator>
  <cp:lastModifiedBy>Мария Иванова</cp:lastModifiedBy>
  <cp:revision>3</cp:revision>
  <dcterms:created xsi:type="dcterms:W3CDTF">2024-01-29T05:17:07Z</dcterms:created>
  <dcterms:modified xsi:type="dcterms:W3CDTF">2024-01-29T08:15:02Z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