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4" r:id="rId9"/>
    <p:sldId id="265" r:id="rId10"/>
    <p:sldId id="261" r:id="rId11"/>
    <p:sldId id="274" r:id="rId12"/>
    <p:sldId id="275" r:id="rId13"/>
    <p:sldId id="266" r:id="rId14"/>
    <p:sldId id="269" r:id="rId15"/>
    <p:sldId id="267" r:id="rId16"/>
    <p:sldId id="268" r:id="rId17"/>
    <p:sldId id="270" r:id="rId18"/>
    <p:sldId id="271" r:id="rId19"/>
    <p:sldId id="273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22106CFD-597E-4452-A8AC-EF593F70EEC7}">
          <p14:sldIdLst>
            <p14:sldId id="256"/>
            <p14:sldId id="257"/>
            <p14:sldId id="258"/>
            <p14:sldId id="259"/>
            <p14:sldId id="262"/>
            <p14:sldId id="263"/>
            <p14:sldId id="260"/>
            <p14:sldId id="264"/>
            <p14:sldId id="265"/>
            <p14:sldId id="261"/>
            <p14:sldId id="274"/>
            <p14:sldId id="275"/>
            <p14:sldId id="266"/>
            <p14:sldId id="269"/>
            <p14:sldId id="267"/>
            <p14:sldId id="268"/>
            <p14:sldId id="270"/>
            <p14:sldId id="271"/>
            <p14:sldId id="273"/>
            <p14:sldId id="27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2E0B8D0-CA25-4EA3-B59D-FDAC2F413B7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2CC23D3-88A5-4D78-89C5-92C73BED01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987A5-7EA4-48C5-8BC0-E7244C749A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5318" y="1017902"/>
            <a:ext cx="7620000" cy="3034145"/>
          </a:xfrm>
        </p:spPr>
        <p:txBody>
          <a:bodyPr/>
          <a:lstStyle/>
          <a:p>
            <a:r>
              <a:rPr lang="ru-RU" sz="4400" dirty="0">
                <a:solidFill>
                  <a:srgbClr val="7030A0"/>
                </a:solidFill>
                <a:latin typeface="Arial Black" panose="020B0A04020102020204" pitchFamily="34" charset="0"/>
              </a:rPr>
              <a:t>Тема урока: </a:t>
            </a:r>
            <a:r>
              <a:rPr lang="ru-RU" sz="4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«Рынок Труда. Трудовые ресурсы.»</a:t>
            </a:r>
            <a:endParaRPr lang="ru-RU" sz="4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96635" y="5585012"/>
            <a:ext cx="5199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учитель технологии первой категории</a:t>
            </a:r>
          </a:p>
          <a:p>
            <a:r>
              <a:rPr lang="ru-RU" dirty="0" smtClean="0"/>
              <a:t>МБОУ ЗАТО г. Североморск СОШ № 8</a:t>
            </a:r>
          </a:p>
          <a:p>
            <a:r>
              <a:rPr lang="ru-RU" dirty="0" smtClean="0"/>
              <a:t>Игнатенко </a:t>
            </a:r>
            <a:r>
              <a:rPr lang="ru-RU" dirty="0"/>
              <a:t>А.В.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0518" y="476922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426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FD0ECBB-B53B-48C8-ADAE-BA0DDB83BAFF}"/>
              </a:ext>
            </a:extLst>
          </p:cNvPr>
          <p:cNvSpPr/>
          <p:nvPr/>
        </p:nvSpPr>
        <p:spPr>
          <a:xfrm>
            <a:off x="1117600" y="880534"/>
            <a:ext cx="101825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ru-RU" sz="2800" b="1" u="sng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наличие открытых вакансий, он отображает ёмкость рынка. 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ru-RU" sz="2800" b="1" u="sng" dirty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sz="2800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количество безработных, готовых продать свой труд нанимателю.</a:t>
            </a:r>
            <a:endParaRPr lang="ru-RU" sz="28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CB8CE09-2A64-42C7-988D-12F922028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816" y="3020638"/>
            <a:ext cx="3079044" cy="307904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C3B01C8-7B9D-4CA4-8332-FE3CB6B6B66D}"/>
              </a:ext>
            </a:extLst>
          </p:cNvPr>
          <p:cNvSpPr/>
          <p:nvPr/>
        </p:nvSpPr>
        <p:spPr>
          <a:xfrm>
            <a:off x="4939915" y="4160690"/>
            <a:ext cx="55756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"</a:t>
            </a:r>
            <a:r>
              <a:rPr lang="ru-RU" sz="24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Нужен мне работник-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Конюх, повар и плотник.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Где найти такого,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Работника не слишком дорогого?"</a:t>
            </a:r>
            <a:endParaRPr lang="ru-RU" sz="24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401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E7609B-E303-402B-A49F-51892ABE4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8521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Примеры требований к работнику: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11FBBF-CC15-4A72-ADF6-13F3844EA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432241"/>
            <a:ext cx="9601196" cy="3318936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latin typeface="Arial Black" panose="020B0A04020102020204" pitchFamily="34" charset="0"/>
              </a:rPr>
              <a:t>Стаж </a:t>
            </a:r>
            <a:r>
              <a:rPr lang="ru-RU" sz="3200" dirty="0">
                <a:latin typeface="Arial Black" panose="020B0A04020102020204" pitchFamily="34" charset="0"/>
              </a:rPr>
              <a:t>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Возраст</a:t>
            </a:r>
            <a:endParaRPr lang="ru-RU" sz="3200" dirty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Образование</a:t>
            </a:r>
            <a:endParaRPr lang="ru-RU" sz="3200" dirty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Состояние </a:t>
            </a:r>
            <a:r>
              <a:rPr lang="ru-RU" sz="3200" dirty="0">
                <a:latin typeface="Arial Black" panose="020B0A04020102020204" pitchFamily="34" charset="0"/>
              </a:rPr>
              <a:t>здоровья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Профессиональные </a:t>
            </a:r>
            <a:r>
              <a:rPr lang="ru-RU" sz="3200" dirty="0">
                <a:latin typeface="Arial Black" panose="020B0A04020102020204" pitchFamily="34" charset="0"/>
              </a:rPr>
              <a:t>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812920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FA6B084-3D34-4B5B-8F63-FBDF2CD37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104063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Примеры требований к работодателю: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3AA01782-A31C-46D9-BA70-FA79CE821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latin typeface="Arial Black" panose="020B0A04020102020204" pitchFamily="34" charset="0"/>
              </a:rPr>
              <a:t>График </a:t>
            </a:r>
            <a:r>
              <a:rPr lang="ru-RU" sz="3200" dirty="0">
                <a:latin typeface="Arial Black" panose="020B0A04020102020204" pitchFamily="34" charset="0"/>
              </a:rPr>
              <a:t>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Размер </a:t>
            </a:r>
            <a:r>
              <a:rPr lang="ru-RU" sz="3200" dirty="0">
                <a:latin typeface="Arial Black" panose="020B0A04020102020204" pitchFamily="34" charset="0"/>
              </a:rPr>
              <a:t>заработной платы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Условия </a:t>
            </a:r>
            <a:r>
              <a:rPr lang="ru-RU" sz="3200" dirty="0">
                <a:latin typeface="Arial Black" panose="020B0A04020102020204" pitchFamily="34" charset="0"/>
              </a:rPr>
              <a:t>работы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Arial Black" panose="020B0A04020102020204" pitchFamily="34" charset="0"/>
              </a:rPr>
              <a:t> Социальное </a:t>
            </a:r>
            <a:r>
              <a:rPr lang="ru-RU" sz="3200" dirty="0">
                <a:latin typeface="Arial Black" panose="020B0A04020102020204" pitchFamily="34" charset="0"/>
              </a:rPr>
              <a:t>обеспечение 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9926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B51F4F-1A14-4EC5-9FB6-134D008C8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436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Все вакансии можно разделить на 2 группы: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3719CAB-383F-41A3-8B4C-9C4B1CF301DB}"/>
              </a:ext>
            </a:extLst>
          </p:cNvPr>
          <p:cNvSpPr/>
          <p:nvPr/>
        </p:nvSpPr>
        <p:spPr>
          <a:xfrm>
            <a:off x="1052946" y="2660073"/>
            <a:ext cx="41563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первой относятся вакансии, на которые идти не хотят. Или маленькая зарплата, или туманные перспективы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6A93C42-64E0-435F-9848-72A9BC16AA29}"/>
              </a:ext>
            </a:extLst>
          </p:cNvPr>
          <p:cNvSpPr/>
          <p:nvPr/>
        </p:nvSpPr>
        <p:spPr>
          <a:xfrm>
            <a:off x="6456218" y="2660073"/>
            <a:ext cx="45442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 Black" panose="020B0A04020102020204" pitchFamily="34" charset="0"/>
              </a:rPr>
              <a:t>Другая группа - работа для специалистов - профессионалов, с серьезной зарплатой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4868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E7E2D7-AF9B-4D77-A8C1-D39CB695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9906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Arial Black" panose="020B0A04020102020204" pitchFamily="34" charset="0"/>
              </a:rPr>
              <a:t>Скажите, а как и где можно узнать, о том  какие работники нужны в данный момент?</a:t>
            </a:r>
            <a:r>
              <a:rPr lang="ru-RU" sz="32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844D166-0FDB-4385-9178-90480D513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501514"/>
            <a:ext cx="10106890" cy="331893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 Black" panose="020B0A04020102020204" pitchFamily="34" charset="0"/>
              </a:rPr>
              <a:t> Посмотреть </a:t>
            </a:r>
            <a:r>
              <a:rPr lang="ru-RU" sz="2800" dirty="0">
                <a:latin typeface="Arial Black" panose="020B0A04020102020204" pitchFamily="34" charset="0"/>
              </a:rPr>
              <a:t>объявления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Arial Black" panose="020B0A04020102020204" pitchFamily="34" charset="0"/>
              </a:rPr>
              <a:t> Спросить у друзей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 Black" panose="020B0A04020102020204" pitchFamily="34" charset="0"/>
              </a:rPr>
              <a:t> Пойти </a:t>
            </a:r>
            <a:r>
              <a:rPr lang="ru-RU" sz="2800" dirty="0">
                <a:latin typeface="Arial Black" panose="020B0A04020102020204" pitchFamily="34" charset="0"/>
              </a:rPr>
              <a:t>на предприятие самому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Arial Black" panose="020B0A04020102020204" pitchFamily="34" charset="0"/>
              </a:rPr>
              <a:t> Найти в СМИ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Arial Black" panose="020B0A04020102020204" pitchFamily="34" charset="0"/>
              </a:rPr>
              <a:t> Найти в интернете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Arial Black" panose="020B0A04020102020204" pitchFamily="34" charset="0"/>
              </a:rPr>
              <a:t>Обратится в  центр занятости</a:t>
            </a:r>
          </a:p>
        </p:txBody>
      </p:sp>
    </p:spTree>
    <p:extLst>
      <p:ext uri="{BB962C8B-B14F-4D97-AF65-F5344CB8AC3E}">
        <p14:creationId xmlns:p14="http://schemas.microsoft.com/office/powerpoint/2010/main" val="37181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B3C804-4827-4397-B29A-7D6EFCC84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6834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Охарактеризуйте профессию:</a:t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(время на работу 5 минут)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0FE142-A48A-436D-BC34-BF0303D094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1 группа -  «Копирайтер»</a:t>
            </a:r>
          </a:p>
          <a:p>
            <a:endParaRPr lang="ru-RU" sz="2800" dirty="0" smtClean="0">
              <a:latin typeface="Arial Black" panose="020B0A04020102020204" pitchFamily="34" charset="0"/>
            </a:endParaRPr>
          </a:p>
          <a:p>
            <a:r>
              <a:rPr lang="ru-RU" sz="2800" dirty="0" smtClean="0">
                <a:latin typeface="Arial Black" panose="020B0A04020102020204" pitchFamily="34" charset="0"/>
              </a:rPr>
              <a:t>2 группа «Менеджер»</a:t>
            </a:r>
          </a:p>
          <a:p>
            <a:endParaRPr lang="ru-RU" sz="2800" dirty="0">
              <a:latin typeface="Arial Black" panose="020B0A04020102020204" pitchFamily="34" charset="0"/>
            </a:endParaRPr>
          </a:p>
          <a:p>
            <a:r>
              <a:rPr lang="ru-RU" sz="2800" dirty="0" smtClean="0">
                <a:latin typeface="Arial Black" panose="020B0A04020102020204" pitchFamily="34" charset="0"/>
              </a:rPr>
              <a:t>3 группа «</a:t>
            </a:r>
            <a:r>
              <a:rPr lang="ru-RU" sz="2800" dirty="0" err="1" smtClean="0">
                <a:latin typeface="Arial Black" panose="020B0A04020102020204" pitchFamily="34" charset="0"/>
              </a:rPr>
              <a:t>Биофармаколог</a:t>
            </a:r>
            <a:r>
              <a:rPr lang="ru-RU" sz="2800" dirty="0" smtClean="0">
                <a:latin typeface="Arial Black" panose="020B0A04020102020204" pitchFamily="34" charset="0"/>
              </a:rPr>
              <a:t>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20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0BE36740-E172-4B1A-9038-89BDD263A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020" y="760459"/>
            <a:ext cx="9601196" cy="373662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solidFill>
                  <a:srgbClr val="7030A0"/>
                </a:solidFill>
                <a:latin typeface="Arial Black" panose="020B0A04020102020204" pitchFamily="34" charset="0"/>
              </a:rPr>
              <a:t>Копирайтер </a:t>
            </a:r>
            <a:r>
              <a:rPr lang="ru-RU" sz="3100" dirty="0">
                <a:latin typeface="Arial Black" panose="020B0A04020102020204" pitchFamily="34" charset="0"/>
              </a:rPr>
              <a:t>(англ. </a:t>
            </a:r>
            <a:r>
              <a:rPr lang="ru-RU" sz="3100" dirty="0" err="1">
                <a:latin typeface="Arial Black" panose="020B0A04020102020204" pitchFamily="34" charset="0"/>
              </a:rPr>
              <a:t>сopy</a:t>
            </a:r>
            <a:r>
              <a:rPr lang="ru-RU" sz="3100" dirty="0">
                <a:latin typeface="Arial Black" panose="020B0A04020102020204" pitchFamily="34" charset="0"/>
              </a:rPr>
              <a:t> – рукопись, текст, </a:t>
            </a:r>
            <a:r>
              <a:rPr lang="ru-RU" sz="3100" dirty="0" err="1">
                <a:latin typeface="Arial Black" panose="020B0A04020102020204" pitchFamily="34" charset="0"/>
              </a:rPr>
              <a:t>write</a:t>
            </a:r>
            <a:r>
              <a:rPr lang="ru-RU" sz="3100" dirty="0">
                <a:latin typeface="Arial Black" panose="020B0A04020102020204" pitchFamily="34" charset="0"/>
              </a:rPr>
              <a:t> – писать) – это автор рекламных текстов, будь то название бренда, слоган, сам рекламный текст и его составляющие, статья, пресс-релиз, сценарий рекламного ролика на телевидении, в интернете или на радио и так далее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F9B4268-3917-4641-A2BF-19829CC6E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885" y="4100944"/>
            <a:ext cx="3859877" cy="275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2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6DBE0337-CA45-4A77-9E6D-3E1A855CD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28" y="1205346"/>
            <a:ext cx="10049437" cy="3048000"/>
          </a:xfrm>
        </p:spPr>
        <p:txBody>
          <a:bodyPr>
            <a:noAutofit/>
          </a:bodyPr>
          <a:lstStyle/>
          <a:p>
            <a:pPr algn="just"/>
            <a:r>
              <a:rPr lang="ru-RU" sz="2600" dirty="0" err="1">
                <a:solidFill>
                  <a:srgbClr val="7030A0"/>
                </a:solidFill>
                <a:latin typeface="Arial Black" panose="020B0A04020102020204" pitchFamily="34" charset="0"/>
              </a:rPr>
              <a:t>Ме́неджер</a:t>
            </a:r>
            <a:r>
              <a:rPr lang="ru-RU" sz="26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600" dirty="0">
                <a:latin typeface="Arial Black" panose="020B0A04020102020204" pitchFamily="34" charset="0"/>
              </a:rPr>
              <a:t>(англ. </a:t>
            </a:r>
            <a:r>
              <a:rPr lang="ru-RU" sz="2600" dirty="0" err="1">
                <a:latin typeface="Arial Black" panose="020B0A04020102020204" pitchFamily="34" charset="0"/>
              </a:rPr>
              <a:t>manager</a:t>
            </a:r>
            <a:r>
              <a:rPr lang="ru-RU" sz="2600" dirty="0">
                <a:latin typeface="Arial Black" panose="020B0A04020102020204" pitchFamily="34" charset="0"/>
              </a:rPr>
              <a:t>, от </a:t>
            </a:r>
            <a:r>
              <a:rPr lang="ru-RU" sz="2600" dirty="0" err="1">
                <a:latin typeface="Arial Black" panose="020B0A04020102020204" pitchFamily="34" charset="0"/>
              </a:rPr>
              <a:t>manage</a:t>
            </a:r>
            <a:r>
              <a:rPr lang="ru-RU" sz="2600" dirty="0">
                <a:latin typeface="Arial Black" panose="020B0A04020102020204" pitchFamily="34" charset="0"/>
              </a:rPr>
              <a:t> — «управлять»), </a:t>
            </a:r>
            <a:r>
              <a:rPr lang="ru-RU" sz="2600" dirty="0" err="1">
                <a:latin typeface="Arial Black" panose="020B0A04020102020204" pitchFamily="34" charset="0"/>
              </a:rPr>
              <a:t>руководи́тель</a:t>
            </a:r>
            <a:r>
              <a:rPr lang="ru-RU" sz="2600" dirty="0">
                <a:latin typeface="Arial Black" panose="020B0A04020102020204" pitchFamily="34" charset="0"/>
              </a:rPr>
              <a:t>, </a:t>
            </a:r>
            <a:r>
              <a:rPr lang="ru-RU" sz="2600" dirty="0" err="1">
                <a:latin typeface="Arial Black" panose="020B0A04020102020204" pitchFamily="34" charset="0"/>
              </a:rPr>
              <a:t>управля́ющий</a:t>
            </a:r>
            <a:r>
              <a:rPr lang="ru-RU" sz="2600" dirty="0">
                <a:latin typeface="Arial Black" panose="020B0A04020102020204" pitchFamily="34" charset="0"/>
              </a:rPr>
              <a:t> — </a:t>
            </a:r>
            <a:r>
              <a:rPr lang="ru-RU" sz="2600" b="1" dirty="0">
                <a:latin typeface="Arial Black" panose="020B0A04020102020204" pitchFamily="34" charset="0"/>
              </a:rPr>
              <a:t>специалист, занятый управлением процессами и персоналом на определённом участке предприятия, организации</a:t>
            </a:r>
            <a:r>
              <a:rPr lang="ru-RU" sz="2600" dirty="0">
                <a:latin typeface="Arial Black" panose="020B0A04020102020204" pitchFamily="34" charset="0"/>
              </a:rPr>
              <a:t>. Может быть её владельцем, но часто является наёмным работником. Менеджер, как правило, является должностным лицом в организации, в которой работает, и входит в средний и высший руководящий состав компании, предприятия.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B05F6B6-C260-4C66-A9B0-7CAE1309E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4728121"/>
            <a:ext cx="3250027" cy="203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1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470C1A8-910D-47AD-AAF3-6ED56895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17681"/>
            <a:ext cx="10081220" cy="3680178"/>
          </a:xfrm>
        </p:spPr>
        <p:txBody>
          <a:bodyPr>
            <a:noAutofit/>
          </a:bodyPr>
          <a:lstStyle/>
          <a:p>
            <a:pPr algn="just"/>
            <a:r>
              <a:rPr lang="ru-RU" sz="2600" dirty="0" err="1">
                <a:solidFill>
                  <a:srgbClr val="7030A0"/>
                </a:solidFill>
                <a:latin typeface="Arial Black" panose="020B0A04020102020204" pitchFamily="34" charset="0"/>
              </a:rPr>
              <a:t>Биофармаколог</a:t>
            </a:r>
            <a:r>
              <a:rPr lang="ru-RU" sz="2600" dirty="0">
                <a:solidFill>
                  <a:srgbClr val="333333"/>
                </a:solidFill>
                <a:latin typeface="Arial Black" panose="020B0A04020102020204" pitchFamily="34" charset="0"/>
              </a:rPr>
              <a:t> - </a:t>
            </a:r>
            <a:r>
              <a:rPr lang="ru-RU" sz="2600" b="1" dirty="0">
                <a:solidFill>
                  <a:srgbClr val="333333"/>
                </a:solidFill>
                <a:latin typeface="Arial Black" panose="020B0A04020102020204" pitchFamily="34" charset="0"/>
              </a:rPr>
              <a:t>специалист, занимающийся разработкой новых препаратов, приходящим на замену старым и менее эффективным</a:t>
            </a:r>
            <a:r>
              <a:rPr lang="ru-RU" sz="2600" dirty="0">
                <a:solidFill>
                  <a:srgbClr val="333333"/>
                </a:solidFill>
                <a:latin typeface="Arial Black" panose="020B0A04020102020204" pitchFamily="34" charset="0"/>
              </a:rPr>
              <a:t>. </a:t>
            </a:r>
            <a:r>
              <a:rPr lang="ru-RU" sz="2600" dirty="0" err="1">
                <a:solidFill>
                  <a:srgbClr val="333333"/>
                </a:solidFill>
                <a:latin typeface="Arial Black" panose="020B0A04020102020204" pitchFamily="34" charset="0"/>
              </a:rPr>
              <a:t>Биофармаколог</a:t>
            </a:r>
            <a:r>
              <a:rPr lang="ru-RU" sz="2600" dirty="0">
                <a:solidFill>
                  <a:srgbClr val="333333"/>
                </a:solidFill>
                <a:latin typeface="Arial Black" panose="020B0A04020102020204" pitchFamily="34" charset="0"/>
              </a:rPr>
              <a:t> изучает физиологическое действие на человеческий организм лекарственных средств, полученных биотехнологическим или биологическим способом, в том числе биологических аналогов гормонов, </a:t>
            </a:r>
            <a:r>
              <a:rPr lang="ru-RU" sz="2600" dirty="0" err="1">
                <a:solidFill>
                  <a:srgbClr val="333333"/>
                </a:solidFill>
                <a:latin typeface="Arial Black" panose="020B0A04020102020204" pitchFamily="34" charset="0"/>
              </a:rPr>
              <a:t>нейротрансмиттеров</a:t>
            </a:r>
            <a:r>
              <a:rPr lang="ru-RU" sz="2600" dirty="0">
                <a:solidFill>
                  <a:srgbClr val="333333"/>
                </a:solidFill>
                <a:latin typeface="Arial Black" panose="020B0A04020102020204" pitchFamily="34" charset="0"/>
              </a:rPr>
              <a:t>, агонистов и антагонистов разнообразных регуляторных молекул.</a:t>
            </a:r>
            <a:endParaRPr lang="ru-RU" sz="26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EC1E49F-31AC-48C9-A675-EA30EFCC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472" y="4780565"/>
            <a:ext cx="3115528" cy="207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2C152E-7925-4796-909E-B7FFE40A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Домашние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D4BABD-79EB-40D9-B14A-DF26DC237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1. Кто, в основном, требуется на рынке труда в </a:t>
            </a:r>
            <a:r>
              <a:rPr lang="ru-RU" dirty="0" smtClean="0">
                <a:latin typeface="Arial Black" panose="020B0A04020102020204" pitchFamily="34" charset="0"/>
              </a:rPr>
              <a:t>Мурманской </a:t>
            </a:r>
            <a:r>
              <a:rPr lang="ru-RU" dirty="0">
                <a:latin typeface="Arial Black" panose="020B0A04020102020204" pitchFamily="34" charset="0"/>
              </a:rPr>
              <a:t>области? Какие требования предъявляет работодатель к соискателю? Каковы условия труда?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2. Кто ищет работу в </a:t>
            </a:r>
            <a:r>
              <a:rPr lang="ru-RU" dirty="0" smtClean="0">
                <a:latin typeface="Arial Black" panose="020B0A04020102020204" pitchFamily="34" charset="0"/>
              </a:rPr>
              <a:t>Мурманской </a:t>
            </a:r>
            <a:r>
              <a:rPr lang="ru-RU" dirty="0">
                <a:latin typeface="Arial Black" panose="020B0A04020102020204" pitchFamily="34" charset="0"/>
              </a:rPr>
              <a:t>области? Какие требования предъявляют к условиям работы?</a:t>
            </a:r>
          </a:p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( Сайт : Все для Вас,  Из рук в руки, Работа, </a:t>
            </a:r>
            <a:r>
              <a:rPr lang="ru-RU" dirty="0" err="1">
                <a:solidFill>
                  <a:srgbClr val="7030A0"/>
                </a:solidFill>
                <a:latin typeface="Arial Black" panose="020B0A04020102020204" pitchFamily="34" charset="0"/>
              </a:rPr>
              <a:t>Авито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,  и т.п.)</a:t>
            </a:r>
          </a:p>
        </p:txBody>
      </p:sp>
    </p:spTree>
    <p:extLst>
      <p:ext uri="{BB962C8B-B14F-4D97-AF65-F5344CB8AC3E}">
        <p14:creationId xmlns:p14="http://schemas.microsoft.com/office/powerpoint/2010/main" val="69472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5638DA-223E-4CE8-8052-4ABA40ADD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255" y="1275643"/>
            <a:ext cx="10321636" cy="1555046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«Нет ничего страшнее, чем жить во времена перемен»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4E67C0D-87EA-40FE-88C6-A86691D49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3220" y="3592689"/>
            <a:ext cx="9601196" cy="2446868"/>
          </a:xfrm>
        </p:spPr>
        <p:txBody>
          <a:bodyPr>
            <a:normAutofit/>
          </a:bodyPr>
          <a:lstStyle/>
          <a:p>
            <a:pPr algn="r"/>
            <a:r>
              <a:rPr lang="ru-RU" sz="2800" dirty="0">
                <a:latin typeface="Arial Black" panose="020B0A04020102020204" pitchFamily="34" charset="0"/>
              </a:rPr>
              <a:t>Китайская пословица </a:t>
            </a:r>
          </a:p>
        </p:txBody>
      </p:sp>
    </p:spTree>
    <p:extLst>
      <p:ext uri="{BB962C8B-B14F-4D97-AF65-F5344CB8AC3E}">
        <p14:creationId xmlns:p14="http://schemas.microsoft.com/office/powerpoint/2010/main" val="2399340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E8A25B-3523-4281-BAAD-9A279A310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758" y="1095021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Урок окончен, </a:t>
            </a:r>
            <a:b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всем спасибо!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9CDC0E7-A72F-446D-BE24-5EA45F3EE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641" y="2559756"/>
            <a:ext cx="514993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8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92FC2A0-8AC2-4144-88DD-022BD7609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1337732"/>
            <a:ext cx="9601196" cy="331893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У меня растут года,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Скоро мне семнадцать.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Где работать мне тогда?</a:t>
            </a:r>
          </a:p>
          <a:p>
            <a:pPr marL="0" indent="0" algn="ctr">
              <a:buNone/>
            </a:pPr>
            <a:r>
              <a:rPr lang="ru-RU" sz="4000" dirty="0">
                <a:latin typeface="Arial Black" panose="020B0A04020102020204" pitchFamily="34" charset="0"/>
              </a:rPr>
              <a:t>Чем бы мне заниматься...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84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26DB1-693D-4199-A81B-A44CFF4F4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Что такое «рынок труда»?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69C4574-1F71-49AC-9FE9-8DD8D57E2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Рынок труда- </a:t>
            </a:r>
            <a:r>
              <a:rPr lang="ru-RU" sz="3200" b="1" dirty="0"/>
              <a:t>это площадка, на которой встречаются и заключают договор найма работодатель и соискатель. </a:t>
            </a:r>
          </a:p>
        </p:txBody>
      </p:sp>
    </p:spTree>
    <p:extLst>
      <p:ext uri="{BB962C8B-B14F-4D97-AF65-F5344CB8AC3E}">
        <p14:creationId xmlns:p14="http://schemas.microsoft.com/office/powerpoint/2010/main" val="1548551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21E604-1A2D-4E4F-A1AB-B251A0ACC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117600"/>
            <a:ext cx="9601196" cy="2393244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/>
              <a:t>Рынок труда является одним из элементов рыночной экономики. Это сфера формирования </a:t>
            </a:r>
            <a:r>
              <a:rPr lang="ru-RU" sz="4000" b="1" dirty="0">
                <a:solidFill>
                  <a:srgbClr val="FF0000"/>
                </a:solidFill>
              </a:rPr>
              <a:t>спроса</a:t>
            </a:r>
            <a:r>
              <a:rPr lang="ru-RU" sz="4000" b="1" dirty="0"/>
              <a:t> и </a:t>
            </a:r>
            <a:r>
              <a:rPr lang="ru-RU" sz="4000" b="1" dirty="0">
                <a:solidFill>
                  <a:srgbClr val="FF0000"/>
                </a:solidFill>
              </a:rPr>
              <a:t>предложения</a:t>
            </a:r>
            <a:r>
              <a:rPr lang="ru-RU" sz="4000" b="1" dirty="0"/>
              <a:t> на рабочую силу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032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980853-3F41-4E7C-8313-20B2ED949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253064"/>
            <a:ext cx="9601196" cy="86668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Основными компонентами рынка труда являются: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CA5F230-2E18-4BCA-981F-E2BA4774F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спрос на рабочую силу;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предложение рабочей силы;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стоимость рабочей силы</a:t>
            </a:r>
          </a:p>
        </p:txBody>
      </p:sp>
    </p:spTree>
    <p:extLst>
      <p:ext uri="{BB962C8B-B14F-4D97-AF65-F5344CB8AC3E}">
        <p14:creationId xmlns:p14="http://schemas.microsoft.com/office/powerpoint/2010/main" val="3533962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9CDC82C-6E08-4C2F-A149-F3383E2D01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90" b="8000"/>
          <a:stretch/>
        </p:blipFill>
        <p:spPr>
          <a:xfrm>
            <a:off x="613666" y="0"/>
            <a:ext cx="11064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35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911E45-5178-4E6B-8AE4-80803FAF1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86052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Элементы рынка труда: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BB04D57-E940-4E8C-A279-5018A0B288AB}"/>
              </a:ext>
            </a:extLst>
          </p:cNvPr>
          <p:cNvSpPr/>
          <p:nvPr/>
        </p:nvSpPr>
        <p:spPr>
          <a:xfrm>
            <a:off x="1011381" y="2130519"/>
            <a:ext cx="10169237" cy="3892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соискатель и работодатель;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спрос и предложение, их соотношение;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законы, регулирующие механизм действия рынка;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организации службы занятости населения;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службы профориентации, предприятия по повышению квалификации работников;</a:t>
            </a:r>
          </a:p>
        </p:txBody>
      </p:sp>
    </p:spTree>
    <p:extLst>
      <p:ext uri="{BB962C8B-B14F-4D97-AF65-F5344CB8AC3E}">
        <p14:creationId xmlns:p14="http://schemas.microsoft.com/office/powerpoint/2010/main" val="2557812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DB55F5-118D-46A0-B727-2825433D1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732751"/>
            <a:ext cx="9601196" cy="79125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Элементы рынка труда: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1C5246-F416-4ACD-A08B-96E99F0DF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562" y="2432241"/>
            <a:ext cx="10584873" cy="405168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r>
              <a:rPr lang="ru-RU" sz="2600" dirty="0">
                <a:latin typeface="Arial Black" panose="020B0A04020102020204" pitchFamily="34" charset="0"/>
                <a:ea typeface="Times New Roman" panose="02020603050405020304" pitchFamily="18" charset="0"/>
              </a:rPr>
              <a:t>организации по временному обеспечению занятости (сезонные работы, надомный труд и т. д.);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600" dirty="0">
                <a:latin typeface="Arial Black" panose="020B0A04020102020204" pitchFamily="34" charset="0"/>
                <a:ea typeface="Times New Roman" panose="02020603050405020304" pitchFamily="18" charset="0"/>
              </a:rPr>
              <a:t>система государственной финансовой поддержки граждан, потерявших работу по сокращению, переводимых на другое место работы или просто безработных.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850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179</TotalTime>
  <Words>476</Words>
  <Application>Microsoft Office PowerPoint</Application>
  <PresentationFormat>Произвольный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Тема урока: «Рынок Труда. Трудовые ресурсы.»</vt:lpstr>
      <vt:lpstr>«Нет ничего страшнее, чем жить во времена перемен»</vt:lpstr>
      <vt:lpstr>Презентация PowerPoint</vt:lpstr>
      <vt:lpstr>Что такое «рынок труда»?</vt:lpstr>
      <vt:lpstr>Рынок труда является одним из элементов рыночной экономики. Это сфера формирования спроса и предложения на рабочую силу</vt:lpstr>
      <vt:lpstr>Основными компонентами рынка труда являются: </vt:lpstr>
      <vt:lpstr>Презентация PowerPoint</vt:lpstr>
      <vt:lpstr>Элементы рынка труда: </vt:lpstr>
      <vt:lpstr>Элементы рынка труда:</vt:lpstr>
      <vt:lpstr>Презентация PowerPoint</vt:lpstr>
      <vt:lpstr>Примеры требований к работнику:</vt:lpstr>
      <vt:lpstr>Примеры требований к работодателю:</vt:lpstr>
      <vt:lpstr>Все вакансии можно разделить на 2 группы:</vt:lpstr>
      <vt:lpstr>Скажите, а как и где можно узнать, о том  какие работники нужны в данный момент? </vt:lpstr>
      <vt:lpstr>Охарактеризуйте профессию: (время на работу 5 минут)</vt:lpstr>
      <vt:lpstr>Копирайтер (англ. сopy – рукопись, текст, write – писать) – это автор рекламных текстов, будь то название бренда, слоган, сам рекламный текст и его составляющие, статья, пресс-релиз, сценарий рекламного ролика на телевидении, в интернете или на радио и так далее </vt:lpstr>
      <vt:lpstr>Ме́неджер (англ. manager, от manage — «управлять»), руководи́тель, управля́ющий — специалист, занятый управлением процессами и персоналом на определённом участке предприятия, организации. Может быть её владельцем, но часто является наёмным работником. Менеджер, как правило, является должностным лицом в организации, в которой работает, и входит в средний и высший руководящий состав компании, предприятия.</vt:lpstr>
      <vt:lpstr>Биофармаколог - специалист, занимающийся разработкой новых препаратов, приходящим на замену старым и менее эффективным. Биофармаколог изучает физиологическое действие на человеческий организм лекарственных средств, полученных биотехнологическим или биологическим способом, в том числе биологических аналогов гормонов, нейротрансмиттеров, агонистов и антагонистов разнообразных регуляторных молекул.</vt:lpstr>
      <vt:lpstr>Домашние задание:</vt:lpstr>
      <vt:lpstr>Урок окончен,  всем спасибо!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«Современный рынок Труда»</dc:title>
  <dc:creator>эльдорадо</dc:creator>
  <cp:lastModifiedBy>admin</cp:lastModifiedBy>
  <cp:revision>6</cp:revision>
  <dcterms:created xsi:type="dcterms:W3CDTF">2022-09-16T15:12:07Z</dcterms:created>
  <dcterms:modified xsi:type="dcterms:W3CDTF">2024-01-29T08:44:24Z</dcterms:modified>
</cp:coreProperties>
</file>