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3" r:id="rId6"/>
    <p:sldId id="259" r:id="rId7"/>
    <p:sldId id="260" r:id="rId8"/>
    <p:sldId id="261" r:id="rId9"/>
    <p:sldId id="262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437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761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97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636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733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611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323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45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380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8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136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145-040E-420A-BF58-F1CD6B9CF450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A76AD-1243-4B95-B329-77C8B9035D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70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74320"/>
            <a:ext cx="9144000" cy="210123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Опыты с равновозможными элементарными событиями. Случайный выбор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" y="5019358"/>
            <a:ext cx="5288280" cy="165576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Г.ГОРЛОВКИ «ШКОЛА № 42»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Рыбина М.В.</a:t>
            </a:r>
          </a:p>
        </p:txBody>
      </p:sp>
    </p:spTree>
    <p:extLst>
      <p:ext uri="{BB962C8B-B14F-4D97-AF65-F5344CB8AC3E}">
        <p14:creationId xmlns:p14="http://schemas.microsoft.com/office/powerpoint/2010/main" val="389897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68" y="207176"/>
            <a:ext cx="10100035" cy="47386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Домашнее задание: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68" y="763571"/>
            <a:ext cx="11259532" cy="54133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1. Бросают одну игральную кость. Вычислите вероятность события:</a:t>
            </a:r>
          </a:p>
          <a:p>
            <a:pPr marL="0" indent="0">
              <a:buNone/>
            </a:pPr>
            <a:r>
              <a:rPr lang="ru-RU" dirty="0"/>
              <a:t>а) «выпавшее число очков является делителем числа 12»;</a:t>
            </a:r>
          </a:p>
          <a:p>
            <a:pPr marL="0" indent="0">
              <a:buNone/>
            </a:pPr>
            <a:r>
              <a:rPr lang="ru-RU" dirty="0"/>
              <a:t>б) «выпавшее число очков кратно 5»;</a:t>
            </a:r>
          </a:p>
          <a:p>
            <a:pPr marL="0" indent="0">
              <a:buNone/>
            </a:pPr>
            <a:r>
              <a:rPr lang="ru-RU" dirty="0"/>
              <a:t>в) «выпадет больше 2 очков»;</a:t>
            </a:r>
          </a:p>
          <a:p>
            <a:pPr marL="0" indent="0">
              <a:buNone/>
            </a:pPr>
            <a:r>
              <a:rPr lang="ru-RU" dirty="0"/>
              <a:t>г) «выпадет больше 1, но меньше 6 очков».</a:t>
            </a:r>
          </a:p>
          <a:p>
            <a:pPr marL="0" indent="0">
              <a:buNone/>
            </a:pPr>
            <a:r>
              <a:rPr lang="ru-RU" dirty="0"/>
              <a:t>2. Бросают две игральные кости: жёлтую и зелёную. Вычислите вероятность со­бытия:</a:t>
            </a:r>
          </a:p>
          <a:p>
            <a:pPr marL="0" indent="0">
              <a:buNone/>
            </a:pPr>
            <a:r>
              <a:rPr lang="ru-RU" dirty="0"/>
              <a:t>а) «сумма очков на обеих костях равна 7»;</a:t>
            </a:r>
          </a:p>
          <a:p>
            <a:pPr marL="0" indent="0">
              <a:buNone/>
            </a:pPr>
            <a:r>
              <a:rPr lang="ru-RU" dirty="0"/>
              <a:t>б) «сумма очков на обеих костях равна 11»;</a:t>
            </a:r>
          </a:p>
          <a:p>
            <a:pPr marL="0" indent="0">
              <a:buNone/>
            </a:pPr>
            <a:r>
              <a:rPr lang="ru-RU" dirty="0"/>
              <a:t>в) «на жёлтой кости выпало больше очков, чем на зелёной»;</a:t>
            </a:r>
          </a:p>
          <a:p>
            <a:pPr marL="0" indent="0">
              <a:buNone/>
            </a:pPr>
            <a:r>
              <a:rPr lang="ru-RU" dirty="0"/>
              <a:t>г) «числа очков на костях различаются не больше чем на 2».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802" y="207176"/>
            <a:ext cx="1485988" cy="1911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2328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5967" y="179109"/>
                <a:ext cx="11840066" cy="6119409"/>
              </a:xfrm>
            </p:spPr>
            <p:txBody>
              <a:bodyPr/>
              <a:lstStyle/>
              <a:p>
                <a:pPr marL="0" indent="0" algn="just">
                  <a:buNone/>
                </a:pPr>
                <a:r>
                  <a:rPr lang="ru-RU" dirty="0"/>
                  <a:t>Напомним, что элементарные события называются равновозможными, если все они имеют одинаковые шансы на осуществление. Значит, эти элементарные события имеют равные вероятности. Если в случайном опыте N равновозможных элементар­ных событий, то вероятность каждого из них равна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1</m:t>
                        </m:r>
                      </m:num>
                      <m:den>
                        <m:r>
                          <a:rPr lang="ru-RU" i="1"/>
                          <m:t>𝑁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  <a:p>
                <a:pPr marL="0" indent="0" algn="just">
                  <a:buNone/>
                </a:pPr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5967" y="179109"/>
                <a:ext cx="11840066" cy="6119409"/>
              </a:xfrm>
              <a:blipFill>
                <a:blip r:embed="rId2"/>
                <a:stretch>
                  <a:fillRect l="-1081" t="-1594" r="-10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4FEF8C-D0C8-447F-BDBE-0C5C01439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661" y="2253006"/>
            <a:ext cx="5829113" cy="4229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348378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82881"/>
            <a:ext cx="10515600" cy="60300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Пример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785889"/>
            <a:ext cx="11780520" cy="535241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Игральную кость бросают два раза. Найдём вероятность события А «сумма очков меньше 6». Для этого вос­пользуемся таблицей элементарных событий этого эксперимента и закрасим в таблице красным цветом элементарные события, благоприятствующие событию А.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41E2FA97-5A8B-44BD-98D9-B04CC17CF3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405715"/>
              </p:ext>
            </p:extLst>
          </p:nvPr>
        </p:nvGraphicFramePr>
        <p:xfrm>
          <a:off x="228600" y="2500546"/>
          <a:ext cx="11780520" cy="37305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2839">
                  <a:extLst>
                    <a:ext uri="{9D8B030D-6E8A-4147-A177-3AD203B41FA5}">
                      <a16:colId xmlns:a16="http://schemas.microsoft.com/office/drawing/2014/main" val="2289902440"/>
                    </a:ext>
                  </a:extLst>
                </a:gridCol>
                <a:gridCol w="1962839">
                  <a:extLst>
                    <a:ext uri="{9D8B030D-6E8A-4147-A177-3AD203B41FA5}">
                      <a16:colId xmlns:a16="http://schemas.microsoft.com/office/drawing/2014/main" val="1253142619"/>
                    </a:ext>
                  </a:extLst>
                </a:gridCol>
                <a:gridCol w="1962839">
                  <a:extLst>
                    <a:ext uri="{9D8B030D-6E8A-4147-A177-3AD203B41FA5}">
                      <a16:colId xmlns:a16="http://schemas.microsoft.com/office/drawing/2014/main" val="3498143287"/>
                    </a:ext>
                  </a:extLst>
                </a:gridCol>
                <a:gridCol w="1964001">
                  <a:extLst>
                    <a:ext uri="{9D8B030D-6E8A-4147-A177-3AD203B41FA5}">
                      <a16:colId xmlns:a16="http://schemas.microsoft.com/office/drawing/2014/main" val="990249237"/>
                    </a:ext>
                  </a:extLst>
                </a:gridCol>
                <a:gridCol w="1964001">
                  <a:extLst>
                    <a:ext uri="{9D8B030D-6E8A-4147-A177-3AD203B41FA5}">
                      <a16:colId xmlns:a16="http://schemas.microsoft.com/office/drawing/2014/main" val="2946158031"/>
                    </a:ext>
                  </a:extLst>
                </a:gridCol>
                <a:gridCol w="1964001">
                  <a:extLst>
                    <a:ext uri="{9D8B030D-6E8A-4147-A177-3AD203B41FA5}">
                      <a16:colId xmlns:a16="http://schemas.microsoft.com/office/drawing/2014/main" val="1982363787"/>
                    </a:ext>
                  </a:extLst>
                </a:gridCol>
              </a:tblGrid>
              <a:tr h="621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rgbClr val="FF0000"/>
                          </a:solidFill>
                          <a:effectLst/>
                        </a:rPr>
                        <a:t>1; 1</a:t>
                      </a:r>
                      <a:endParaRPr lang="ru-RU" sz="4000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rgbClr val="FF0000"/>
                          </a:solidFill>
                          <a:effectLst/>
                        </a:rPr>
                        <a:t>1; 2</a:t>
                      </a:r>
                      <a:endParaRPr lang="ru-RU" sz="4000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rgbClr val="FF0000"/>
                          </a:solidFill>
                          <a:effectLst/>
                        </a:rPr>
                        <a:t>1; 3</a:t>
                      </a:r>
                      <a:endParaRPr lang="ru-RU" sz="4000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rgbClr val="FF0000"/>
                          </a:solidFill>
                          <a:effectLst/>
                        </a:rPr>
                        <a:t>1; 4</a:t>
                      </a:r>
                      <a:endParaRPr lang="ru-RU" sz="4000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1; 5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1; 6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1536280"/>
                  </a:ext>
                </a:extLst>
              </a:tr>
              <a:tr h="621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2; 1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2; 2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2; 3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2; 4</a:t>
                      </a:r>
                      <a:endParaRPr lang="ru-RU" sz="4000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2; 5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2; 6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697769"/>
                  </a:ext>
                </a:extLst>
              </a:tr>
              <a:tr h="621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3; 1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0000"/>
                          </a:solidFill>
                          <a:effectLst/>
                        </a:rPr>
                        <a:t>3; 2</a:t>
                      </a:r>
                      <a:endParaRPr lang="ru-RU" sz="4000" b="1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3; 3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3; 4</a:t>
                      </a:r>
                      <a:endParaRPr lang="ru-RU" sz="4000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3; 5</a:t>
                      </a:r>
                      <a:endParaRPr lang="ru-RU" sz="4000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3; 6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2084025"/>
                  </a:ext>
                </a:extLst>
              </a:tr>
              <a:tr h="621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rgbClr val="FF0000"/>
                          </a:solidFill>
                          <a:effectLst/>
                        </a:rPr>
                        <a:t>4; 1</a:t>
                      </a:r>
                      <a:endParaRPr lang="ru-RU" sz="4000" dirty="0">
                        <a:solidFill>
                          <a:srgbClr val="FF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4; 2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4; 3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4; 4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4; 5</a:t>
                      </a:r>
                      <a:endParaRPr lang="ru-RU" sz="4000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4; 6</a:t>
                      </a:r>
                      <a:endParaRPr lang="ru-RU" sz="4000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4377562"/>
                  </a:ext>
                </a:extLst>
              </a:tr>
              <a:tr h="621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5; 1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5; 2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5; 3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5; 4</a:t>
                      </a:r>
                      <a:endParaRPr lang="ru-RU" sz="4000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5; 5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5; 6</a:t>
                      </a:r>
                      <a:endParaRPr lang="ru-RU" sz="4000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686795"/>
                  </a:ext>
                </a:extLst>
              </a:tr>
              <a:tr h="621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6; 1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6; 2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6; 3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6; 4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</a:rPr>
                        <a:t>6; 5</a:t>
                      </a:r>
                      <a:endParaRPr lang="ru-RU" sz="400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6; 6</a:t>
                      </a:r>
                      <a:endParaRPr lang="ru-RU" sz="4000" dirty="0">
                        <a:solidFill>
                          <a:srgbClr val="000000"/>
                        </a:solidFill>
                        <a:effectLst/>
                        <a:latin typeface="Microsoft Sans Serif" panose="020B0604020202020204" pitchFamily="34" charset="0"/>
                        <a:ea typeface="Microsoft Sans Serif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02661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257490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" y="182880"/>
            <a:ext cx="4175760" cy="6477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F5C418-125A-4E66-B712-835BEBFEF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" y="471154"/>
            <a:ext cx="11878851" cy="44307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5C69696-0E50-497E-B605-FFC8D82B2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607" y="1238837"/>
            <a:ext cx="2606119" cy="2606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5115877"/>
      </p:ext>
    </p:extLst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942AF6-CA67-4762-94D0-793CC78A7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47" y="148308"/>
            <a:ext cx="10382839" cy="62468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Пример 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22547" y="772996"/>
                <a:ext cx="7126665" cy="5936695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ru-RU" dirty="0"/>
                  <a:t>Дважды бросают симметричную монету. Найдём вероятность того, что оба раза выпадет одна и та же сторона. </a:t>
                </a:r>
              </a:p>
              <a:p>
                <a:pPr marL="0" indent="0" algn="just">
                  <a:buNone/>
                </a:pPr>
                <a:r>
                  <a:rPr lang="ru-RU" dirty="0"/>
                  <a:t>Выпишем все элементарные события опыта: ОО. ОР, РО и РР.</a:t>
                </a:r>
              </a:p>
              <a:p>
                <a:pPr marL="0" indent="0" algn="just">
                  <a:buNone/>
                </a:pPr>
                <a:r>
                  <a:rPr lang="ru-RU" dirty="0"/>
                  <a:t>Всего элементарных событий четыре: </a:t>
                </a:r>
                <a:r>
                  <a:rPr lang="en-US" dirty="0"/>
                  <a:t>N</a:t>
                </a:r>
                <a:r>
                  <a:rPr lang="ru-RU" dirty="0"/>
                  <a:t> = 4. Так как монета симметричная, элементарные события </a:t>
                </a:r>
                <a:r>
                  <a:rPr lang="ru-RU" dirty="0" err="1"/>
                  <a:t>равновозможны</a:t>
                </a:r>
                <a:r>
                  <a:rPr lang="ru-RU" dirty="0"/>
                  <a:t>. Из них ровно два события, ОО и РР, благоприятствуют событию В «оба раза выпадет одна сторона»: </a:t>
                </a:r>
                <a:r>
                  <a:rPr lang="en-US" dirty="0"/>
                  <a:t>N</a:t>
                </a:r>
                <a:r>
                  <a:rPr lang="ru-RU" dirty="0"/>
                  <a:t>(</a:t>
                </a:r>
                <a:r>
                  <a:rPr lang="en-US" dirty="0"/>
                  <a:t>B</a:t>
                </a:r>
                <a:r>
                  <a:rPr lang="ru-RU" dirty="0"/>
                  <a:t>) = 2. Запишем кратко решение задачи: </a:t>
                </a:r>
              </a:p>
              <a:p>
                <a:pPr marL="0" indent="0" algn="just">
                  <a:buNone/>
                </a:pPr>
                <a:r>
                  <a:rPr lang="en-US" dirty="0"/>
                  <a:t>N</a:t>
                </a:r>
                <a:r>
                  <a:rPr lang="ru-RU" dirty="0"/>
                  <a:t> = 4,    </a:t>
                </a:r>
                <a:r>
                  <a:rPr lang="en-US" dirty="0"/>
                  <a:t>N</a:t>
                </a:r>
                <a:r>
                  <a:rPr lang="ru-RU" dirty="0"/>
                  <a:t>(</a:t>
                </a:r>
                <a:r>
                  <a:rPr lang="en-US" dirty="0"/>
                  <a:t>B</a:t>
                </a:r>
                <a:r>
                  <a:rPr lang="ru-RU" dirty="0"/>
                  <a:t>) = 2, </a:t>
                </a:r>
              </a:p>
              <a:p>
                <a:pPr marL="0" indent="0" algn="just">
                  <a:buNone/>
                </a:pPr>
                <a:r>
                  <a:rPr lang="ru-RU" dirty="0"/>
                  <a:t>следовательно, </a:t>
                </a:r>
                <a:r>
                  <a:rPr lang="en-US" dirty="0"/>
                  <a:t>P</a:t>
                </a:r>
                <a:r>
                  <a:rPr lang="ru-RU" dirty="0"/>
                  <a:t>(</a:t>
                </a:r>
                <a:r>
                  <a:rPr lang="en-US" dirty="0"/>
                  <a:t>B</a:t>
                </a:r>
                <a:r>
                  <a:rPr lang="ru-RU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𝑁</m:t>
                        </m:r>
                        <m:d>
                          <m:dPr>
                            <m:ctrlPr>
                              <a:rPr lang="ru-RU" i="1"/>
                            </m:ctrlPr>
                          </m:dPr>
                          <m:e>
                            <m:r>
                              <a:rPr lang="ru-RU" i="1"/>
                              <m:t>𝐵</m:t>
                            </m:r>
                          </m:e>
                        </m:d>
                      </m:num>
                      <m:den>
                        <m:r>
                          <a:rPr lang="ru-RU" i="1"/>
                          <m:t>𝑁</m:t>
                        </m:r>
                      </m:den>
                    </m:f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2</m:t>
                        </m:r>
                      </m:num>
                      <m:den>
                        <m:r>
                          <a:rPr lang="ru-RU" i="1"/>
                          <m:t>4</m:t>
                        </m:r>
                      </m:den>
                    </m:f>
                    <m:r>
                      <a:rPr lang="ru-RU" i="1"/>
                      <m:t>=</m:t>
                    </m:r>
                    <m:f>
                      <m:fPr>
                        <m:ctrlPr>
                          <a:rPr lang="ru-RU" i="1"/>
                        </m:ctrlPr>
                      </m:fPr>
                      <m:num>
                        <m:r>
                          <a:rPr lang="ru-RU" i="1"/>
                          <m:t>1</m:t>
                        </m:r>
                      </m:num>
                      <m:den>
                        <m:r>
                          <a:rPr lang="ru-RU" i="1"/>
                          <m:t>2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2547" y="772996"/>
                <a:ext cx="7126665" cy="5936695"/>
              </a:xfrm>
              <a:blipFill>
                <a:blip r:embed="rId2"/>
                <a:stretch>
                  <a:fillRect l="-1711" t="-1745" r="-17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3EE94A-C86B-4D06-BF60-DDE1E487A2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111" y="460652"/>
            <a:ext cx="4248150" cy="4248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9855340"/>
      </p:ext>
    </p:extLst>
  </p:cSld>
  <p:clrMapOvr>
    <a:masterClrMapping/>
  </p:clrMapOvr>
  <p:transition spd="slow"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080" y="332105"/>
            <a:ext cx="10289514" cy="628566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 В предыдущих задачах мы имели дело с выбором одного случайного предмета из нескольких. Это </a:t>
            </a:r>
            <a:r>
              <a:rPr lang="ru-RU" b="1" dirty="0"/>
              <a:t>выбор наудачу</a:t>
            </a:r>
            <a:r>
              <a:rPr lang="ru-RU" dirty="0"/>
              <a:t>. Выбор наудачу означает выбор без ка­ких – либо предпочтений. </a:t>
            </a:r>
            <a:r>
              <a:rPr lang="ru-RU" b="1" dirty="0"/>
              <a:t>Выбор наудачу</a:t>
            </a:r>
            <a:r>
              <a:rPr lang="ru-RU" dirty="0"/>
              <a:t> входит как часть во многие игры: наудачу выбирают номер при игре в лото; наудачу выбирают карты во многих карточных играх; в лотереях наудачу выбирают номера выигрышных билетов и т. д.</a:t>
            </a:r>
          </a:p>
          <a:p>
            <a:pPr algn="just"/>
            <a:r>
              <a:rPr lang="ru-RU" dirty="0"/>
              <a:t>   В </a:t>
            </a:r>
            <a:r>
              <a:rPr lang="ru-RU" b="1" dirty="0"/>
              <a:t>социологических исследованиях</a:t>
            </a:r>
            <a:r>
              <a:rPr lang="ru-RU" dirty="0"/>
              <a:t> выбор наудачу используется для формирования группы опрашиваемых людей. При контроле качества продукции также используется выбор наудачу, чтобы сократить расходы на контроль. Выбор наудачу очень важен при испытаниях новых лекарств и выяснении, насколько они эффективны и какие побочные эффекты могут дать.</a:t>
            </a:r>
          </a:p>
          <a:p>
            <a:pPr algn="just"/>
            <a:r>
              <a:rPr lang="ru-RU" dirty="0"/>
              <a:t>   Выбор наудачу называют также </a:t>
            </a:r>
            <a:r>
              <a:rPr lang="ru-RU" b="1" dirty="0"/>
              <a:t>случайным выбором</a:t>
            </a:r>
            <a:r>
              <a:rPr lang="ru-RU" dirty="0"/>
              <a:t>. </a:t>
            </a:r>
            <a:r>
              <a:rPr lang="ru-RU" b="1" dirty="0">
                <a:solidFill>
                  <a:srgbClr val="FF0000"/>
                </a:solidFill>
              </a:rPr>
              <a:t>Случайный выбор – это разновидность случайного опыта с равновозможными элементарными событиями</a:t>
            </a:r>
            <a:r>
              <a:rPr lang="ru-RU" dirty="0"/>
              <a:t>. Элементарным событием в таком опыте является извлечение одного предмета из из­учаемой группы. Такая изучаемая группа, из которой выбираются предметы, элемен­ты или люди для опроса или испытаний, называется </a:t>
            </a:r>
            <a:r>
              <a:rPr lang="ru-RU" b="1" dirty="0"/>
              <a:t>совокупностью</a:t>
            </a:r>
            <a:r>
              <a:rPr lang="ru-RU" dirty="0"/>
              <a:t> или </a:t>
            </a:r>
            <a:r>
              <a:rPr lang="ru-RU" b="1" dirty="0"/>
              <a:t>генераль­ной совокупностью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353" y="4440025"/>
            <a:ext cx="1418088" cy="217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73424"/>
      </p:ext>
    </p:extLst>
  </p:cSld>
  <p:clrMapOvr>
    <a:masterClrMapping/>
  </p:clrMapOvr>
  <p:transition spd="slow">
    <p:strips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" y="151765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Задание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" y="1200785"/>
            <a:ext cx="11932920" cy="404177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Бросают одну игральную кость. Найдите вероятность события:</a:t>
            </a:r>
          </a:p>
          <a:p>
            <a:pPr marL="0" indent="0">
              <a:buNone/>
            </a:pPr>
            <a:r>
              <a:rPr lang="ru-RU" dirty="0"/>
              <a:t>а) «выпадет чётное число очков»;</a:t>
            </a:r>
          </a:p>
          <a:p>
            <a:pPr marL="0" indent="0">
              <a:buNone/>
            </a:pPr>
            <a:r>
              <a:rPr lang="ru-RU" dirty="0"/>
              <a:t>б) «выпадет число очков, кратное трём»;</a:t>
            </a:r>
          </a:p>
          <a:p>
            <a:pPr marL="0" indent="0">
              <a:buNone/>
            </a:pPr>
            <a:r>
              <a:rPr lang="ru-RU" dirty="0"/>
              <a:t>в) «выпадет число очков, больше 3»;</a:t>
            </a:r>
          </a:p>
          <a:p>
            <a:pPr marL="0" indent="0">
              <a:buNone/>
            </a:pPr>
            <a:r>
              <a:rPr lang="ru-RU" dirty="0"/>
              <a:t>г) «выпадет число очков, кратное 7».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604A09-1D76-4522-92C7-54DEF2C6D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310" y="1688576"/>
            <a:ext cx="4715404" cy="404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96709"/>
      </p:ext>
    </p:extLst>
  </p:cSld>
  <p:clrMapOvr>
    <a:masterClrMapping/>
  </p:clrMapOvr>
  <p:transition spd="slow"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6525"/>
            <a:ext cx="11353800" cy="947557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Задание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377" y="989814"/>
            <a:ext cx="11080423" cy="518714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магазине в коробке 24 одинаковые авторучки. Из них 13 авторучек крас­ные, 5 – зелёные, остальные – синие. Продавец наудачу достаёт одну авто­ручку. Найдите вероятность того, что извлечённая ручка:</a:t>
            </a:r>
          </a:p>
          <a:p>
            <a:pPr marL="0" indent="0">
              <a:buNone/>
            </a:pPr>
            <a:r>
              <a:rPr lang="ru-RU" dirty="0"/>
              <a:t>а) красная;</a:t>
            </a:r>
          </a:p>
          <a:p>
            <a:pPr marL="0" indent="0">
              <a:buNone/>
            </a:pPr>
            <a:r>
              <a:rPr lang="ru-RU" dirty="0"/>
              <a:t>б) не зелёная;</a:t>
            </a:r>
          </a:p>
          <a:p>
            <a:pPr marL="0" indent="0">
              <a:buNone/>
            </a:pPr>
            <a:r>
              <a:rPr lang="ru-RU" dirty="0"/>
              <a:t>в) либо синяя, либо зелёная;</a:t>
            </a:r>
          </a:p>
          <a:p>
            <a:pPr marL="0" indent="0">
              <a:buNone/>
            </a:pPr>
            <a:r>
              <a:rPr lang="ru-RU" dirty="0"/>
              <a:t>г) либо красная, либо синяя.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DDABEA-0FD6-4148-9349-AED0487E1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856" y="2294641"/>
            <a:ext cx="4233944" cy="4233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6889335"/>
      </p:ext>
    </p:extLst>
  </p:cSld>
  <p:clrMapOvr>
    <a:masterClrMapping/>
  </p:clrMapOvr>
  <p:transition spd="slow"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" y="146744"/>
            <a:ext cx="11186160" cy="720521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Задание 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59" y="712470"/>
            <a:ext cx="7715369" cy="59987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На соревнования приехали гимнастки из трёх стран. Из России 7 гимнасток, из Германии – 8, из Чехии – 5. Порядок выступлений гимнасток определя­ется жребием. Найдите вероятность того, что:</a:t>
            </a:r>
          </a:p>
          <a:p>
            <a:pPr marL="0" indent="0" algn="just">
              <a:buNone/>
            </a:pPr>
            <a:r>
              <a:rPr lang="ru-RU" dirty="0"/>
              <a:t>а) первой будет выступать гимнастка из России;</a:t>
            </a:r>
          </a:p>
          <a:p>
            <a:pPr marL="0" indent="0" algn="just">
              <a:buNone/>
            </a:pPr>
            <a:r>
              <a:rPr lang="ru-RU" dirty="0"/>
              <a:t>б) третьим по счёту будет выступление какой-нибудь гимнастки из Германии;</a:t>
            </a:r>
          </a:p>
          <a:p>
            <a:pPr marL="0" indent="0" algn="just">
              <a:buNone/>
            </a:pPr>
            <a:r>
              <a:rPr lang="ru-RU" dirty="0"/>
              <a:t>в) второй по счёту будет выступать гимнастка из России или Чехии;</a:t>
            </a:r>
          </a:p>
          <a:p>
            <a:pPr marL="0" indent="0" algn="just">
              <a:buNone/>
            </a:pPr>
            <a:r>
              <a:rPr lang="ru-RU" dirty="0"/>
              <a:t>г) последней будет выступать спортсменка, приехавшая не из Чехии.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986C86-9D90-4B20-8C64-2E54FBE08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709" y="643929"/>
            <a:ext cx="3067934" cy="3067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0631130"/>
      </p:ext>
    </p:extLst>
  </p:cSld>
  <p:clrMapOvr>
    <a:masterClrMapping/>
  </p:clrMapOvr>
  <p:transition spd="slow">
    <p:strips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831</Words>
  <Application>Microsoft Office PowerPoint</Application>
  <PresentationFormat>Широкоэкранный</PresentationFormat>
  <Paragraphs>83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Microsoft Sans Serif</vt:lpstr>
      <vt:lpstr>Times New Roman</vt:lpstr>
      <vt:lpstr>Тема Office</vt:lpstr>
      <vt:lpstr>Опыты с равновозможными элементарными событиями. Случайный выбор</vt:lpstr>
      <vt:lpstr>Презентация PowerPoint</vt:lpstr>
      <vt:lpstr>Пример 1</vt:lpstr>
      <vt:lpstr>Презентация PowerPoint</vt:lpstr>
      <vt:lpstr>Пример 2</vt:lpstr>
      <vt:lpstr>Презентация PowerPoint</vt:lpstr>
      <vt:lpstr>Задание 1</vt:lpstr>
      <vt:lpstr>Задание 2</vt:lpstr>
      <vt:lpstr>Задание 3</vt:lpstr>
      <vt:lpstr>Домашнее задание: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Представление данных в таблицах. Практические вычисления по табличным данным.</dc:title>
  <dc:creator>ОШ42</dc:creator>
  <cp:lastModifiedBy>МАРИНА МАРИНА</cp:lastModifiedBy>
  <cp:revision>21</cp:revision>
  <dcterms:created xsi:type="dcterms:W3CDTF">2023-09-02T10:27:39Z</dcterms:created>
  <dcterms:modified xsi:type="dcterms:W3CDTF">2024-01-27T13:45:10Z</dcterms:modified>
</cp:coreProperties>
</file>