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9" r:id="rId3"/>
    <p:sldId id="260" r:id="rId4"/>
    <p:sldId id="271" r:id="rId5"/>
    <p:sldId id="272" r:id="rId6"/>
    <p:sldId id="258" r:id="rId7"/>
    <p:sldId id="262" r:id="rId8"/>
    <p:sldId id="261" r:id="rId9"/>
    <p:sldId id="263" r:id="rId10"/>
    <p:sldId id="264" r:id="rId11"/>
    <p:sldId id="265" r:id="rId12"/>
    <p:sldId id="266" r:id="rId13"/>
    <p:sldId id="273" r:id="rId14"/>
    <p:sldId id="270" r:id="rId15"/>
    <p:sldId id="257" r:id="rId16"/>
    <p:sldId id="274" r:id="rId17"/>
    <p:sldId id="267" r:id="rId18"/>
    <p:sldId id="268" r:id="rId19"/>
    <p:sldId id="26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087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52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1497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529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81001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671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854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606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912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699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118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267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016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702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167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473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BA86C-D06C-409D-A521-568DB06A9255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D674614-CFE5-4EE9-9E77-23BC3FA62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53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104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0223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Девятнадцатое января</a:t>
            </a:r>
            <a:br>
              <a:rPr lang="ru-RU" dirty="0" smtClean="0"/>
            </a:br>
            <a:r>
              <a:rPr lang="ru-RU" dirty="0" smtClean="0"/>
              <a:t>Классная работа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177144"/>
            <a:ext cx="9144000" cy="94052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2682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err="1"/>
              <a:t>Изредк</a:t>
            </a:r>
            <a:r>
              <a:rPr lang="ru-RU" sz="5400" dirty="0"/>
              <a:t>.., </a:t>
            </a:r>
            <a:r>
              <a:rPr lang="ru-RU" sz="5400" dirty="0" err="1"/>
              <a:t>искос</a:t>
            </a:r>
            <a:r>
              <a:rPr lang="ru-RU" sz="5400" dirty="0"/>
              <a:t>.., </a:t>
            </a:r>
            <a:r>
              <a:rPr lang="ru-RU" sz="5400" dirty="0" err="1"/>
              <a:t>дочист</a:t>
            </a:r>
            <a:r>
              <a:rPr lang="ru-RU" sz="5400" dirty="0"/>
              <a:t>.., </a:t>
            </a:r>
            <a:r>
              <a:rPr lang="ru-RU" sz="5400" dirty="0" err="1"/>
              <a:t>досыт</a:t>
            </a:r>
            <a:r>
              <a:rPr lang="ru-RU" sz="5400" dirty="0"/>
              <a:t>.., справ.., </a:t>
            </a:r>
            <a:r>
              <a:rPr lang="ru-RU" sz="5400" dirty="0" err="1"/>
              <a:t>сызнов</a:t>
            </a:r>
            <a:r>
              <a:rPr lang="ru-RU" sz="5400" dirty="0"/>
              <a:t>.., </a:t>
            </a:r>
            <a:r>
              <a:rPr lang="ru-RU" sz="5400" dirty="0" err="1"/>
              <a:t>влев</a:t>
            </a:r>
            <a:r>
              <a:rPr lang="ru-RU" sz="5400" dirty="0"/>
              <a:t>.., </a:t>
            </a:r>
            <a:r>
              <a:rPr lang="ru-RU" sz="5400" dirty="0" err="1"/>
              <a:t>наглух</a:t>
            </a:r>
            <a:r>
              <a:rPr lang="ru-RU" sz="5400" dirty="0"/>
              <a:t>.., </a:t>
            </a:r>
            <a:r>
              <a:rPr lang="ru-RU" sz="5400" dirty="0" err="1"/>
              <a:t>набел</a:t>
            </a:r>
            <a:r>
              <a:rPr lang="ru-RU" sz="5400" dirty="0"/>
              <a:t>.., </a:t>
            </a:r>
            <a:r>
              <a:rPr lang="ru-RU" sz="5400" dirty="0" err="1"/>
              <a:t>наскор</a:t>
            </a:r>
            <a:r>
              <a:rPr lang="ru-RU" sz="5400" dirty="0"/>
              <a:t>.., </a:t>
            </a:r>
            <a:r>
              <a:rPr lang="ru-RU" sz="5400" dirty="0" err="1"/>
              <a:t>надолг</a:t>
            </a:r>
            <a:r>
              <a:rPr lang="ru-RU" sz="5400" dirty="0"/>
              <a:t>.., зажив.., </a:t>
            </a:r>
            <a:r>
              <a:rPr lang="ru-RU" sz="5400" dirty="0" err="1"/>
              <a:t>запрост</a:t>
            </a:r>
            <a:r>
              <a:rPr lang="ru-RU" sz="5400" dirty="0"/>
              <a:t>.., </a:t>
            </a:r>
            <a:r>
              <a:rPr lang="ru-RU" sz="5400" dirty="0" err="1" smtClean="0"/>
              <a:t>издалек</a:t>
            </a:r>
            <a:r>
              <a:rPr lang="ru-RU" sz="5400" dirty="0" smtClean="0"/>
              <a:t>..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251109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89" y="957943"/>
            <a:ext cx="9247876" cy="13208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В </a:t>
            </a:r>
            <a:r>
              <a:rPr lang="ru-RU" sz="3100" dirty="0"/>
              <a:t>старом лесу жили Стрекоза и Муравей. Всё лето Муравей заготавливал еду. Сломя голову бежал он на поле, до которого было рукой подать, и возвращался с пшеничными зёрнами. Соседка Стрекоза к зиме не готовилась.</a:t>
            </a:r>
            <a:br>
              <a:rPr lang="ru-RU" sz="3100" dirty="0"/>
            </a:br>
            <a:r>
              <a:rPr lang="ru-RU" sz="3100" dirty="0"/>
              <a:t>Наступили холода. Стрекоза увидела сытого Муравья и говорит:</a:t>
            </a:r>
            <a:br>
              <a:rPr lang="ru-RU" sz="3100" dirty="0"/>
            </a:br>
            <a:r>
              <a:rPr lang="ru-RU" sz="3100" dirty="0"/>
              <a:t>- У тебя запасов накопилось, куры не клюют, а у меня их совсем нет. Поделись-ка, дружочек!</a:t>
            </a:r>
            <a:br>
              <a:rPr lang="ru-RU" sz="3100" dirty="0"/>
            </a:br>
            <a:r>
              <a:rPr lang="ru-RU" sz="3100" dirty="0"/>
              <a:t>А Муравей ей в ответ:</a:t>
            </a:r>
            <a:br>
              <a:rPr lang="ru-RU" sz="3100" dirty="0"/>
            </a:br>
            <a:r>
              <a:rPr lang="ru-RU" sz="3100" dirty="0"/>
              <a:t>- Ты, соседка, всё лето работала спустя рукава. Вот так и продолжай!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5072" y="2143171"/>
            <a:ext cx="8591562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561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74469"/>
            <a:ext cx="8596668" cy="5666893"/>
          </a:xfrm>
        </p:spPr>
        <p:txBody>
          <a:bodyPr>
            <a:normAutofit lnSpcReduction="10000"/>
          </a:bodyPr>
          <a:lstStyle/>
          <a:p>
            <a:r>
              <a:rPr lang="ru-RU" sz="4000" dirty="0" smtClean="0"/>
              <a:t>Сломя </a:t>
            </a:r>
            <a:r>
              <a:rPr lang="ru-RU" sz="4000" dirty="0"/>
              <a:t>голову – быстро.(слайд)</a:t>
            </a:r>
          </a:p>
          <a:p>
            <a:r>
              <a:rPr lang="ru-RU" sz="4000" dirty="0"/>
              <a:t>Рукой подать – близко.</a:t>
            </a:r>
          </a:p>
          <a:p>
            <a:r>
              <a:rPr lang="ru-RU" sz="4000" dirty="0"/>
              <a:t>Куры не клюют – много.</a:t>
            </a:r>
          </a:p>
          <a:p>
            <a:r>
              <a:rPr lang="ru-RU" sz="4000" dirty="0"/>
              <a:t>Спустя рукава – плохо.</a:t>
            </a:r>
          </a:p>
          <a:p>
            <a:pPr marL="0" indent="0">
              <a:buNone/>
            </a:pPr>
            <a:r>
              <a:rPr lang="ru-RU" sz="4000" dirty="0" smtClean="0"/>
              <a:t> Критерии:</a:t>
            </a:r>
          </a:p>
          <a:p>
            <a:pPr marL="0" indent="0">
              <a:buNone/>
            </a:pPr>
            <a:r>
              <a:rPr lang="ru-RU" sz="4000" dirty="0" smtClean="0"/>
              <a:t>0 ошибок «5»</a:t>
            </a:r>
          </a:p>
          <a:p>
            <a:pPr marL="0" indent="0">
              <a:buNone/>
            </a:pPr>
            <a:r>
              <a:rPr lang="ru-RU" sz="4000" dirty="0" smtClean="0"/>
              <a:t>1 ошибка «4»</a:t>
            </a:r>
          </a:p>
          <a:p>
            <a:pPr marL="0" indent="0">
              <a:buNone/>
            </a:pPr>
            <a:r>
              <a:rPr lang="ru-RU" sz="4000" dirty="0" smtClean="0"/>
              <a:t>2 ошибки «3»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77917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36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840" y="130629"/>
            <a:ext cx="11739153" cy="66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415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104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166" y="0"/>
            <a:ext cx="9649096" cy="576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59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Нам хорошо и радостно потому, что мы помогли нашему новому другу.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7688" y="2160588"/>
            <a:ext cx="4756662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108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104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149" y="217714"/>
            <a:ext cx="4862376" cy="569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042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104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16183" y="1140823"/>
            <a:ext cx="842989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  <a:p>
            <a:r>
              <a:rPr lang="ru-RU" sz="3200" dirty="0"/>
              <a:t>Сегодня на уроке я научился</a:t>
            </a:r>
          </a:p>
          <a:p>
            <a:r>
              <a:rPr lang="ru-RU" sz="3200" dirty="0"/>
              <a:t>Мне сегодня на уроке было сложно … .</a:t>
            </a:r>
          </a:p>
          <a:p>
            <a:r>
              <a:rPr lang="ru-RU" sz="3200" dirty="0"/>
              <a:t>У меня хорошо получилось выполнить ….</a:t>
            </a:r>
          </a:p>
        </p:txBody>
      </p:sp>
    </p:spTree>
    <p:extLst>
      <p:ext uri="{BB962C8B-B14F-4D97-AF65-F5344CB8AC3E}">
        <p14:creationId xmlns:p14="http://schemas.microsoft.com/office/powerpoint/2010/main" val="31693947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104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16183" y="1140823"/>
            <a:ext cx="84298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7562"/>
            <a:ext cx="12192000" cy="687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13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104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0223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Целеполагание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177144"/>
            <a:ext cx="9144000" cy="940526"/>
          </a:xfrm>
        </p:spPr>
        <p:txBody>
          <a:bodyPr/>
          <a:lstStyle/>
          <a:p>
            <a:r>
              <a:rPr lang="ru-RU" dirty="0" smtClean="0"/>
              <a:t>Сегодня на уроке я….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409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" y="0"/>
            <a:ext cx="1213104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0223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Девятнадцатое января</a:t>
            </a:r>
            <a:br>
              <a:rPr lang="ru-RU" dirty="0" smtClean="0"/>
            </a:br>
            <a:r>
              <a:rPr lang="ru-RU" dirty="0" smtClean="0"/>
              <a:t>Классная работа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224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822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14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540572"/>
            <a:ext cx="10515600" cy="1322832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975646"/>
              </p:ext>
            </p:extLst>
          </p:nvPr>
        </p:nvGraphicFramePr>
        <p:xfrm>
          <a:off x="677863" y="888270"/>
          <a:ext cx="8596312" cy="5293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27013">
                  <a:extLst>
                    <a:ext uri="{9D8B030D-6E8A-4147-A177-3AD203B41FA5}">
                      <a16:colId xmlns:a16="http://schemas.microsoft.com/office/drawing/2014/main" val="789403158"/>
                    </a:ext>
                  </a:extLst>
                </a:gridCol>
                <a:gridCol w="837196">
                  <a:extLst>
                    <a:ext uri="{9D8B030D-6E8A-4147-A177-3AD203B41FA5}">
                      <a16:colId xmlns:a16="http://schemas.microsoft.com/office/drawing/2014/main" val="2242180872"/>
                    </a:ext>
                  </a:extLst>
                </a:gridCol>
                <a:gridCol w="732103">
                  <a:extLst>
                    <a:ext uri="{9D8B030D-6E8A-4147-A177-3AD203B41FA5}">
                      <a16:colId xmlns:a16="http://schemas.microsoft.com/office/drawing/2014/main" val="2087203544"/>
                    </a:ext>
                  </a:extLst>
                </a:gridCol>
              </a:tblGrid>
              <a:tr h="40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Вопрос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«Да»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«Нет»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579631374"/>
                  </a:ext>
                </a:extLst>
              </a:tr>
              <a:tr h="40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Наречие – служебная часть речи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654047995"/>
                  </a:ext>
                </a:extLst>
              </a:tr>
              <a:tr h="40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Обозначает признак действия.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353433983"/>
                  </a:ext>
                </a:extLst>
              </a:tr>
              <a:tr h="40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Называет предмет.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993756378"/>
                  </a:ext>
                </a:extLst>
              </a:tr>
              <a:tr h="8118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Вопросы наречия: Где? Куда? Зачем? Откуда? Почему? Как?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3033013870"/>
                  </a:ext>
                </a:extLst>
              </a:tr>
              <a:tr h="40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Наречие имеет разряды.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127254442"/>
                  </a:ext>
                </a:extLst>
              </a:tr>
              <a:tr h="40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Наречие имеет окончание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1358176553"/>
                  </a:ext>
                </a:extLst>
              </a:tr>
              <a:tr h="40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Чаще всего относится к глаголу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3611772119"/>
                  </a:ext>
                </a:extLst>
              </a:tr>
              <a:tr h="40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Его можно изменить по родам, числа и падежам.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821368195"/>
                  </a:ext>
                </a:extLst>
              </a:tr>
              <a:tr h="40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Близко – это наречие.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1711690834"/>
                  </a:ext>
                </a:extLst>
              </a:tr>
              <a:tr h="40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В предложении является подлежащим.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016481970"/>
                  </a:ext>
                </a:extLst>
              </a:tr>
              <a:tr h="407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83631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8115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7680" y="5178724"/>
            <a:ext cx="8786323" cy="1431081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КРИТЕРИИ ОЦЕНИВАНИЯ: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10 </a:t>
            </a:r>
            <a:r>
              <a:rPr lang="ru-RU" b="1" dirty="0">
                <a:solidFill>
                  <a:schemeClr val="tx1"/>
                </a:solidFill>
              </a:rPr>
              <a:t> п</a:t>
            </a:r>
            <a:r>
              <a:rPr lang="ru-RU" b="1" dirty="0" smtClean="0">
                <a:solidFill>
                  <a:schemeClr val="tx1"/>
                </a:solidFill>
              </a:rPr>
              <a:t>равильных ответов «5</a:t>
            </a:r>
            <a:r>
              <a:rPr lang="ru-RU" b="1" dirty="0">
                <a:solidFill>
                  <a:schemeClr val="tx1"/>
                </a:solidFill>
              </a:rPr>
              <a:t>»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8-9 </a:t>
            </a:r>
            <a:r>
              <a:rPr lang="ru-RU" b="1" dirty="0" smtClean="0">
                <a:solidFill>
                  <a:schemeClr val="tx1"/>
                </a:solidFill>
              </a:rPr>
              <a:t> правильных ответов «4</a:t>
            </a:r>
            <a:r>
              <a:rPr lang="ru-RU" b="1" dirty="0">
                <a:solidFill>
                  <a:schemeClr val="tx1"/>
                </a:solidFill>
              </a:rPr>
              <a:t>»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6-7 </a:t>
            </a:r>
            <a:r>
              <a:rPr lang="ru-RU" b="1" dirty="0" smtClean="0">
                <a:solidFill>
                  <a:schemeClr val="tx1"/>
                </a:solidFill>
              </a:rPr>
              <a:t>правильных ответов «3</a:t>
            </a:r>
            <a:r>
              <a:rPr lang="ru-RU" b="1" dirty="0">
                <a:solidFill>
                  <a:schemeClr val="tx1"/>
                </a:solidFill>
              </a:rPr>
              <a:t>»</a:t>
            </a:r>
          </a:p>
          <a:p>
            <a:pPr algn="l"/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2540000"/>
            <a:ext cx="10515600" cy="1323975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182440"/>
              </p:ext>
            </p:extLst>
          </p:nvPr>
        </p:nvGraphicFramePr>
        <p:xfrm>
          <a:off x="677863" y="200299"/>
          <a:ext cx="8596312" cy="484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27013">
                  <a:extLst>
                    <a:ext uri="{9D8B030D-6E8A-4147-A177-3AD203B41FA5}">
                      <a16:colId xmlns:a16="http://schemas.microsoft.com/office/drawing/2014/main" val="789403158"/>
                    </a:ext>
                  </a:extLst>
                </a:gridCol>
                <a:gridCol w="837196">
                  <a:extLst>
                    <a:ext uri="{9D8B030D-6E8A-4147-A177-3AD203B41FA5}">
                      <a16:colId xmlns:a16="http://schemas.microsoft.com/office/drawing/2014/main" val="2242180872"/>
                    </a:ext>
                  </a:extLst>
                </a:gridCol>
                <a:gridCol w="732103">
                  <a:extLst>
                    <a:ext uri="{9D8B030D-6E8A-4147-A177-3AD203B41FA5}">
                      <a16:colId xmlns:a16="http://schemas.microsoft.com/office/drawing/2014/main" val="2087203544"/>
                    </a:ext>
                  </a:extLst>
                </a:gridCol>
              </a:tblGrid>
              <a:tr h="3044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Вопрос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«Да»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300">
                          <a:effectLst/>
                        </a:rPr>
                        <a:t>«Нет»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579631374"/>
                  </a:ext>
                </a:extLst>
              </a:tr>
              <a:tr h="3303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Наречие – служебная часть речи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+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654047995"/>
                  </a:ext>
                </a:extLst>
              </a:tr>
              <a:tr h="3303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 dirty="0">
                          <a:effectLst/>
                        </a:rPr>
                        <a:t>Обозначает признак действия.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+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353433983"/>
                  </a:ext>
                </a:extLst>
              </a:tr>
              <a:tr h="3303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Называет предмет.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993756378"/>
                  </a:ext>
                </a:extLst>
              </a:tr>
              <a:tr h="6066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Вопросы наречия: Где? Куда? Зачем? Откуда? Почему? Как?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+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3033013870"/>
                  </a:ext>
                </a:extLst>
              </a:tr>
              <a:tr h="3303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Наречие имеет разряды.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+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127254442"/>
                  </a:ext>
                </a:extLst>
              </a:tr>
              <a:tr h="3303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Наречие имеет окончание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1358176553"/>
                  </a:ext>
                </a:extLst>
              </a:tr>
              <a:tr h="3303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Чаще всего относится к глаголу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+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3611772119"/>
                  </a:ext>
                </a:extLst>
              </a:tr>
              <a:tr h="3303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Его можно изменить по родам, числа и падежам.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821368195"/>
                  </a:ext>
                </a:extLst>
              </a:tr>
              <a:tr h="3303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Близко – это наречие.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+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1711690834"/>
                  </a:ext>
                </a:extLst>
              </a:tr>
              <a:tr h="3303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>
                          <a:effectLst/>
                        </a:rPr>
                        <a:t>В предложении является подлежащим.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-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016481970"/>
                  </a:ext>
                </a:extLst>
              </a:tr>
              <a:tr h="3303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83631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4964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143" y="4206241"/>
            <a:ext cx="10700657" cy="1881050"/>
          </a:xfrm>
        </p:spPr>
        <p:txBody>
          <a:bodyPr>
            <a:normAutofit/>
          </a:bodyPr>
          <a:lstStyle/>
          <a:p>
            <a:endParaRPr lang="ru-RU" sz="18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1332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238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26286" cy="668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46560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539</TotalTime>
  <Words>304</Words>
  <Application>Microsoft Office PowerPoint</Application>
  <PresentationFormat>Широкоэкранный</PresentationFormat>
  <Paragraphs>95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Times New Roman</vt:lpstr>
      <vt:lpstr>Trebuchet MS</vt:lpstr>
      <vt:lpstr>Wingdings 3</vt:lpstr>
      <vt:lpstr>Аспект</vt:lpstr>
      <vt:lpstr>Девятнадцатое января Классная работа</vt:lpstr>
      <vt:lpstr>Целеполагание</vt:lpstr>
      <vt:lpstr>Девятнадцатое января Классная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Изредк.., искос.., дочист.., досыт.., справ.., сызнов.., влев.., наглух.., набел.., наскор.., надолг.., зажив.., запрост.., издалек..</vt:lpstr>
      <vt:lpstr>В старом лесу жили Стрекоза и Муравей. Всё лето Муравей заготавливал еду. Сломя голову бежал он на поле, до которого было рукой подать, и возвращался с пшеничными зёрнами. Соседка Стрекоза к зиме не готовилась. Наступили холода. Стрекоза увидела сытого Муравья и говорит: - У тебя запасов накопилось, куры не клюют, а у меня их совсем нет. Поделись-ка, дружочек! А Муравей ей в ответ: - Ты, соседка, всё лето работала спустя рукава. Вот так и продолжай! </vt:lpstr>
      <vt:lpstr>Презентация PowerPoint</vt:lpstr>
      <vt:lpstr>Презентация PowerPoint</vt:lpstr>
      <vt:lpstr>Презентация PowerPoint</vt:lpstr>
      <vt:lpstr>Презентация PowerPoint</vt:lpstr>
      <vt:lpstr>Нам хорошо и радостно потому, что мы помогли нашему новому другу.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Девятнадцатое января Классная работа</dc:title>
  <dc:creator>rbt</dc:creator>
  <cp:lastModifiedBy>rbt</cp:lastModifiedBy>
  <cp:revision>11</cp:revision>
  <dcterms:created xsi:type="dcterms:W3CDTF">2024-01-18T16:23:41Z</dcterms:created>
  <dcterms:modified xsi:type="dcterms:W3CDTF">2024-01-19T01:23:36Z</dcterms:modified>
</cp:coreProperties>
</file>