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3" r:id="rId6"/>
    <p:sldId id="259" r:id="rId7"/>
    <p:sldId id="266" r:id="rId8"/>
    <p:sldId id="260" r:id="rId9"/>
    <p:sldId id="261" r:id="rId10"/>
    <p:sldId id="262" r:id="rId11"/>
    <p:sldId id="267" r:id="rId12"/>
    <p:sldId id="268" r:id="rId13"/>
    <p:sldId id="269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437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76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9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63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733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611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32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456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38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85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36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A2145-040E-420A-BF58-F1CD6B9CF4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A76AD-1243-4B95-B329-77C8B903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0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225" y="182880"/>
            <a:ext cx="6038850" cy="1221105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Независимые собы­тия.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" y="5019358"/>
            <a:ext cx="5288280" cy="165576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Г.ГОРЛОВКИ «ШКОЛА № 42»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Рыбина М.В.</a:t>
            </a:r>
          </a:p>
        </p:txBody>
      </p:sp>
    </p:spTree>
    <p:extLst>
      <p:ext uri="{BB962C8B-B14F-4D97-AF65-F5344CB8AC3E}">
        <p14:creationId xmlns:p14="http://schemas.microsoft.com/office/powerpoint/2010/main" val="389897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" y="335281"/>
            <a:ext cx="11186160" cy="750569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Задания 2 - 3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19175"/>
            <a:ext cx="12054840" cy="5610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№ 2. События U, V и W независимы. Найдите вероятность события U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V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W, если:</a:t>
            </a:r>
            <a:endParaRPr lang="ru-RU" sz="36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а) Р(U) = 0,4, Р(V) = 0,6, P(W) = 0,5;</a:t>
            </a:r>
            <a:endParaRPr lang="ru-RU" sz="3600" dirty="0">
              <a:solidFill>
                <a:srgbClr val="000000"/>
              </a:solidFill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б) Р(U) = 0,4, Р(V) = 0,3, P(W) = 0,1.</a:t>
            </a:r>
            <a:endParaRPr lang="ru-RU" sz="36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№ 3. События К, L и М независимы. Найдите вероятность события К, если:</a:t>
            </a:r>
            <a:endParaRPr lang="ru-RU" sz="36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а) Р(L) = 0,8, Р(М) = 0,6, Р(К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 L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 М) = 0,096;</a:t>
            </a:r>
            <a:endParaRPr lang="ru-RU" sz="36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б) Р(L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М) = 0,1, Р(К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 L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М) = 0,06.</a:t>
            </a:r>
            <a:endParaRPr lang="ru-RU" sz="36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199" y="3940120"/>
            <a:ext cx="1691641" cy="259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3113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" y="335281"/>
            <a:ext cx="11186160" cy="750569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Задание 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19175"/>
            <a:ext cx="6172200" cy="56102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Случайным образом выбираем натуральное число от 1 до 24. Событие С – «число чётное». Являются ли события С и D независимыми, если событие D состоит в том, что:</a:t>
            </a:r>
            <a:endParaRPr lang="ru-RU" sz="32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 algn="just"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а) выбранное число делится на 3;</a:t>
            </a:r>
            <a:endParaRPr lang="ru-RU" sz="32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 algn="just"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б) выбранное число делится на 5?</a:t>
            </a:r>
            <a:endParaRPr lang="ru-RU" sz="32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034F91-53F4-406E-965F-5B1CC43855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00" y="3571874"/>
            <a:ext cx="4123894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75015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EA1B51-E9D1-44AB-BDFA-7D7640462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365125"/>
            <a:ext cx="11210925" cy="6445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Задание 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F98C1EE5-22D5-4B30-B1BC-BDD853C984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7176" y="1009650"/>
                <a:ext cx="6953250" cy="5005388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ru-RU" sz="4000" b="0" i="0" u="none" strike="noStrike" baseline="0" dirty="0">
                    <a:latin typeface="PragmaticaSanPin-Book"/>
                  </a:rPr>
                  <a:t>Про случайные события </a:t>
                </a:r>
                <a:r>
                  <a:rPr lang="ru-RU" sz="4000" b="0" i="1" u="none" strike="noStrike" baseline="0" dirty="0">
                    <a:latin typeface="NewtonSanPin-Italic"/>
                  </a:rPr>
                  <a:t>A </a:t>
                </a:r>
                <a:r>
                  <a:rPr lang="ru-RU" sz="4000" b="0" i="0" u="none" strike="noStrike" baseline="0" dirty="0">
                    <a:latin typeface="PragmaticaSanPin-Book"/>
                  </a:rPr>
                  <a:t>и </a:t>
                </a:r>
                <a:r>
                  <a:rPr lang="ru-RU" sz="4000" b="0" i="1" u="none" strike="noStrike" baseline="0" dirty="0">
                    <a:latin typeface="NewtonSanPin-Italic"/>
                  </a:rPr>
                  <a:t>B </a:t>
                </a:r>
                <a:r>
                  <a:rPr lang="ru-RU" sz="4000" b="0" i="0" u="none" strike="noStrike" baseline="0" dirty="0">
                    <a:latin typeface="PragmaticaSanPin-Book"/>
                  </a:rPr>
                  <a:t>известно, что они независимые и что </a:t>
                </a:r>
                <a:r>
                  <a:rPr lang="ru-RU" sz="4000" b="0" i="1" u="none" strike="noStrike" baseline="0" dirty="0">
                    <a:latin typeface="NewtonSanPin-Italic"/>
                  </a:rPr>
                  <a:t>P</a:t>
                </a:r>
                <a:r>
                  <a:rPr lang="ru-RU" sz="4000" b="0" i="0" u="none" strike="noStrike" baseline="0" dirty="0">
                    <a:latin typeface="NewtonSanPin-Regular"/>
                  </a:rPr>
                  <a:t>(</a:t>
                </a:r>
                <a:r>
                  <a:rPr lang="ru-RU" sz="4000" b="0" i="1" u="none" strike="noStrike" baseline="0" dirty="0">
                    <a:latin typeface="NewtonSanPin-Italic"/>
                  </a:rPr>
                  <a:t>A</a:t>
                </a:r>
                <a:r>
                  <a:rPr lang="ru-RU" sz="4000" b="0" i="0" u="none" strike="noStrike" baseline="0" dirty="0">
                    <a:latin typeface="NewtonSanPin-Regular"/>
                  </a:rPr>
                  <a:t>) = 0,3, </a:t>
                </a:r>
                <a:r>
                  <a:rPr lang="ru-RU" sz="4000" b="0" i="1" u="none" strike="noStrike" baseline="0" dirty="0">
                    <a:latin typeface="NewtonSanPin-Italic"/>
                  </a:rPr>
                  <a:t>P</a:t>
                </a:r>
                <a:r>
                  <a:rPr lang="ru-RU" sz="4000" b="0" i="0" u="none" strike="noStrike" baseline="0" dirty="0">
                    <a:latin typeface="NewtonSanPin-Regular"/>
                  </a:rPr>
                  <a:t>(</a:t>
                </a:r>
                <a:r>
                  <a:rPr lang="ru-RU" sz="4000" b="0" i="1" u="none" strike="noStrike" baseline="0" dirty="0">
                    <a:latin typeface="NewtonSanPin-Italic"/>
                  </a:rPr>
                  <a:t>B</a:t>
                </a:r>
                <a:r>
                  <a:rPr lang="ru-RU" sz="4000" b="0" i="0" u="none" strike="noStrike" baseline="0" dirty="0">
                    <a:latin typeface="NewtonSanPin-Regular"/>
                  </a:rPr>
                  <a:t>) = 0,4.</a:t>
                </a:r>
              </a:p>
              <a:p>
                <a:pPr marL="0" indent="0" algn="l">
                  <a:buNone/>
                </a:pPr>
                <a:r>
                  <a:rPr lang="ru-RU" sz="4000" b="0" i="0" u="none" strike="noStrike" baseline="0" dirty="0">
                    <a:latin typeface="PragmaticaSanPin-Book"/>
                  </a:rPr>
                  <a:t>Найдите вероятности событий </a:t>
                </a:r>
                <a:r>
                  <a:rPr lang="ru-RU" sz="4000" b="0" u="none" strike="noStrike" baseline="0" dirty="0">
                    <a:latin typeface="PragmaticaSanPin-Book"/>
                  </a:rPr>
                  <a:t>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4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4000" b="0" i="0" u="none" strike="noStrike" baseline="0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ru-RU" sz="4000" b="0" u="none" strike="noStrike" baseline="0" dirty="0">
                    <a:latin typeface="NewtonSanPin-Regular"/>
                  </a:rPr>
                  <a:t>), 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4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4000" b="0" i="0" u="none" strike="noStrike" baseline="0" smtClean="0">
                            <a:latin typeface="Cambria Math" panose="02040503050406030204" pitchFamily="18" charset="0"/>
                          </a:rPr>
                          <m:t>В</m:t>
                        </m:r>
                      </m:e>
                    </m:bar>
                  </m:oMath>
                </a14:m>
                <a:r>
                  <a:rPr lang="ru-RU" sz="4000" b="0" u="none" strike="noStrike" baseline="0" dirty="0">
                    <a:latin typeface="NewtonSanPin-Regular"/>
                  </a:rPr>
                  <a:t>), Р</a:t>
                </a:r>
                <a:r>
                  <a:rPr lang="en-US" sz="4000" b="0" u="none" strike="noStrike" baseline="0" dirty="0">
                    <a:latin typeface="NewtonSanPin-Regular"/>
                  </a:rPr>
                  <a:t>(</a:t>
                </a:r>
                <a:r>
                  <a:rPr lang="en-US" sz="4000" b="0" u="none" strike="noStrike" baseline="0" dirty="0">
                    <a:latin typeface="NewtonSanPin-Italic"/>
                  </a:rPr>
                  <a:t>A </a:t>
                </a:r>
                <a:r>
                  <a:rPr lang="en-US" sz="4000" b="0" u="none" strike="noStrike" baseline="0" dirty="0">
                    <a:latin typeface="MathFont1"/>
                  </a:rPr>
                  <a:t> </a:t>
                </a:r>
                <a:r>
                  <a:rPr lang="en-US" sz="4000" b="0" u="none" strike="noStrike" baseline="0" dirty="0">
                    <a:latin typeface="MathFont1"/>
                    <a:sym typeface="Symbol" panose="05050102010706020507" pitchFamily="18" charset="2"/>
                  </a:rPr>
                  <a:t></a:t>
                </a:r>
                <a:r>
                  <a:rPr lang="ru-RU" sz="4000" b="0" u="none" strike="noStrike" baseline="0" dirty="0">
                    <a:latin typeface="MathFont1"/>
                    <a:sym typeface="Symbol" panose="05050102010706020507" pitchFamily="18" charset="2"/>
                  </a:rPr>
                  <a:t> </a:t>
                </a:r>
                <a:r>
                  <a:rPr lang="en-US" sz="4000" b="0" u="none" strike="noStrike" baseline="0" dirty="0">
                    <a:latin typeface="NewtonSanPin-Italic"/>
                  </a:rPr>
                  <a:t>B</a:t>
                </a:r>
                <a:r>
                  <a:rPr lang="en-US" sz="4000" b="0" u="none" strike="noStrike" baseline="0" dirty="0">
                    <a:latin typeface="NewtonSanPin-Regular"/>
                  </a:rPr>
                  <a:t>), </a:t>
                </a:r>
                <a:r>
                  <a:rPr lang="en-US" sz="4000" b="0" u="none" strike="noStrike" baseline="0" dirty="0">
                    <a:latin typeface="NewtonSanPin-Italic"/>
                  </a:rPr>
                  <a:t>P</a:t>
                </a:r>
                <a:r>
                  <a:rPr lang="en-US" sz="4000" b="0" u="none" strike="noStrike" baseline="0" dirty="0">
                    <a:latin typeface="NewtonSanPin-Regular"/>
                  </a:rPr>
                  <a:t>(</a:t>
                </a:r>
                <a:r>
                  <a:rPr lang="en-US" sz="4000" b="0" u="none" strike="noStrike" baseline="0" dirty="0">
                    <a:latin typeface="NewtonSanPin-Italic"/>
                  </a:rPr>
                  <a:t>A</a:t>
                </a:r>
                <a:r>
                  <a:rPr lang="ru-RU" sz="4000" b="0" u="none" strike="noStrike" baseline="0" dirty="0">
                    <a:latin typeface="NewtonSanPin-Italic"/>
                  </a:rPr>
                  <a:t> </a:t>
                </a:r>
                <a:r>
                  <a:rPr lang="en-US" sz="4000" b="0" u="none" strike="noStrike" baseline="0" dirty="0">
                    <a:latin typeface="NewtonSanPin-Italic"/>
                    <a:sym typeface="Symbol" panose="05050102010706020507" pitchFamily="18" charset="2"/>
                  </a:rPr>
                  <a:t></a:t>
                </a:r>
                <a:r>
                  <a:rPr lang="en-US" sz="4000" b="0" u="none" strike="noStrike" baseline="0" dirty="0">
                    <a:latin typeface="NewtonSanPin-Italic"/>
                  </a:rPr>
                  <a:t> </a:t>
                </a:r>
                <a:r>
                  <a:rPr lang="en-US" sz="4000" b="0" u="none" strike="noStrike" baseline="0" dirty="0">
                    <a:latin typeface="MathFont1"/>
                  </a:rPr>
                  <a:t> </a:t>
                </a:r>
                <a:r>
                  <a:rPr lang="en-US" sz="4000" b="0" u="none" strike="noStrike" baseline="0" dirty="0">
                    <a:latin typeface="NewtonSanPin-Italic"/>
                  </a:rPr>
                  <a:t>B</a:t>
                </a:r>
                <a:r>
                  <a:rPr lang="en-US" sz="4000" b="0" u="none" strike="noStrike" baseline="0" dirty="0">
                    <a:latin typeface="NewtonSanPin-Regular"/>
                  </a:rPr>
                  <a:t>)</a:t>
                </a:r>
                <a:r>
                  <a:rPr lang="en-US" sz="4000" b="0" u="none" strike="noStrike" baseline="0" dirty="0">
                    <a:latin typeface="PragmaticaSanPin-Book"/>
                  </a:rPr>
                  <a:t>.</a:t>
                </a:r>
                <a:endParaRPr lang="ru-RU" sz="40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F98C1EE5-22D5-4B30-B1BC-BDD853C984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7176" y="1009650"/>
                <a:ext cx="6953250" cy="5005388"/>
              </a:xfrm>
              <a:blipFill>
                <a:blip r:embed="rId2"/>
                <a:stretch>
                  <a:fillRect l="-3067" t="-3410" r="-22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63962F-05ED-4CCF-99B2-DFFD9374E6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199" y="3940120"/>
            <a:ext cx="1691641" cy="259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474413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366AB6-8708-4201-A9FF-F082A9A3F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" y="365125"/>
            <a:ext cx="11220450" cy="62547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Задание 6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61B609-FE60-43A6-93A9-519C2D9BC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1085850"/>
            <a:ext cx="5857875" cy="50911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0" i="0" u="none" strike="noStrike" baseline="0" dirty="0">
                <a:latin typeface="PragmaticaSanPin-Book"/>
              </a:rPr>
              <a:t>В ящике лежит 6 красных и 12 синих шаров. Из него один за другим вынимают 2 шара. С какой вероятностью:</a:t>
            </a:r>
          </a:p>
          <a:p>
            <a:pPr marL="0" indent="0" algn="just">
              <a:buNone/>
            </a:pPr>
            <a:r>
              <a:rPr lang="ru-RU" sz="3200" b="0" i="0" u="none" strike="noStrike" baseline="0" dirty="0">
                <a:latin typeface="PragmaticaSanPin-Book"/>
              </a:rPr>
              <a:t>а) оба шара будут красными; </a:t>
            </a:r>
          </a:p>
          <a:p>
            <a:pPr marL="0" indent="0" algn="just">
              <a:buNone/>
            </a:pPr>
            <a:r>
              <a:rPr lang="ru-RU" sz="3200" b="0" i="0" u="none" strike="noStrike" baseline="0" dirty="0">
                <a:latin typeface="PragmaticaSanPin-Book"/>
              </a:rPr>
              <a:t>б) оба шара будут синими; </a:t>
            </a:r>
          </a:p>
          <a:p>
            <a:pPr marL="0" indent="0" algn="just">
              <a:buNone/>
            </a:pPr>
            <a:r>
              <a:rPr lang="ru-RU" sz="3200" b="0" i="0" u="none" strike="noStrike" baseline="0" dirty="0">
                <a:latin typeface="PragmaticaSanPin-Book"/>
              </a:rPr>
              <a:t>в) шары будут одного цвета;</a:t>
            </a:r>
          </a:p>
          <a:p>
            <a:pPr marL="0" indent="0" algn="just">
              <a:buNone/>
            </a:pPr>
            <a:r>
              <a:rPr lang="ru-RU" sz="3200" b="0" i="0" u="none" strike="noStrike" baseline="0" dirty="0">
                <a:latin typeface="PragmaticaSanPin-Book"/>
              </a:rPr>
              <a:t>г) шары будут разных цветов?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873285-E96F-4286-8AF0-16460F7BE9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320" y="523769"/>
            <a:ext cx="4990078" cy="3143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8326676"/>
      </p:ext>
    </p:extLst>
  </p:cSld>
  <p:clrMapOvr>
    <a:masterClrMapping/>
  </p:clrMapOvr>
  <p:transition spd="slow">
    <p:wipe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5" y="225607"/>
            <a:ext cx="10401300" cy="796925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Домашнее задание: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975" y="923925"/>
            <a:ext cx="9439275" cy="52530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№ 1. События U и V независимы. Найдите вероятность события U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 V, если: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а) Р(U) = 0,4, Р(V) = 0,6;     б) Р(U) = 0,1, P(V) = 0,8.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№ 2. События К и L независимы. Найдите вероятность события К, если: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а) Р(L) = 0,8, Р(К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 L) = 0,48;     б) Р(L) = 0,2, Р(К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 L) = 0,08.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№ 3.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Бросают одну игральную кость. Событие А – «выпадет чётное число очков». Являются ли независимыми события А и В, если событие В состоит в том, что: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а) выпадет число очков, кратное 3;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б) выпадет число очков, кратное 5?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№ 4. </a:t>
            </a:r>
            <a:r>
              <a:rPr lang="ru-RU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коробке лежат 10 фломастеров, из которых 3 уже закончились, а 7 продолжают писать. Фломастеры вытаскивают из коробки один за другим наугад. С какой вероятностью фломастер, который не пишет, появится первый раз третьим по счёту?</a:t>
            </a:r>
          </a:p>
          <a:p>
            <a:pPr marL="0" indent="0" algn="l"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№ 5. </a:t>
            </a:r>
            <a:r>
              <a:rPr lang="ru-RU" sz="20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корзине 10 красных и 5 зелёных яблок. Из неё наугад извлекают 2 яблока. Какова вероятность, что они разного цвета?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Microsoft Sans Serif" panose="020B06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765" y="219440"/>
            <a:ext cx="2102476" cy="2703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2328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350" y="219076"/>
            <a:ext cx="9067800" cy="61360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Бывают события, которые не зависят друг от друга. Например, при бросании двух костей результат бросания первой кости не влияет на число очков, выпавших на вто­рой кости. Про такие события говорят, что они 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независимы</a:t>
            </a: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.</a:t>
            </a:r>
            <a:endParaRPr lang="ru-RU" sz="2400" dirty="0">
              <a:solidFill>
                <a:srgbClr val="FF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Разумно считать, что события А и В независимы, если наступление одного из них не влияет на вероятность другого.</a:t>
            </a:r>
            <a:endParaRPr lang="ru-RU" sz="24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Если вероятности событий А и В больше нуля, то независимость событий А и В можно выразить равенствами</a:t>
            </a:r>
            <a:endParaRPr lang="ru-RU" sz="24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Р(А|В) = Р(А) и Р(В|А) = Р(В).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Но тогда из известных нам формул</a:t>
            </a:r>
            <a:r>
              <a:rPr lang="ru-RU" sz="2400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получается равенство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Р(А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В) = Р(А)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Р(В).</a:t>
            </a:r>
            <a:endParaRPr lang="ru-RU" sz="2400" dirty="0">
              <a:solidFill>
                <a:srgbClr val="00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Определение.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Два события А и В называются независимыми, если вероят­ность их пересечения равна произведению их вероятностей:</a:t>
            </a:r>
            <a:endParaRPr lang="ru-RU" sz="2400" dirty="0">
              <a:solidFill>
                <a:srgbClr val="FF0000"/>
              </a:solidFill>
              <a:effectLst/>
              <a:latin typeface="Microsoft Sans Serif" panose="020B0604020202020204" pitchFamily="34" charset="0"/>
              <a:ea typeface="Microsoft Sans Serif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Р(А 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В) = Р(А) 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Р(В).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E1C0797-4BC3-4A8A-B6E4-60944E884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125" y="390525"/>
            <a:ext cx="2552700" cy="218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8378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350" y="182881"/>
            <a:ext cx="10601325" cy="5168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Пример 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349" y="699772"/>
            <a:ext cx="11763375" cy="59753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Рассмотрим двукратное бросание игральной кости и два события: со­бытие А «в первый раз выпало более трёх очков» и событие В «во второй раз выпало менее трёх очков». Будут ли события А и В независимыми? Элементарные события, благоприятствующие событиям А, В и А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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icrosoft Sans Serif" panose="020B0604020202020204" pitchFamily="34" charset="0"/>
              </a:rPr>
              <a:t> В, представлены в таблицах </a:t>
            </a:r>
            <a:endParaRPr lang="ru-RU" sz="20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0362879-13DC-4BB2-82FE-9D1828F74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980014"/>
              </p:ext>
            </p:extLst>
          </p:nvPr>
        </p:nvGraphicFramePr>
        <p:xfrm>
          <a:off x="295276" y="1866584"/>
          <a:ext cx="5019675" cy="1948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3100">
                  <a:extLst>
                    <a:ext uri="{9D8B030D-6E8A-4147-A177-3AD203B41FA5}">
                      <a16:colId xmlns:a16="http://schemas.microsoft.com/office/drawing/2014/main" val="2593337412"/>
                    </a:ext>
                  </a:extLst>
                </a:gridCol>
                <a:gridCol w="843553">
                  <a:extLst>
                    <a:ext uri="{9D8B030D-6E8A-4147-A177-3AD203B41FA5}">
                      <a16:colId xmlns:a16="http://schemas.microsoft.com/office/drawing/2014/main" val="2350725206"/>
                    </a:ext>
                  </a:extLst>
                </a:gridCol>
                <a:gridCol w="843553">
                  <a:extLst>
                    <a:ext uri="{9D8B030D-6E8A-4147-A177-3AD203B41FA5}">
                      <a16:colId xmlns:a16="http://schemas.microsoft.com/office/drawing/2014/main" val="2660716776"/>
                    </a:ext>
                  </a:extLst>
                </a:gridCol>
                <a:gridCol w="843553">
                  <a:extLst>
                    <a:ext uri="{9D8B030D-6E8A-4147-A177-3AD203B41FA5}">
                      <a16:colId xmlns:a16="http://schemas.microsoft.com/office/drawing/2014/main" val="2052979121"/>
                    </a:ext>
                  </a:extLst>
                </a:gridCol>
                <a:gridCol w="842363">
                  <a:extLst>
                    <a:ext uri="{9D8B030D-6E8A-4147-A177-3AD203B41FA5}">
                      <a16:colId xmlns:a16="http://schemas.microsoft.com/office/drawing/2014/main" val="2484832590"/>
                    </a:ext>
                  </a:extLst>
                </a:gridCol>
                <a:gridCol w="843553">
                  <a:extLst>
                    <a:ext uri="{9D8B030D-6E8A-4147-A177-3AD203B41FA5}">
                      <a16:colId xmlns:a16="http://schemas.microsoft.com/office/drawing/2014/main" val="2091852785"/>
                    </a:ext>
                  </a:extLst>
                </a:gridCol>
              </a:tblGrid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1; 1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1; 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1; 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1; 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1; 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1; 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5310044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2; 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2; 2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2; 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2; 4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2; 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2; 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6248954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3; 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3; 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3; 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3; 4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3; 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3; 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4701843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4; 1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4; 2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4; 3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FF00"/>
                          </a:highlight>
                        </a:rPr>
                        <a:t>4; 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4; 5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4; 6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9615170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FF00"/>
                          </a:highlight>
                        </a:rPr>
                        <a:t>5; 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FF00"/>
                          </a:highlight>
                        </a:rPr>
                        <a:t>5; 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5; 3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5; 4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5; 5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5; 6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2887030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FF00"/>
                          </a:highlight>
                        </a:rPr>
                        <a:t>6; 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FF00"/>
                          </a:highlight>
                        </a:rPr>
                        <a:t>6; 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FF00"/>
                          </a:highlight>
                        </a:rPr>
                        <a:t>6; 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FF00"/>
                          </a:highlight>
                        </a:rPr>
                        <a:t>6; 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FF00"/>
                          </a:highlight>
                        </a:rPr>
                        <a:t>6; 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FF00"/>
                          </a:highlight>
                        </a:rPr>
                        <a:t>6; 6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6724106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484EAD9-882A-4D19-AB62-CE8F5ECFD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715574"/>
              </p:ext>
            </p:extLst>
          </p:nvPr>
        </p:nvGraphicFramePr>
        <p:xfrm>
          <a:off x="6229356" y="1866584"/>
          <a:ext cx="5454334" cy="1948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2642">
                  <a:extLst>
                    <a:ext uri="{9D8B030D-6E8A-4147-A177-3AD203B41FA5}">
                      <a16:colId xmlns:a16="http://schemas.microsoft.com/office/drawing/2014/main" val="4035837829"/>
                    </a:ext>
                  </a:extLst>
                </a:gridCol>
                <a:gridCol w="916597">
                  <a:extLst>
                    <a:ext uri="{9D8B030D-6E8A-4147-A177-3AD203B41FA5}">
                      <a16:colId xmlns:a16="http://schemas.microsoft.com/office/drawing/2014/main" val="2196956890"/>
                    </a:ext>
                  </a:extLst>
                </a:gridCol>
                <a:gridCol w="916597">
                  <a:extLst>
                    <a:ext uri="{9D8B030D-6E8A-4147-A177-3AD203B41FA5}">
                      <a16:colId xmlns:a16="http://schemas.microsoft.com/office/drawing/2014/main" val="977647773"/>
                    </a:ext>
                  </a:extLst>
                </a:gridCol>
                <a:gridCol w="916597">
                  <a:extLst>
                    <a:ext uri="{9D8B030D-6E8A-4147-A177-3AD203B41FA5}">
                      <a16:colId xmlns:a16="http://schemas.microsoft.com/office/drawing/2014/main" val="937530570"/>
                    </a:ext>
                  </a:extLst>
                </a:gridCol>
                <a:gridCol w="915304">
                  <a:extLst>
                    <a:ext uri="{9D8B030D-6E8A-4147-A177-3AD203B41FA5}">
                      <a16:colId xmlns:a16="http://schemas.microsoft.com/office/drawing/2014/main" val="163507066"/>
                    </a:ext>
                  </a:extLst>
                </a:gridCol>
                <a:gridCol w="916597">
                  <a:extLst>
                    <a:ext uri="{9D8B030D-6E8A-4147-A177-3AD203B41FA5}">
                      <a16:colId xmlns:a16="http://schemas.microsoft.com/office/drawing/2014/main" val="305448348"/>
                    </a:ext>
                  </a:extLst>
                </a:gridCol>
              </a:tblGrid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00FF"/>
                          </a:highlight>
                        </a:rPr>
                        <a:t>1; 1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00FF"/>
                          </a:highlight>
                        </a:rPr>
                        <a:t>1; 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1; 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1; 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1; 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1; 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8018968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00FF"/>
                          </a:highlight>
                        </a:rPr>
                        <a:t>2; 1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00FF"/>
                          </a:highlight>
                        </a:rPr>
                        <a:t>2; 2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2; 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2; 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2; 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2; 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2392102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00FF"/>
                          </a:highlight>
                        </a:rPr>
                        <a:t>3; 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00FF"/>
                          </a:highlight>
                        </a:rPr>
                        <a:t>3; 2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3; 3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3; 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3; 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3; 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8905549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00FF"/>
                          </a:highlight>
                        </a:rPr>
                        <a:t>4; 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00FF"/>
                          </a:highlight>
                        </a:rPr>
                        <a:t>4; 2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4; 3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4; 4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4; 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4; 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8769263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00FF"/>
                          </a:highlight>
                        </a:rPr>
                        <a:t>5; 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00FF"/>
                          </a:highlight>
                        </a:rPr>
                        <a:t>5; 2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5; 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5; 4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5; 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5; 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4450644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highlight>
                            <a:srgbClr val="FF00FF"/>
                          </a:highlight>
                        </a:rPr>
                        <a:t>6; 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highlight>
                            <a:srgbClr val="FF00FF"/>
                          </a:highlight>
                        </a:rPr>
                        <a:t>6; 2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highlight>
                          <a:srgbClr val="FF00FF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6; 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</a:rPr>
                        <a:t>6; 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6; 5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6; 6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2566523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1250AC49-2CC9-43CB-AAB4-6DDF5C805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893236"/>
              </p:ext>
            </p:extLst>
          </p:nvPr>
        </p:nvGraphicFramePr>
        <p:xfrm>
          <a:off x="3524252" y="3927789"/>
          <a:ext cx="4711385" cy="2186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3777">
                  <a:extLst>
                    <a:ext uri="{9D8B030D-6E8A-4147-A177-3AD203B41FA5}">
                      <a16:colId xmlns:a16="http://schemas.microsoft.com/office/drawing/2014/main" val="1038322256"/>
                    </a:ext>
                  </a:extLst>
                </a:gridCol>
                <a:gridCol w="791745">
                  <a:extLst>
                    <a:ext uri="{9D8B030D-6E8A-4147-A177-3AD203B41FA5}">
                      <a16:colId xmlns:a16="http://schemas.microsoft.com/office/drawing/2014/main" val="2169771470"/>
                    </a:ext>
                  </a:extLst>
                </a:gridCol>
                <a:gridCol w="791745">
                  <a:extLst>
                    <a:ext uri="{9D8B030D-6E8A-4147-A177-3AD203B41FA5}">
                      <a16:colId xmlns:a16="http://schemas.microsoft.com/office/drawing/2014/main" val="3581096194"/>
                    </a:ext>
                  </a:extLst>
                </a:gridCol>
                <a:gridCol w="791745">
                  <a:extLst>
                    <a:ext uri="{9D8B030D-6E8A-4147-A177-3AD203B41FA5}">
                      <a16:colId xmlns:a16="http://schemas.microsoft.com/office/drawing/2014/main" val="486845680"/>
                    </a:ext>
                  </a:extLst>
                </a:gridCol>
                <a:gridCol w="790628">
                  <a:extLst>
                    <a:ext uri="{9D8B030D-6E8A-4147-A177-3AD203B41FA5}">
                      <a16:colId xmlns:a16="http://schemas.microsoft.com/office/drawing/2014/main" val="3952770373"/>
                    </a:ext>
                  </a:extLst>
                </a:gridCol>
                <a:gridCol w="791745">
                  <a:extLst>
                    <a:ext uri="{9D8B030D-6E8A-4147-A177-3AD203B41FA5}">
                      <a16:colId xmlns:a16="http://schemas.microsoft.com/office/drawing/2014/main" val="1000072157"/>
                    </a:ext>
                  </a:extLst>
                </a:gridCol>
              </a:tblGrid>
              <a:tr h="36435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</a:rPr>
                        <a:t>1; 1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1; 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1; 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1; 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1; 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1; 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6461401"/>
                  </a:ext>
                </a:extLst>
              </a:tr>
              <a:tr h="364358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2; 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</a:rPr>
                        <a:t>2; 2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2; 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2; 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2; 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2; 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5185504"/>
                  </a:ext>
                </a:extLst>
              </a:tr>
              <a:tr h="364358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3; 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3; 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3; 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</a:rPr>
                        <a:t>3; 4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3; 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3; 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3912681"/>
                  </a:ext>
                </a:extLst>
              </a:tr>
              <a:tr h="36435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highlight>
                            <a:srgbClr val="FF0000"/>
                          </a:highlight>
                        </a:rPr>
                        <a:t>4; 1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highlight>
                            <a:srgbClr val="FF0000"/>
                          </a:highlight>
                        </a:rPr>
                        <a:t>4; 2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4; 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4; 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4; 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4; 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9330567"/>
                  </a:ext>
                </a:extLst>
              </a:tr>
              <a:tr h="364358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highlight>
                            <a:srgbClr val="FF0000"/>
                          </a:highlight>
                        </a:rPr>
                        <a:t>5; 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highlight>
                            <a:srgbClr val="FF0000"/>
                          </a:highlight>
                        </a:rPr>
                        <a:t>5; 2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5; 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5; 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</a:rPr>
                        <a:t>5; 5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5; 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5718171"/>
                  </a:ext>
                </a:extLst>
              </a:tr>
              <a:tr h="364358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highlight>
                            <a:srgbClr val="FF0000"/>
                          </a:highlight>
                        </a:rPr>
                        <a:t>6; 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highlight>
                            <a:srgbClr val="FF0000"/>
                          </a:highlight>
                        </a:rPr>
                        <a:t>6; 2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6; 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6; 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6; 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</a:rPr>
                        <a:t>6; 6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4832411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CA92DD6-3B16-4B65-9316-E4FC9FE4B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6" y="3986831"/>
            <a:ext cx="2864784" cy="52801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261B9CC-56A6-4986-93FF-C9B0F1776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828" y="3927788"/>
            <a:ext cx="3083861" cy="64661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DCFECF5-D8E9-4947-8585-DAAABB487F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293" y="5520675"/>
            <a:ext cx="3598266" cy="59326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57C1510-59B2-40BE-AA98-5106405684A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b="9250"/>
          <a:stretch/>
        </p:blipFill>
        <p:spPr>
          <a:xfrm>
            <a:off x="171450" y="6158227"/>
            <a:ext cx="5734050" cy="66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257490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24C878-5757-4721-901E-29A024333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179387"/>
            <a:ext cx="10153650" cy="50165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Пример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3824" y="681037"/>
                <a:ext cx="11896725" cy="5997576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Наудачу выбираем число из ряда 1, 2, 3, 4, ..., 100. Пусть событие А состоит в том, что это число чётное; событие В – что это число делится на 5. Тогда событие А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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В состоит в том, что выбранное число делится и на 2, и на 5. Это зна­чит, что выбранное число делится на 10.</a:t>
                </a:r>
                <a:endParaRPr lang="ru-RU" sz="3100" dirty="0">
                  <a:solidFill>
                    <a:srgbClr val="000000"/>
                  </a:solidFill>
                  <a:effectLst/>
                  <a:latin typeface="Microsoft Sans Serif" panose="020B0604020202020204" pitchFamily="34" charset="0"/>
                  <a:ea typeface="Microsoft Sans Serif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Покажем, что события А и В независимы. Нужно найти вероятности Р(А), Р(В), Р(А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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В) и убедиться в том, что выполняется равенство</a:t>
                </a:r>
                <a:endParaRPr lang="ru-RU" sz="3100" dirty="0">
                  <a:solidFill>
                    <a:srgbClr val="000000"/>
                  </a:solidFill>
                  <a:effectLst/>
                  <a:latin typeface="Microsoft Sans Serif" panose="020B0604020202020204" pitchFamily="34" charset="0"/>
                  <a:ea typeface="Microsoft Sans Serif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Р(А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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В) = Р(А)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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Р(В),</a:t>
                </a:r>
                <a:endParaRPr lang="ru-RU" sz="3100" dirty="0">
                  <a:solidFill>
                    <a:srgbClr val="000000"/>
                  </a:solidFill>
                  <a:effectLst/>
                  <a:latin typeface="Microsoft Sans Serif" panose="020B0604020202020204" pitchFamily="34" charset="0"/>
                  <a:ea typeface="Microsoft Sans Serif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Среди 100 первых натуральных чисел всего 100 : 2 = 50 чётных. Поэтому Р(А)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1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Times New Roman" panose="02020603050405020304" pitchFamily="18" charset="0"/>
                          </a:rPr>
                          <m:t>50</m:t>
                        </m:r>
                      </m:num>
                      <m:den>
                        <m:r>
                          <a:rPr lang="ru-RU" sz="31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= 0,5.</a:t>
                </a:r>
                <a:endParaRPr lang="ru-RU" sz="3100" dirty="0">
                  <a:solidFill>
                    <a:srgbClr val="000000"/>
                  </a:solidFill>
                  <a:effectLst/>
                  <a:latin typeface="Microsoft Sans Serif" panose="020B0604020202020204" pitchFamily="34" charset="0"/>
                  <a:ea typeface="Microsoft Sans Serif" panose="020B0604020202020204" pitchFamily="34" charset="0"/>
                </a:endParaRPr>
              </a:p>
              <a:p>
                <a:pPr marL="0" indent="0">
                  <a:buNone/>
                  <a:tabLst>
                    <a:tab pos="1693545" algn="l"/>
                  </a:tabLst>
                </a:pP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Среди 100 первых натуральных чисел на 5 делятся числа 5, 10, 15, 20, …, 95, 100 – всего 100 : 5 = 20 чисел. Поэтому Р(В)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1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a:rPr lang="ru-RU" sz="31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= 0,2.</a:t>
                </a:r>
                <a:endParaRPr lang="ru-RU" sz="3100" dirty="0">
                  <a:solidFill>
                    <a:srgbClr val="000000"/>
                  </a:solidFill>
                  <a:effectLst/>
                  <a:latin typeface="Microsoft Sans Serif" panose="020B0604020202020204" pitchFamily="34" charset="0"/>
                  <a:ea typeface="Microsoft Sans Serif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ru-RU" sz="3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С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реди первых 100 натуральных чисел всего 100 : 10 = 10 чисел, кратных 10. Следовательно,</a:t>
                </a:r>
                <a:endParaRPr lang="ru-RU" sz="3100" dirty="0">
                  <a:solidFill>
                    <a:srgbClr val="000000"/>
                  </a:solidFill>
                  <a:effectLst/>
                  <a:latin typeface="Microsoft Sans Serif" panose="020B0604020202020204" pitchFamily="34" charset="0"/>
                  <a:ea typeface="Microsoft Sans Serif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Р(А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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В)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1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31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= 0,1.</a:t>
                </a:r>
                <a:endParaRPr lang="ru-RU" sz="3100" dirty="0">
                  <a:solidFill>
                    <a:srgbClr val="000000"/>
                  </a:solidFill>
                  <a:effectLst/>
                  <a:latin typeface="Microsoft Sans Serif" panose="020B0604020202020204" pitchFamily="34" charset="0"/>
                  <a:ea typeface="Microsoft Sans Serif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Таким образом,</a:t>
                </a:r>
                <a:r>
                  <a:rPr lang="ru-RU" sz="3100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</a:rPr>
                  <a:t>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Р(А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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В) = 0,1 и Р(А)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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Р(В) = 0,5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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0,2 = 0,1.</a:t>
                </a:r>
                <a:endParaRPr lang="ru-RU" sz="3100" dirty="0">
                  <a:solidFill>
                    <a:srgbClr val="000000"/>
                  </a:solidFill>
                  <a:effectLst/>
                  <a:latin typeface="Microsoft Sans Serif" panose="020B0604020202020204" pitchFamily="34" charset="0"/>
                  <a:ea typeface="Microsoft Sans Serif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Получаем, что</a:t>
                </a:r>
                <a:r>
                  <a:rPr lang="ru-RU" sz="3100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</a:rPr>
                  <a:t>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Р(А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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В) = Р(А) 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</a:t>
                </a: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Р(В).</a:t>
                </a:r>
                <a:endParaRPr lang="ru-RU" sz="3100" dirty="0">
                  <a:solidFill>
                    <a:srgbClr val="000000"/>
                  </a:solidFill>
                  <a:effectLst/>
                  <a:latin typeface="Microsoft Sans Serif" panose="020B0604020202020204" pitchFamily="34" charset="0"/>
                  <a:ea typeface="Microsoft Sans Serif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ru-RU" sz="31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icrosoft Sans Serif" panose="020B0604020202020204" pitchFamily="34" charset="0"/>
                  </a:rPr>
                  <a:t> Следовательно, события А и В независимы.</a:t>
                </a:r>
                <a:endParaRPr lang="ru-RU" sz="31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824" y="681037"/>
                <a:ext cx="11896725" cy="5997576"/>
              </a:xfrm>
              <a:blipFill>
                <a:blip r:embed="rId2"/>
                <a:stretch>
                  <a:fillRect l="-768" t="-2439" r="-1281" b="-11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AFBE3A9-AC52-4302-8AAD-0E75DE5456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49" y="4665544"/>
            <a:ext cx="3149521" cy="201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15877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" y="182880"/>
            <a:ext cx="4558665" cy="6934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dirty="0">
                <a:solidFill>
                  <a:srgbClr val="002060"/>
                </a:solidFill>
              </a:rPr>
              <a:t>Пример 3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C51917-CED0-4C17-97A7-D2E5EA962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9" y="958157"/>
            <a:ext cx="9410416" cy="36805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3B2C130-7114-4007-BEC0-337F3FADA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275" y="4720532"/>
            <a:ext cx="344805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855340"/>
      </p:ext>
    </p:extLst>
  </p:cSld>
  <p:clrMapOvr>
    <a:masterClrMapping/>
  </p:clrMapOvr>
  <p:transition spd="slow"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8C3F9-F303-42D7-8F14-5E02BE5E7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087"/>
            <a:ext cx="10410825" cy="61595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Пример 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AE5E5967-8809-4527-8F21-802B807E8B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675" y="609600"/>
                <a:ext cx="11906250" cy="5567363"/>
              </a:xfrm>
            </p:spPr>
            <p:txBody>
              <a:bodyPr>
                <a:normAutofit lnSpcReduction="10000"/>
              </a:bodyPr>
              <a:lstStyle/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Два стрелка делают по одному выстрелу в мишень. Вероятность попадания для первого — 0,6, для второго — 0,8. Чему равны вероятности следующих событий:</a:t>
                </a:r>
              </a:p>
              <a:p>
                <a:pPr marL="0" indent="0" algn="l">
                  <a:buNone/>
                </a:pPr>
                <a:r>
                  <a:rPr lang="ru-RU" sz="2000" b="0" i="1" u="none" strike="noStrike" baseline="0" dirty="0">
                    <a:latin typeface="NewtonSanPin-Italic"/>
                  </a:rPr>
                  <a:t>C </a:t>
                </a:r>
                <a:r>
                  <a:rPr lang="ru-RU" sz="2000" b="0" i="0" u="none" strike="noStrike" baseline="0" dirty="0">
                    <a:latin typeface="NewtonSanPin-Regular"/>
                  </a:rPr>
                  <a:t>= «оба стрелка попадут в мишень»;</a:t>
                </a:r>
              </a:p>
              <a:p>
                <a:pPr marL="0" indent="0" algn="l">
                  <a:buNone/>
                </a:pPr>
                <a:r>
                  <a:rPr lang="ru-RU" sz="2000" b="0" i="1" u="none" strike="noStrike" baseline="0" dirty="0">
                    <a:latin typeface="NewtonSanPin-Italic"/>
                  </a:rPr>
                  <a:t>D </a:t>
                </a:r>
                <a:r>
                  <a:rPr lang="ru-RU" sz="2000" b="0" i="0" u="none" strike="noStrike" baseline="0" dirty="0">
                    <a:latin typeface="NewtonSanPin-Regular"/>
                  </a:rPr>
                  <a:t>= «хотя бы один из них попадёт»;</a:t>
                </a:r>
              </a:p>
              <a:p>
                <a:pPr marL="0" indent="0" algn="l">
                  <a:buNone/>
                </a:pPr>
                <a:r>
                  <a:rPr lang="en-US" sz="2000" b="0" i="1" u="none" strike="noStrike" baseline="0" dirty="0">
                    <a:latin typeface="NewtonSanPin-Italic"/>
                  </a:rPr>
                  <a:t>E </a:t>
                </a:r>
                <a:r>
                  <a:rPr lang="en-US" sz="2000" b="0" i="0" u="none" strike="noStrike" baseline="0" dirty="0">
                    <a:latin typeface="NewtonSanPin-Regular"/>
                  </a:rPr>
                  <a:t>= «</a:t>
                </a:r>
                <a:r>
                  <a:rPr lang="ru-RU" sz="2000" b="0" i="0" u="none" strike="noStrike" baseline="0" dirty="0">
                    <a:latin typeface="NewtonSanPin-Regular"/>
                  </a:rPr>
                  <a:t>оба стрелка промахнутся»;</a:t>
                </a:r>
              </a:p>
              <a:p>
                <a:pPr marL="0" indent="0" algn="l">
                  <a:buNone/>
                </a:pPr>
                <a:r>
                  <a:rPr lang="ru-RU" sz="2000" b="0" i="1" u="none" strike="noStrike" baseline="0" dirty="0">
                    <a:latin typeface="NewtonSanPin-Italic"/>
                  </a:rPr>
                  <a:t>F </a:t>
                </a:r>
                <a:r>
                  <a:rPr lang="ru-RU" sz="2000" b="0" i="0" u="none" strike="noStrike" baseline="0" dirty="0">
                    <a:latin typeface="NewtonSanPin-Regular"/>
                  </a:rPr>
                  <a:t>= «хотя бы один из них промахнётся»?</a:t>
                </a:r>
              </a:p>
              <a:p>
                <a:pPr marL="0" indent="0" algn="l">
                  <a:buNone/>
                </a:pPr>
                <a:r>
                  <a:rPr lang="ru-RU" sz="2000" dirty="0">
                    <a:latin typeface="NewtonSanPin-Regular"/>
                  </a:rPr>
                  <a:t>Решение</a:t>
                </a:r>
              </a:p>
              <a:p>
                <a:pPr marL="342900" indent="-342900" algn="l">
                  <a:buAutoNum type="arabicPeriod"/>
                </a:pPr>
                <a:r>
                  <a:rPr lang="ru-RU" sz="2000" b="0" i="0" u="none" strike="noStrike" baseline="0" dirty="0">
                    <a:latin typeface="NewtonSanPin-Regular"/>
                  </a:rPr>
                  <a:t>Из условий нашего опыта следует, что события </a:t>
                </a:r>
                <a:r>
                  <a:rPr lang="ru-RU" sz="2000" b="0" i="1" u="none" strike="noStrike" baseline="0" dirty="0">
                    <a:latin typeface="NewtonSanPin-Italic"/>
                  </a:rPr>
                  <a:t>A </a:t>
                </a:r>
                <a:r>
                  <a:rPr lang="ru-RU" sz="2000" b="0" i="0" u="none" strike="noStrike" baseline="0" dirty="0">
                    <a:latin typeface="NewtonSanPin-Regular"/>
                  </a:rPr>
                  <a:t>и </a:t>
                </a:r>
                <a:r>
                  <a:rPr lang="ru-RU" sz="2000" b="0" i="1" u="none" strike="noStrike" baseline="0" dirty="0">
                    <a:latin typeface="NewtonSanPin-Italic"/>
                  </a:rPr>
                  <a:t>B </a:t>
                </a:r>
                <a:r>
                  <a:rPr lang="ru-RU" sz="2000" b="0" i="0" u="none" strike="noStrike" baseline="0" dirty="0">
                    <a:latin typeface="NewtonSanPin-Regular"/>
                  </a:rPr>
                  <a:t>можно считать независимыми: каждый из стрелков не может повлиять своим выстрелом на результат другого. Поэтому вероятность события </a:t>
                </a:r>
                <a:r>
                  <a:rPr lang="ru-RU" sz="2000" b="0" i="1" u="none" strike="noStrike" baseline="0" dirty="0">
                    <a:latin typeface="NewtonSanPin-Italic"/>
                  </a:rPr>
                  <a:t>C </a:t>
                </a:r>
                <a:r>
                  <a:rPr lang="ru-RU" sz="2000" b="0" i="0" u="none" strike="noStrike" baseline="0" dirty="0">
                    <a:latin typeface="NewtonSanPin-Regular"/>
                  </a:rPr>
                  <a:t>можно вычислить по </a:t>
                </a:r>
                <a:r>
                  <a:rPr lang="ru-RU" sz="2000" b="1" i="0" u="none" strike="noStrike" baseline="0" dirty="0">
                    <a:latin typeface="NewtonSanPin-Bold"/>
                  </a:rPr>
                  <a:t>правилу умножения для независимых событий</a:t>
                </a:r>
                <a:r>
                  <a:rPr lang="ru-RU" sz="2000" b="0" i="0" u="none" strike="noStrike" baseline="0" dirty="0">
                    <a:latin typeface="NewtonSanPin-Regular"/>
                  </a:rPr>
                  <a:t>: </a:t>
                </a:r>
              </a:p>
              <a:p>
                <a:pPr marL="0" indent="0" algn="l">
                  <a:buNone/>
                </a:pP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C</a:t>
                </a:r>
                <a:r>
                  <a:rPr lang="en-US" sz="2000" b="0" i="0" u="none" strike="noStrike" baseline="0" dirty="0">
                    <a:latin typeface="NewtonSanPin-Regular"/>
                  </a:rPr>
                  <a:t>) = </a:t>
                </a: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A </a:t>
                </a:r>
                <a:r>
                  <a:rPr lang="en-US" sz="2000" b="0" u="none" strike="noStrike" baseline="0" dirty="0">
                    <a:latin typeface="NewtonSanPin-Italic"/>
                    <a:sym typeface="Symbol" panose="05050102010706020507" pitchFamily="18" charset="2"/>
                  </a:rPr>
                  <a:t></a:t>
                </a:r>
                <a:r>
                  <a:rPr lang="en-US" sz="2000" b="0" u="none" strike="noStrike" baseline="0" dirty="0">
                    <a:latin typeface="MathFont1"/>
                  </a:rPr>
                  <a:t> </a:t>
                </a:r>
                <a:r>
                  <a:rPr lang="en-US" sz="2000" b="0" i="1" u="none" strike="noStrike" baseline="0" dirty="0">
                    <a:latin typeface="NewtonSanPin-Italic"/>
                  </a:rPr>
                  <a:t>B</a:t>
                </a:r>
                <a:r>
                  <a:rPr lang="en-US" sz="2000" b="0" i="0" u="none" strike="noStrike" baseline="0" dirty="0">
                    <a:latin typeface="NewtonSanPin-Regular"/>
                  </a:rPr>
                  <a:t>) = </a:t>
                </a: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A</a:t>
                </a:r>
                <a:r>
                  <a:rPr lang="en-US" sz="2000" b="0" i="0" u="none" strike="noStrike" baseline="0" dirty="0">
                    <a:latin typeface="NewtonSanPin-Regular"/>
                  </a:rPr>
                  <a:t>) · </a:t>
                </a: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B</a:t>
                </a:r>
                <a:r>
                  <a:rPr lang="en-US" sz="2000" b="0" i="0" u="none" strike="noStrike" baseline="0" dirty="0">
                    <a:latin typeface="NewtonSanPin-Regular"/>
                  </a:rPr>
                  <a:t>) = 0,6 · 0,8 = 0,48.</a:t>
                </a:r>
                <a:endParaRPr lang="ru-RU" sz="20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ru-RU" sz="2000" b="0" i="0" u="none" strike="noStrike" baseline="0" dirty="0">
                    <a:latin typeface="NewtonSanPin-Regular"/>
                  </a:rPr>
                  <a:t>2. Событие </a:t>
                </a:r>
                <a:r>
                  <a:rPr lang="ru-RU" sz="2000" b="0" i="1" u="none" strike="noStrike" baseline="0" dirty="0">
                    <a:latin typeface="NewtonSanPin-Italic"/>
                  </a:rPr>
                  <a:t>D </a:t>
                </a:r>
                <a:r>
                  <a:rPr lang="ru-RU" sz="2000" b="0" i="0" u="none" strike="noStrike" baseline="0" dirty="0">
                    <a:latin typeface="NewtonSanPin-Regular"/>
                  </a:rPr>
                  <a:t>является объединением событий </a:t>
                </a:r>
                <a:r>
                  <a:rPr lang="ru-RU" sz="2000" b="0" i="1" u="none" strike="noStrike" baseline="0" dirty="0">
                    <a:latin typeface="NewtonSanPin-Italic"/>
                  </a:rPr>
                  <a:t>A </a:t>
                </a:r>
                <a:r>
                  <a:rPr lang="ru-RU" sz="2000" b="0" i="0" u="none" strike="noStrike" baseline="0" dirty="0">
                    <a:latin typeface="NewtonSanPin-Regular"/>
                  </a:rPr>
                  <a:t>и </a:t>
                </a:r>
                <a:r>
                  <a:rPr lang="ru-RU" sz="2000" b="0" i="1" u="none" strike="noStrike" baseline="0" dirty="0">
                    <a:latin typeface="NewtonSanPin-Italic"/>
                  </a:rPr>
                  <a:t>B</a:t>
                </a:r>
                <a:r>
                  <a:rPr lang="ru-RU" sz="2000" b="0" i="0" u="none" strike="noStrike" baseline="0" dirty="0">
                    <a:latin typeface="NewtonSanPin-Regular"/>
                  </a:rPr>
                  <a:t>, поэтому для вычисления вероятности </a:t>
                </a:r>
                <a:r>
                  <a:rPr lang="ru-RU" sz="2000" b="0" i="1" u="none" strike="noStrike" baseline="0" dirty="0">
                    <a:latin typeface="NewtonSanPin-Italic"/>
                  </a:rPr>
                  <a:t>P</a:t>
                </a:r>
                <a:r>
                  <a:rPr lang="ru-RU" sz="2000" b="0" i="0" u="none" strike="noStrike" baseline="0" dirty="0">
                    <a:latin typeface="NewtonSanPin-Regular"/>
                  </a:rPr>
                  <a:t>(</a:t>
                </a:r>
                <a:r>
                  <a:rPr lang="ru-RU" sz="2000" b="0" i="1" u="none" strike="noStrike" baseline="0" dirty="0">
                    <a:latin typeface="NewtonSanPin-Italic"/>
                  </a:rPr>
                  <a:t>D</a:t>
                </a:r>
                <a:r>
                  <a:rPr lang="ru-RU" sz="2000" b="0" i="0" u="none" strike="noStrike" baseline="0" dirty="0">
                    <a:latin typeface="NewtonSanPin-Regular"/>
                  </a:rPr>
                  <a:t>) нужно использовать правило суммы. При этом события </a:t>
                </a:r>
                <a:r>
                  <a:rPr lang="ru-RU" sz="2000" b="0" i="1" u="none" strike="noStrike" baseline="0" dirty="0">
                    <a:latin typeface="NewtonSanPin-Italic"/>
                  </a:rPr>
                  <a:t>A </a:t>
                </a:r>
                <a:r>
                  <a:rPr lang="ru-RU" sz="2000" b="0" i="0" u="none" strike="noStrike" baseline="0" dirty="0">
                    <a:latin typeface="NewtonSanPin-Regular"/>
                  </a:rPr>
                  <a:t>и </a:t>
                </a:r>
                <a:r>
                  <a:rPr lang="ru-RU" sz="2000" b="0" i="1" u="none" strike="noStrike" baseline="0" dirty="0">
                    <a:latin typeface="NewtonSanPin-Italic"/>
                  </a:rPr>
                  <a:t>B </a:t>
                </a:r>
                <a:r>
                  <a:rPr lang="ru-RU" sz="2000" b="0" i="0" u="none" strike="noStrike" baseline="0" dirty="0">
                    <a:latin typeface="NewtonSanPin-Regular"/>
                  </a:rPr>
                  <a:t>могут произойти одновременно, т. е. пересекаются, поэтому используем </a:t>
                </a:r>
                <a:r>
                  <a:rPr lang="ru-RU" sz="2000" b="1" i="0" u="none" strike="noStrike" baseline="0" dirty="0">
                    <a:latin typeface="NewtonSanPin-Bold"/>
                  </a:rPr>
                  <a:t>правило суммы для пересекающихся (совместных) событий</a:t>
                </a:r>
                <a:r>
                  <a:rPr lang="ru-RU" sz="2000" b="0" i="0" u="none" strike="noStrike" baseline="0" dirty="0">
                    <a:latin typeface="NewtonSanPin-Regular"/>
                  </a:rPr>
                  <a:t>:</a:t>
                </a:r>
              </a:p>
              <a:p>
                <a:pPr marL="0" indent="0" algn="l">
                  <a:buNone/>
                </a:pP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D</a:t>
                </a:r>
                <a:r>
                  <a:rPr lang="en-US" sz="2000" b="0" i="0" u="none" strike="noStrike" baseline="0" dirty="0">
                    <a:latin typeface="NewtonSanPin-Regular"/>
                  </a:rPr>
                  <a:t>) = </a:t>
                </a: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A</a:t>
                </a:r>
                <a:r>
                  <a:rPr lang="en-US" sz="2000" b="0" i="0" u="none" strike="noStrike" baseline="0" dirty="0">
                    <a:latin typeface="MathFont1"/>
                    <a:sym typeface="Symbol" panose="05050102010706020507" pitchFamily="18" charset="2"/>
                  </a:rPr>
                  <a:t></a:t>
                </a:r>
                <a:r>
                  <a:rPr lang="en-US" sz="2000" b="0" i="1" u="none" strike="noStrike" baseline="0" dirty="0">
                    <a:latin typeface="NewtonSanPin-Italic"/>
                  </a:rPr>
                  <a:t>B</a:t>
                </a:r>
                <a:r>
                  <a:rPr lang="en-US" sz="2000" b="0" i="0" u="none" strike="noStrike" baseline="0" dirty="0">
                    <a:latin typeface="NewtonSanPin-Regular"/>
                  </a:rPr>
                  <a:t>) = </a:t>
                </a: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A</a:t>
                </a:r>
                <a:r>
                  <a:rPr lang="en-US" sz="2000" b="0" i="0" u="none" strike="noStrike" baseline="0" dirty="0">
                    <a:latin typeface="NewtonSanPin-Regular"/>
                  </a:rPr>
                  <a:t>) + </a:t>
                </a: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B</a:t>
                </a:r>
                <a:r>
                  <a:rPr lang="en-US" sz="2000" b="0" i="0" u="none" strike="noStrike" baseline="0" dirty="0">
                    <a:latin typeface="NewtonSanPin-Regular"/>
                  </a:rPr>
                  <a:t>) – </a:t>
                </a: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>
                    <a:latin typeface="NewtonSanPin-Italic"/>
                  </a:rPr>
                  <a:t>A </a:t>
                </a:r>
                <a:r>
                  <a:rPr lang="en-US" sz="2000" b="0" u="none" strike="noStrike" baseline="0">
                    <a:latin typeface="NewtonSanPin-Italic"/>
                    <a:sym typeface="Symbol" panose="05050102010706020507" pitchFamily="18" charset="2"/>
                  </a:rPr>
                  <a:t></a:t>
                </a:r>
                <a:r>
                  <a:rPr lang="en-US" sz="2000" b="0" i="0" u="none" strike="noStrike" baseline="0">
                    <a:latin typeface="MathFont1"/>
                  </a:rPr>
                  <a:t> </a:t>
                </a:r>
                <a:r>
                  <a:rPr lang="en-US" sz="2000" b="0" i="1" u="none" strike="noStrike" baseline="0" dirty="0">
                    <a:latin typeface="NewtonSanPin-Italic"/>
                  </a:rPr>
                  <a:t>B</a:t>
                </a:r>
                <a:r>
                  <a:rPr lang="en-US" sz="2000" b="0" i="0" u="none" strike="noStrike" baseline="0" dirty="0">
                    <a:latin typeface="NewtonSanPin-Regular"/>
                  </a:rPr>
                  <a:t>) = 0,6 + 0,8 – 0,48 = 0,92.</a:t>
                </a:r>
                <a:endParaRPr lang="ru-RU" sz="20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ru-RU" sz="2000" dirty="0">
                    <a:latin typeface="NewtonSanPin-Regular"/>
                  </a:rPr>
                  <a:t>Или: </a:t>
                </a:r>
                <a:r>
                  <a:rPr lang="en-US" sz="2000" b="0" i="1" u="none" strike="noStrike" baseline="0" dirty="0">
                    <a:latin typeface="NewtonSanPin-Italic"/>
                  </a:rPr>
                  <a:t>P</a:t>
                </a:r>
                <a:r>
                  <a:rPr lang="en-US" sz="2000" b="0" i="0" u="none" strike="noStrike" baseline="0" dirty="0">
                    <a:latin typeface="NewtonSanPin-Regular"/>
                  </a:rPr>
                  <a:t>(</a:t>
                </a:r>
                <a:r>
                  <a:rPr lang="en-US" sz="2000" b="0" i="1" u="none" strike="noStrike" baseline="0" dirty="0">
                    <a:latin typeface="NewtonSanPin-Italic"/>
                  </a:rPr>
                  <a:t>D</a:t>
                </a:r>
                <a:r>
                  <a:rPr lang="en-US" sz="2000" b="0" i="0" u="none" strike="noStrike" baseline="0" dirty="0">
                    <a:latin typeface="NewtonSanPin-Regular"/>
                  </a:rPr>
                  <a:t>) </a:t>
                </a:r>
                <a:r>
                  <a:rPr lang="ru-RU" sz="2000" b="0" i="0" u="none" strike="noStrike" baseline="0" dirty="0">
                    <a:latin typeface="NewtonSanPin-Regular"/>
                  </a:rPr>
                  <a:t>= Р(А)*Р(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000" b="0" i="1" u="none" strike="noStrike" baseline="0" smtClean="0">
                            <a:latin typeface="Cambria Math" panose="02040503050406030204" pitchFamily="18" charset="0"/>
                          </a:rPr>
                          <m:t>В</m:t>
                        </m:r>
                      </m:e>
                    </m:bar>
                  </m:oMath>
                </a14:m>
                <a:r>
                  <a:rPr lang="ru-RU" sz="2000" dirty="0"/>
                  <a:t>) + 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ru-RU" sz="2000" dirty="0"/>
                  <a:t>)*Р(В) + Р(А)*Р(В) = 0,6*(1-0,8) +(1-0,6)*0,8+0,6*0,8 = 0,92</a:t>
                </a:r>
              </a:p>
            </p:txBody>
          </p:sp>
        </mc:Choice>
        <mc:Fallback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AE5E5967-8809-4527-8F21-802B807E8B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675" y="609600"/>
                <a:ext cx="11906250" cy="5567363"/>
              </a:xfrm>
              <a:blipFill>
                <a:blip r:embed="rId2"/>
                <a:stretch>
                  <a:fillRect l="-563" t="-1533" r="-6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2473424"/>
      </p:ext>
    </p:extLst>
  </p:cSld>
  <p:clrMapOvr>
    <a:masterClrMapping/>
  </p:clrMapOvr>
  <p:transition spd="slow"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8C3F9-F303-42D7-8F14-5E02BE5E7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5087"/>
            <a:ext cx="10410825" cy="61595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Пример 4 (продолжение)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AE5E5967-8809-4527-8F21-802B807E8B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675" y="609600"/>
                <a:ext cx="11906250" cy="5567363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b="0" i="1" u="none" strike="noStrike" baseline="0" dirty="0">
                    <a:latin typeface="NewtonSanPin-Italic"/>
                  </a:rPr>
                  <a:t>E </a:t>
                </a:r>
                <a:r>
                  <a:rPr lang="en-US" b="0" i="0" u="none" strike="noStrike" baseline="0" dirty="0">
                    <a:latin typeface="NewtonSanPin-Regular"/>
                  </a:rPr>
                  <a:t>= «</a:t>
                </a:r>
                <a:r>
                  <a:rPr lang="ru-RU" b="0" i="0" u="none" strike="noStrike" baseline="0" dirty="0">
                    <a:latin typeface="NewtonSanPin-Regular"/>
                  </a:rPr>
                  <a:t>оба стрелка промахнутся»</a:t>
                </a:r>
              </a:p>
              <a:p>
                <a:pPr marL="0" indent="0" algn="l">
                  <a:buNone/>
                </a:pPr>
                <a:r>
                  <a:rPr lang="ru-RU" b="0" i="1" u="none" strike="noStrike" baseline="0" dirty="0">
                    <a:latin typeface="NewtonSanPin-Italic"/>
                  </a:rPr>
                  <a:t>F </a:t>
                </a:r>
                <a:r>
                  <a:rPr lang="ru-RU" b="0" i="0" u="none" strike="noStrike" baseline="0" dirty="0">
                    <a:latin typeface="NewtonSanPin-Regular"/>
                  </a:rPr>
                  <a:t>= «хотя бы один из них промахнётся»?</a:t>
                </a:r>
              </a:p>
              <a:p>
                <a:pPr marL="0" indent="0" algn="l">
                  <a:buNone/>
                </a:pPr>
                <a:r>
                  <a:rPr lang="ru-RU" dirty="0">
                    <a:latin typeface="NewtonSanPin-Regular"/>
                  </a:rPr>
                  <a:t>Решение</a:t>
                </a:r>
              </a:p>
              <a:p>
                <a:pPr marL="0" indent="0" algn="l">
                  <a:buNone/>
                </a:pPr>
                <a:r>
                  <a:rPr lang="en-US" b="0" i="0" u="none" strike="noStrike" baseline="0" dirty="0">
                    <a:latin typeface="NewtonSanPin-Regular"/>
                  </a:rPr>
                  <a:t>3</a:t>
                </a:r>
                <a:r>
                  <a:rPr lang="ru-RU" b="0" i="0" u="none" strike="noStrike" baseline="0" dirty="0">
                    <a:latin typeface="NewtonSanPin-Regular"/>
                  </a:rPr>
                  <a:t>. Вероятность события </a:t>
                </a:r>
                <a:r>
                  <a:rPr lang="ru-RU" b="0" i="1" u="none" strike="noStrike" baseline="0" dirty="0">
                    <a:latin typeface="NewtonSanPin-Italic"/>
                  </a:rPr>
                  <a:t>E </a:t>
                </a:r>
                <a:r>
                  <a:rPr lang="ru-RU" b="0" i="0" u="none" strike="noStrike" baseline="0" dirty="0">
                    <a:latin typeface="NewtonSanPin-Regular"/>
                  </a:rPr>
                  <a:t>можно найти двумя способами. </a:t>
                </a:r>
              </a:p>
              <a:p>
                <a:pPr marL="0" indent="0">
                  <a:buNone/>
                </a:pPr>
                <a:r>
                  <a:rPr lang="pt-BR" b="0" i="1" u="none" strike="noStrike" baseline="0" dirty="0">
                    <a:latin typeface="NewtonSanPin-Italic"/>
                  </a:rPr>
                  <a:t>P</a:t>
                </a:r>
                <a:r>
                  <a:rPr lang="pt-BR" b="0" i="0" u="none" strike="noStrike" baseline="0" dirty="0">
                    <a:latin typeface="NewtonSanPin-Regular"/>
                  </a:rPr>
                  <a:t>(</a:t>
                </a:r>
                <a:r>
                  <a:rPr lang="pt-BR" b="0" i="1" u="none" strike="noStrike" baseline="0" dirty="0">
                    <a:latin typeface="NewtonSanPin-Italic"/>
                  </a:rPr>
                  <a:t>E</a:t>
                </a:r>
                <a:r>
                  <a:rPr lang="pt-BR" b="0" i="0" u="none" strike="noStrike" baseline="0" dirty="0">
                    <a:latin typeface="NewtonSanPin-Regular"/>
                  </a:rPr>
                  <a:t>) = </a:t>
                </a:r>
                <a:r>
                  <a:rPr lang="pt-BR" b="0" i="1" u="none" strike="noStrike" baseline="0" dirty="0">
                    <a:latin typeface="NewtonSanPin-Italic"/>
                  </a:rPr>
                  <a:t>P</a:t>
                </a:r>
                <a:r>
                  <a:rPr lang="pt-BR" b="0" i="0" u="none" strike="noStrike" baseline="0" dirty="0"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b="0" i="1" u="none" strike="noStrike" baseline="0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pt-BR" b="0" i="0" u="none" strike="noStrike" baseline="0" dirty="0">
                    <a:latin typeface="NewtonSanPin-Regular"/>
                    <a:sym typeface="Symbol" panose="05050102010706020507" pitchFamily="18" charset="2"/>
                  </a:rPr>
                  <a:t>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b="0" i="1" u="none" strike="noStrike" baseline="0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barPr>
                      <m:e>
                        <m:r>
                          <a:rPr lang="ru-RU" b="0" i="1" u="none" strike="noStrike" baseline="0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В</m:t>
                        </m:r>
                      </m:e>
                    </m:bar>
                  </m:oMath>
                </a14:m>
                <a:r>
                  <a:rPr lang="pt-BR" b="0" i="0" u="none" strike="noStrike" baseline="0" dirty="0">
                    <a:latin typeface="NewtonSanPin-Regular"/>
                  </a:rPr>
                  <a:t>) = </a:t>
                </a:r>
                <a:r>
                  <a:rPr lang="pt-BR" b="0" i="1" u="none" strike="noStrike" baseline="0" dirty="0">
                    <a:latin typeface="NewtonSanPin-Italic"/>
                  </a:rPr>
                  <a:t>P</a:t>
                </a:r>
                <a:r>
                  <a:rPr lang="pt-BR" b="0" i="0" u="none" strike="noStrike" baseline="0" dirty="0"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pt-BR" b="0" i="0" u="none" strike="noStrike" baseline="0" dirty="0">
                    <a:latin typeface="NewtonSanPin-Regular"/>
                  </a:rPr>
                  <a:t>) · </a:t>
                </a:r>
                <a:r>
                  <a:rPr lang="pt-BR" b="0" i="1" u="none" strike="noStrike" baseline="0" dirty="0">
                    <a:latin typeface="NewtonSanPin-Italic"/>
                  </a:rPr>
                  <a:t>P</a:t>
                </a:r>
                <a:r>
                  <a:rPr lang="pt-BR" b="0" i="0" u="none" strike="noStrike" baseline="0" dirty="0"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barPr>
                      <m:e>
                        <m:r>
                          <a:rPr lang="ru-RU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В</m:t>
                        </m:r>
                      </m:e>
                    </m:bar>
                    <m:r>
                      <a:rPr lang="ru-RU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ru-RU" b="0" i="0" u="none" strike="noStrike" baseline="0" dirty="0">
                    <a:latin typeface="NewtonSanPin-Regular"/>
                  </a:rPr>
                  <a:t>) </a:t>
                </a:r>
                <a:r>
                  <a:rPr lang="pt-BR" b="0" i="0" u="none" strike="noStrike" baseline="0" dirty="0">
                    <a:latin typeface="NewtonSanPin-Regular"/>
                  </a:rPr>
                  <a:t>= (1 – </a:t>
                </a:r>
                <a:r>
                  <a:rPr lang="pt-BR" b="0" i="1" u="none" strike="noStrike" baseline="0" dirty="0">
                    <a:latin typeface="NewtonSanPin-Italic"/>
                  </a:rPr>
                  <a:t>P</a:t>
                </a:r>
                <a:r>
                  <a:rPr lang="pt-BR" b="0" i="0" u="none" strike="noStrike" baseline="0" dirty="0">
                    <a:latin typeface="NewtonSanPin-Regular"/>
                  </a:rPr>
                  <a:t>(</a:t>
                </a:r>
                <a:r>
                  <a:rPr lang="pt-BR" b="0" i="1" u="none" strike="noStrike" baseline="0" dirty="0">
                    <a:latin typeface="NewtonSanPin-Italic"/>
                  </a:rPr>
                  <a:t>A</a:t>
                </a:r>
                <a:r>
                  <a:rPr lang="pt-BR" b="0" i="0" u="none" strike="noStrike" baseline="0" dirty="0">
                    <a:latin typeface="NewtonSanPin-Regular"/>
                  </a:rPr>
                  <a:t>))(1 – </a:t>
                </a:r>
                <a:r>
                  <a:rPr lang="pt-BR" b="0" i="1" u="none" strike="noStrike" baseline="0" dirty="0">
                    <a:latin typeface="NewtonSanPin-Italic"/>
                  </a:rPr>
                  <a:t>P</a:t>
                </a:r>
                <a:r>
                  <a:rPr lang="pt-BR" b="0" i="0" u="none" strike="noStrike" baseline="0" dirty="0">
                    <a:latin typeface="NewtonSanPin-Regular"/>
                  </a:rPr>
                  <a:t>(</a:t>
                </a:r>
                <a:r>
                  <a:rPr lang="pt-BR" b="0" i="1" u="none" strike="noStrike" baseline="0" dirty="0">
                    <a:latin typeface="NewtonSanPin-Italic"/>
                  </a:rPr>
                  <a:t>B</a:t>
                </a:r>
                <a:r>
                  <a:rPr lang="pt-BR" b="0" i="0" u="none" strike="noStrike" baseline="0" dirty="0">
                    <a:latin typeface="NewtonSanPin-Regular"/>
                  </a:rPr>
                  <a:t>)) = 0,4 · 0,2 = 0,08.</a:t>
                </a:r>
                <a:endParaRPr lang="ru-RU" b="0" i="0" u="none" strike="noStrike" baseline="0" dirty="0">
                  <a:latin typeface="NewtonSanPin-Regular"/>
                </a:endParaRPr>
              </a:p>
              <a:p>
                <a:pPr marL="0" indent="0">
                  <a:buNone/>
                </a:pPr>
                <a:r>
                  <a:rPr lang="ru-RU" dirty="0">
                    <a:latin typeface="NewtonSanPin-Regular"/>
                  </a:rPr>
                  <a:t>Или: </a:t>
                </a:r>
                <a:r>
                  <a:rPr lang="ru-RU" b="0" i="1" u="none" strike="noStrike" baseline="0" dirty="0">
                    <a:latin typeface="NewtonSanPin-Italic"/>
                  </a:rPr>
                  <a:t>E </a:t>
                </a:r>
                <a:r>
                  <a:rPr lang="ru-RU" b="0" i="0" u="none" strike="noStrike" baseline="0" dirty="0">
                    <a:latin typeface="NewtonSanPin-Regular"/>
                  </a:rPr>
                  <a:t>=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bar>
                  </m:oMath>
                </a14:m>
                <a:r>
                  <a:rPr lang="ru-RU" b="0" i="0" u="none" strike="noStrike" baseline="0" dirty="0">
                    <a:latin typeface="NewtonSanPin-Regular"/>
                  </a:rPr>
                  <a:t>, поэтому</a:t>
                </a:r>
                <a:r>
                  <a:rPr lang="en-US" b="0" i="0" u="none" strike="noStrike" baseline="0" dirty="0">
                    <a:latin typeface="NewtonSanPin-Regular"/>
                  </a:rPr>
                  <a:t> </a:t>
                </a:r>
                <a:r>
                  <a:rPr lang="en-US" b="0" i="1" u="none" strike="noStrike" baseline="0" dirty="0">
                    <a:latin typeface="NewtonSanPin-Italic"/>
                  </a:rPr>
                  <a:t>P</a:t>
                </a:r>
                <a:r>
                  <a:rPr lang="en-US" b="0" i="0" u="none" strike="noStrike" baseline="0" dirty="0">
                    <a:latin typeface="NewtonSanPin-Regular"/>
                  </a:rPr>
                  <a:t>(</a:t>
                </a:r>
                <a:r>
                  <a:rPr lang="en-US" b="0" i="1" u="none" strike="noStrike" baseline="0" dirty="0">
                    <a:latin typeface="NewtonSanPin-Italic"/>
                  </a:rPr>
                  <a:t>E</a:t>
                </a:r>
                <a:r>
                  <a:rPr lang="en-US" b="0" i="0" u="none" strike="noStrike" baseline="0" dirty="0">
                    <a:latin typeface="NewtonSanPin-Regular"/>
                  </a:rPr>
                  <a:t>) = </a:t>
                </a:r>
                <a:r>
                  <a:rPr lang="en-US" b="0" i="1" u="none" strike="noStrike" baseline="0" dirty="0">
                    <a:latin typeface="NewtonSanPin-Italic"/>
                  </a:rPr>
                  <a:t>P</a:t>
                </a:r>
                <a:r>
                  <a:rPr lang="en-US" b="0" i="0" u="none" strike="noStrike" baseline="0" dirty="0"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bar>
                  </m:oMath>
                </a14:m>
                <a:r>
                  <a:rPr lang="en-US" b="0" i="0" u="none" strike="noStrike" baseline="0" dirty="0">
                    <a:latin typeface="NewtonSanPin-Regular"/>
                  </a:rPr>
                  <a:t>)= 1 – </a:t>
                </a:r>
                <a:r>
                  <a:rPr lang="en-US" b="0" i="1" u="none" strike="noStrike" baseline="0" dirty="0">
                    <a:latin typeface="NewtonSanPin-Italic"/>
                  </a:rPr>
                  <a:t>P</a:t>
                </a:r>
                <a:r>
                  <a:rPr lang="en-US" b="0" i="0" u="none" strike="noStrike" baseline="0" dirty="0">
                    <a:latin typeface="NewtonSanPin-Regular"/>
                  </a:rPr>
                  <a:t>(</a:t>
                </a:r>
                <a:r>
                  <a:rPr lang="en-US" b="0" i="1" u="none" strike="noStrike" baseline="0" dirty="0">
                    <a:latin typeface="NewtonSanPin-Italic"/>
                  </a:rPr>
                  <a:t>D</a:t>
                </a:r>
                <a:r>
                  <a:rPr lang="en-US" b="0" i="0" u="none" strike="noStrike" baseline="0" dirty="0">
                    <a:latin typeface="NewtonSanPin-Regular"/>
                  </a:rPr>
                  <a:t>) = 1 – 0,92 = 0,08.</a:t>
                </a:r>
                <a:endParaRPr lang="ru-RU" b="0" i="0" u="none" strike="noStrike" baseline="0" dirty="0">
                  <a:latin typeface="NewtonSanPin-Regular"/>
                </a:endParaRPr>
              </a:p>
              <a:p>
                <a:pPr marL="514350" indent="-514350" algn="l">
                  <a:buAutoNum type="arabicPeriod" startAt="4"/>
                </a:pPr>
                <a:r>
                  <a:rPr lang="en-US" b="0" i="1" u="none" strike="noStrike" baseline="0" dirty="0">
                    <a:latin typeface="NewtonSanPin-Italic"/>
                  </a:rPr>
                  <a:t>P</a:t>
                </a:r>
                <a:r>
                  <a:rPr lang="en-US" b="0" i="0" u="none" strike="noStrike" baseline="0" dirty="0">
                    <a:latin typeface="NewtonSanPin-Regular"/>
                  </a:rPr>
                  <a:t>(</a:t>
                </a:r>
                <a:r>
                  <a:rPr lang="en-US" b="0" i="1" u="none" strike="noStrike" baseline="0" dirty="0">
                    <a:latin typeface="NewtonSanPin-Italic"/>
                  </a:rPr>
                  <a:t>F</a:t>
                </a:r>
                <a:r>
                  <a:rPr lang="en-US" b="0" i="0" u="none" strike="noStrike" baseline="0" dirty="0">
                    <a:latin typeface="NewtonSanPin-Regular"/>
                  </a:rPr>
                  <a:t>) = </a:t>
                </a:r>
                <a:r>
                  <a:rPr lang="en-US" b="0" i="1" u="none" strike="noStrike" baseline="0" dirty="0">
                    <a:latin typeface="NewtonSanPin-Italic"/>
                  </a:rPr>
                  <a:t>P</a:t>
                </a:r>
                <a:r>
                  <a:rPr lang="en-US" b="0" i="0" u="none" strike="noStrike" baseline="0" dirty="0">
                    <a:latin typeface="NewtonSanPin-Regular"/>
                  </a:rPr>
                  <a:t>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</m:oMath>
                </a14:m>
                <a:r>
                  <a:rPr lang="en-US" b="0" i="0" u="none" strike="noStrike" baseline="0" dirty="0">
                    <a:latin typeface="NewtonSanPin-Regular"/>
                  </a:rPr>
                  <a:t>)= 1 – </a:t>
                </a:r>
                <a:r>
                  <a:rPr lang="en-US" b="0" i="1" u="none" strike="noStrike" baseline="0" dirty="0">
                    <a:latin typeface="NewtonSanPin-Italic"/>
                  </a:rPr>
                  <a:t>P</a:t>
                </a:r>
                <a:r>
                  <a:rPr lang="en-US" b="0" i="0" u="none" strike="noStrike" baseline="0" dirty="0">
                    <a:latin typeface="NewtonSanPin-Regular"/>
                  </a:rPr>
                  <a:t>(</a:t>
                </a:r>
                <a:r>
                  <a:rPr lang="en-US" b="0" i="1" u="none" strike="noStrike" baseline="0" dirty="0">
                    <a:latin typeface="NewtonSanPin-Italic"/>
                  </a:rPr>
                  <a:t>C</a:t>
                </a:r>
                <a:r>
                  <a:rPr lang="en-US" b="0" i="0" u="none" strike="noStrike" baseline="0" dirty="0">
                    <a:latin typeface="NewtonSanPin-Regular"/>
                  </a:rPr>
                  <a:t>) = 1 – 0,48 = 0,52.</a:t>
                </a:r>
              </a:p>
              <a:p>
                <a:pPr marL="0" indent="0">
                  <a:buNone/>
                </a:pPr>
                <a:r>
                  <a:rPr lang="ru-RU" b="0" i="0" u="none" strike="noStrike" baseline="0" dirty="0">
                    <a:latin typeface="NewtonSanPin-Regular"/>
                  </a:rPr>
                  <a:t>Или </a:t>
                </a:r>
                <a:r>
                  <a:rPr lang="en-US" b="0" i="1" u="none" strike="noStrike" baseline="0" dirty="0">
                    <a:latin typeface="NewtonSanPin-Italic"/>
                  </a:rPr>
                  <a:t>P</a:t>
                </a:r>
                <a:r>
                  <a:rPr lang="en-US" b="0" i="0" u="none" strike="noStrike" baseline="0" dirty="0">
                    <a:latin typeface="NewtonSanPin-Regular"/>
                  </a:rPr>
                  <a:t>(</a:t>
                </a:r>
                <a:r>
                  <a:rPr lang="en-US" b="0" i="1" u="none" strike="noStrike" baseline="0" dirty="0">
                    <a:latin typeface="NewtonSanPin-Italic"/>
                  </a:rPr>
                  <a:t>F</a:t>
                </a:r>
                <a:r>
                  <a:rPr lang="en-US" b="0" i="0" u="none" strike="noStrike" baseline="0" dirty="0">
                    <a:latin typeface="NewtonSanPin-Regular"/>
                  </a:rPr>
                  <a:t>) </a:t>
                </a:r>
                <a:r>
                  <a:rPr lang="ru-RU" b="0" i="0" u="none" strike="noStrike" baseline="0" dirty="0">
                    <a:latin typeface="NewtonSanPin-Regular"/>
                  </a:rPr>
                  <a:t>= </a:t>
                </a:r>
                <a:r>
                  <a:rPr lang="ru-RU" sz="2800" b="0" i="0" u="none" strike="noStrike" baseline="0" dirty="0">
                    <a:latin typeface="NewtonSanPin-Regular"/>
                  </a:rPr>
                  <a:t>Р(А)*Р(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800" b="0" i="1" u="none" strike="noStrike" baseline="0" smtClean="0">
                            <a:latin typeface="Cambria Math" panose="02040503050406030204" pitchFamily="18" charset="0"/>
                          </a:rPr>
                          <m:t>В</m:t>
                        </m:r>
                      </m:e>
                    </m:bar>
                  </m:oMath>
                </a14:m>
                <a:r>
                  <a:rPr lang="ru-RU" sz="2800" dirty="0"/>
                  <a:t>) + 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ru-RU" sz="2800" dirty="0"/>
                  <a:t>)*Р(В) </a:t>
                </a:r>
                <a:r>
                  <a:rPr lang="ru-RU" dirty="0"/>
                  <a:t>+ 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ru-RU" dirty="0"/>
                  <a:t>)*</a:t>
                </a:r>
                <a:r>
                  <a:rPr lang="ru-RU" dirty="0">
                    <a:latin typeface="NewtonSanPin-Regular"/>
                  </a:rPr>
                  <a:t> 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В</m:t>
                        </m:r>
                      </m:e>
                    </m:bar>
                  </m:oMath>
                </a14:m>
                <a:r>
                  <a:rPr lang="ru-RU" dirty="0"/>
                  <a:t>) =</a:t>
                </a:r>
              </a:p>
              <a:p>
                <a:pPr marL="0" indent="0">
                  <a:buNone/>
                </a:pPr>
                <a:r>
                  <a:rPr lang="ru-RU" b="0" i="0" u="none" strike="noStrike" baseline="0" dirty="0">
                    <a:latin typeface="NewtonSanPin-Regular"/>
                  </a:rPr>
                  <a:t>= 0,6*(1-0,8)+(1-0,6)*0,8 + (1-0,6)*(1-0,8) = 0,52</a:t>
                </a:r>
              </a:p>
            </p:txBody>
          </p:sp>
        </mc:Choice>
        <mc:Fallback xmlns="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AE5E5967-8809-4527-8F21-802B807E8B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675" y="609600"/>
                <a:ext cx="11906250" cy="5567363"/>
              </a:xfrm>
              <a:blipFill>
                <a:blip r:embed="rId2"/>
                <a:stretch>
                  <a:fillRect l="-1075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D60C83A-4346-4F5D-B4B0-3BDD76BE21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4114800"/>
            <a:ext cx="3800475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04993"/>
      </p:ext>
    </p:extLst>
  </p:cSld>
  <p:clrMapOvr>
    <a:masterClrMapping/>
  </p:clrMapOvr>
  <p:transition spd="slow"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1765"/>
            <a:ext cx="10637520" cy="724535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Пример 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3824" y="752474"/>
                <a:ext cx="11931015" cy="5534025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Из колоды в 36 карт вытягивают одну карту. Будут ли независимыми события </a:t>
                </a:r>
                <a:r>
                  <a:rPr lang="ru-RU" sz="2400" b="0" i="1" u="none" strike="noStrike" baseline="0" dirty="0">
                    <a:latin typeface="NewtonSanPin-Italic"/>
                  </a:rPr>
                  <a:t>A </a:t>
                </a:r>
                <a:r>
                  <a:rPr lang="ru-RU" sz="2400" b="0" i="0" u="none" strike="noStrike" baseline="0" dirty="0">
                    <a:latin typeface="NewtonSanPin-Regular"/>
                  </a:rPr>
                  <a:t>= «вытянут пику» и </a:t>
                </a:r>
                <a:r>
                  <a:rPr lang="ru-RU" sz="2400" b="0" i="1" u="none" strike="noStrike" baseline="0" dirty="0">
                    <a:latin typeface="NewtonSanPin-Italic"/>
                  </a:rPr>
                  <a:t>B </a:t>
                </a:r>
                <a:r>
                  <a:rPr lang="ru-RU" sz="2400" b="0" i="0" u="none" strike="noStrike" baseline="0" dirty="0">
                    <a:latin typeface="NewtonSanPin-Regular"/>
                  </a:rPr>
                  <a:t>= «вытянут даму»?</a:t>
                </a:r>
              </a:p>
              <a:p>
                <a:pPr marL="0" indent="0" algn="l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Для этого нужно найти три вероятности — </a:t>
                </a: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A</a:t>
                </a:r>
                <a:r>
                  <a:rPr lang="ru-RU" sz="2400" b="0" i="0" u="none" strike="noStrike" baseline="0" dirty="0">
                    <a:latin typeface="NewtonSanPin-Regular"/>
                  </a:rPr>
                  <a:t>), </a:t>
                </a: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B</a:t>
                </a:r>
                <a:r>
                  <a:rPr lang="ru-RU" sz="2400" b="0" i="0" u="none" strike="noStrike" baseline="0" dirty="0">
                    <a:latin typeface="NewtonSanPin-Regular"/>
                  </a:rPr>
                  <a:t>), </a:t>
                </a: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A</a:t>
                </a:r>
                <a:r>
                  <a:rPr lang="pt-BR" sz="2400" b="0" i="0" u="none" strike="noStrike" baseline="0" dirty="0">
                    <a:latin typeface="NewtonSanPin-Regular"/>
                    <a:sym typeface="Symbol" panose="05050102010706020507" pitchFamily="18" charset="2"/>
                  </a:rPr>
                  <a:t> </a:t>
                </a:r>
                <a:r>
                  <a:rPr lang="ru-RU" sz="2400" b="0" i="0" u="none" strike="noStrike" baseline="0" dirty="0">
                    <a:latin typeface="MathFont1"/>
                  </a:rPr>
                  <a:t> </a:t>
                </a:r>
                <a:r>
                  <a:rPr lang="ru-RU" sz="2400" b="0" i="1" u="none" strike="noStrike" baseline="0" dirty="0">
                    <a:latin typeface="NewtonSanPin-Italic"/>
                  </a:rPr>
                  <a:t>B</a:t>
                </a:r>
                <a:r>
                  <a:rPr lang="ru-RU" sz="2400" b="0" i="0" u="none" strike="noStrike" baseline="0" dirty="0">
                    <a:latin typeface="NewtonSanPin-Regular"/>
                  </a:rPr>
                  <a:t>) — и проверить выполнение равенства </a:t>
                </a: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A </a:t>
                </a:r>
                <a:r>
                  <a:rPr lang="pt-BR" sz="2400" b="0" i="0" u="none" strike="noStrike" baseline="0" dirty="0">
                    <a:latin typeface="NewtonSanPin-Regular"/>
                    <a:sym typeface="Symbol" panose="05050102010706020507" pitchFamily="18" charset="2"/>
                  </a:rPr>
                  <a:t></a:t>
                </a:r>
                <a:r>
                  <a:rPr lang="ru-RU" sz="2400" b="0" i="0" u="none" strike="noStrike" baseline="0" dirty="0">
                    <a:latin typeface="MathFont1"/>
                  </a:rPr>
                  <a:t> </a:t>
                </a:r>
                <a:r>
                  <a:rPr lang="ru-RU" sz="2400" b="0" i="1" u="none" strike="noStrike" baseline="0" dirty="0">
                    <a:latin typeface="NewtonSanPin-Italic"/>
                  </a:rPr>
                  <a:t>B</a:t>
                </a:r>
                <a:r>
                  <a:rPr lang="ru-RU" sz="2400" b="0" i="0" u="none" strike="noStrike" baseline="0" dirty="0">
                    <a:latin typeface="NewtonSanPin-Regular"/>
                  </a:rPr>
                  <a:t>) = </a:t>
                </a: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A</a:t>
                </a:r>
                <a:r>
                  <a:rPr lang="ru-RU" sz="2400" b="0" i="0" u="none" strike="noStrike" baseline="0" dirty="0">
                    <a:latin typeface="NewtonSanPin-Regular"/>
                  </a:rPr>
                  <a:t>) · </a:t>
                </a: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B</a:t>
                </a:r>
                <a:r>
                  <a:rPr lang="ru-RU" sz="2400" b="0" i="0" u="none" strike="noStrike" baseline="0" dirty="0">
                    <a:latin typeface="NewtonSanPin-Regular"/>
                  </a:rPr>
                  <a:t>).</a:t>
                </a:r>
              </a:p>
              <a:p>
                <a:pPr marL="0" indent="0" algn="l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Всего карт в колоде — 36, дам — 4, пик — 9, пиковая дама — одна.</a:t>
                </a:r>
              </a:p>
              <a:p>
                <a:pPr marL="0" indent="0" algn="l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Поэтому по классическому определению вероятности получаем:</a:t>
                </a:r>
              </a:p>
              <a:p>
                <a:pPr marL="0" indent="0" algn="l">
                  <a:buNone/>
                </a:pPr>
                <a:r>
                  <a:rPr lang="en-US" sz="2400" b="0" i="1" u="none" strike="noStrike" baseline="0" dirty="0">
                    <a:latin typeface="NewtonSanPin-Italic"/>
                  </a:rPr>
                  <a:t>P</a:t>
                </a:r>
                <a:r>
                  <a:rPr lang="en-US" sz="2400" b="0" i="0" u="none" strike="noStrike" baseline="0" dirty="0">
                    <a:latin typeface="NewtonSanPin-Regular"/>
                  </a:rPr>
                  <a:t>(</a:t>
                </a:r>
                <a:r>
                  <a:rPr lang="en-US" sz="2400" b="0" i="1" u="none" strike="noStrike" baseline="0" dirty="0">
                    <a:latin typeface="NewtonSanPin-Italic"/>
                  </a:rPr>
                  <a:t>A</a:t>
                </a:r>
                <a:r>
                  <a:rPr lang="en-US" sz="2400" b="0" i="0" u="none" strike="noStrike" baseline="0" dirty="0">
                    <a:latin typeface="NewtonSanPin-Regular"/>
                  </a:rPr>
                  <a:t>) =</a:t>
                </a:r>
                <a:r>
                  <a:rPr lang="ru-RU" sz="2400" b="0" i="0" u="none" strike="noStrike" baseline="0" dirty="0">
                    <a:latin typeface="NewtonSanPin-Regular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ru-RU" sz="2400" b="0" i="1" u="none" strike="noStrike" baseline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sz="24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en-US" sz="2400" b="0" i="1" u="none" strike="noStrike" baseline="0" dirty="0">
                    <a:latin typeface="NewtonSanPin-Italic"/>
                  </a:rPr>
                  <a:t>P</a:t>
                </a:r>
                <a:r>
                  <a:rPr lang="en-US" sz="2400" b="0" i="0" u="none" strike="noStrike" baseline="0" dirty="0">
                    <a:latin typeface="NewtonSanPin-Regular"/>
                  </a:rPr>
                  <a:t>(</a:t>
                </a:r>
                <a:r>
                  <a:rPr lang="en-US" sz="2400" b="0" i="1" u="none" strike="noStrike" baseline="0" dirty="0">
                    <a:latin typeface="NewtonSanPin-Italic"/>
                  </a:rPr>
                  <a:t>B</a:t>
                </a:r>
                <a:r>
                  <a:rPr lang="en-US" sz="2400" b="0" i="0" u="none" strike="noStrike" baseline="0" dirty="0">
                    <a:latin typeface="NewtonSanPin-Regular"/>
                  </a:rPr>
                  <a:t>) =</a:t>
                </a:r>
                <a:r>
                  <a:rPr lang="ru-RU" sz="2400" b="0" i="0" u="none" strike="noStrike" baseline="0" dirty="0">
                    <a:latin typeface="NewtonSanPin-Regular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  <m:r>
                      <a:rPr lang="ru-RU" sz="2400" b="0" i="1" u="none" strike="noStrike" baseline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ru-RU" sz="24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en-US" sz="2400" b="0" i="1" u="none" strike="noStrike" baseline="0" dirty="0">
                    <a:latin typeface="NewtonSanPin-Italic"/>
                  </a:rPr>
                  <a:t>P</a:t>
                </a:r>
                <a:r>
                  <a:rPr lang="en-US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A</a:t>
                </a:r>
                <a:r>
                  <a:rPr lang="pt-BR" sz="2400" b="0" i="0" u="none" strike="noStrike" baseline="0" dirty="0">
                    <a:latin typeface="NewtonSanPin-Regular"/>
                    <a:sym typeface="Symbol" panose="05050102010706020507" pitchFamily="18" charset="2"/>
                  </a:rPr>
                  <a:t> </a:t>
                </a:r>
                <a:r>
                  <a:rPr lang="ru-RU" sz="2400" b="0" i="0" u="none" strike="noStrike" baseline="0" dirty="0">
                    <a:latin typeface="MathFont1"/>
                  </a:rPr>
                  <a:t> </a:t>
                </a:r>
                <a:r>
                  <a:rPr lang="ru-RU" sz="2400" b="0" i="1" u="none" strike="noStrike" baseline="0" dirty="0">
                    <a:latin typeface="NewtonSanPin-Italic"/>
                  </a:rPr>
                  <a:t>B</a:t>
                </a:r>
                <a:r>
                  <a:rPr lang="en-US" sz="2400" b="0" i="0" u="none" strike="noStrike" baseline="0" dirty="0">
                    <a:latin typeface="NewtonSanPin-Regular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</m:oMath>
                </a14:m>
                <a:endParaRPr lang="ru-RU" sz="24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Подставляем найденные вероятности в равенство, которое нужно проверить:</a:t>
                </a:r>
              </a:p>
              <a:p>
                <a:pPr marL="0" indent="0">
                  <a:buNone/>
                </a:pP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A </a:t>
                </a:r>
                <a:r>
                  <a:rPr lang="pt-BR" sz="2400" b="0" i="0" u="none" strike="noStrike" baseline="0" dirty="0">
                    <a:latin typeface="NewtonSanPin-Regular"/>
                    <a:sym typeface="Symbol" panose="05050102010706020507" pitchFamily="18" charset="2"/>
                  </a:rPr>
                  <a:t></a:t>
                </a:r>
                <a:r>
                  <a:rPr lang="ru-RU" sz="2400" b="0" i="0" u="none" strike="noStrike" baseline="0" dirty="0">
                    <a:latin typeface="MathFont1"/>
                  </a:rPr>
                  <a:t> </a:t>
                </a:r>
                <a:r>
                  <a:rPr lang="ru-RU" sz="2400" b="0" i="1" u="none" strike="noStrike" baseline="0" dirty="0">
                    <a:latin typeface="NewtonSanPin-Italic"/>
                  </a:rPr>
                  <a:t>B</a:t>
                </a:r>
                <a:r>
                  <a:rPr lang="ru-RU" sz="2400" b="0" i="0" u="none" strike="noStrike" baseline="0" dirty="0">
                    <a:latin typeface="NewtonSanPin-Regular"/>
                  </a:rPr>
                  <a:t>) = </a:t>
                </a: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A</a:t>
                </a:r>
                <a:r>
                  <a:rPr lang="ru-RU" sz="2400" b="0" i="0" u="none" strike="noStrike" baseline="0" dirty="0">
                    <a:latin typeface="NewtonSanPin-Regular"/>
                  </a:rPr>
                  <a:t>) · </a:t>
                </a:r>
                <a:r>
                  <a:rPr lang="ru-RU" sz="2400" b="0" i="1" u="none" strike="noStrike" baseline="0" dirty="0">
                    <a:latin typeface="NewtonSanPin-Italic"/>
                  </a:rPr>
                  <a:t>P</a:t>
                </a:r>
                <a:r>
                  <a:rPr lang="ru-RU" sz="2400" b="0" i="0" u="none" strike="noStrike" baseline="0" dirty="0">
                    <a:latin typeface="NewtonSanPin-Regular"/>
                  </a:rPr>
                  <a:t>(</a:t>
                </a:r>
                <a:r>
                  <a:rPr lang="ru-RU" sz="2400" b="0" i="1" u="none" strike="noStrike" baseline="0" dirty="0">
                    <a:latin typeface="NewtonSanPin-Italic"/>
                  </a:rPr>
                  <a:t>B</a:t>
                </a:r>
                <a:r>
                  <a:rPr lang="ru-RU" sz="2400" b="0" i="0" u="none" strike="noStrike" baseline="0" dirty="0">
                    <a:latin typeface="NewtonSanPin-Regular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u="none" strike="noStrike" baseline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400" b="0" i="0" u="none" strike="noStrike" baseline="0" dirty="0">
                    <a:latin typeface="NewtonSanPin-Regular"/>
                  </a:rPr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2400" b="0" i="0" u="none" strike="noStrike" baseline="0" dirty="0">
                    <a:latin typeface="NewtonSanPin-Regular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</m:oMath>
                </a14:m>
                <a:endParaRPr lang="ru-RU" sz="2400" b="0" i="0" u="none" strike="noStrike" baseline="0" dirty="0">
                  <a:latin typeface="NewtonSanPin-Regular"/>
                </a:endParaRPr>
              </a:p>
              <a:p>
                <a:pPr marL="0" indent="0" algn="l">
                  <a:buNone/>
                </a:pPr>
                <a:r>
                  <a:rPr lang="ru-RU" sz="2400" b="0" i="0" u="none" strike="noStrike" baseline="0" dirty="0">
                    <a:latin typeface="NewtonSanPin-Regular"/>
                  </a:rPr>
                  <a:t>Равенство выполнено, поэтому события </a:t>
                </a:r>
                <a:r>
                  <a:rPr lang="ru-RU" sz="2400" b="0" i="1" u="none" strike="noStrike" baseline="0" dirty="0">
                    <a:latin typeface="NewtonSanPin-Italic"/>
                  </a:rPr>
                  <a:t>A </a:t>
                </a:r>
                <a:r>
                  <a:rPr lang="ru-RU" sz="2400" b="0" i="0" u="none" strike="noStrike" baseline="0" dirty="0">
                    <a:latin typeface="NewtonSanPin-Regular"/>
                  </a:rPr>
                  <a:t>и </a:t>
                </a:r>
                <a:r>
                  <a:rPr lang="ru-RU" sz="2400" b="0" i="1" u="none" strike="noStrike" baseline="0" dirty="0">
                    <a:latin typeface="NewtonSanPin-Italic"/>
                  </a:rPr>
                  <a:t>B </a:t>
                </a:r>
                <a:r>
                  <a:rPr lang="ru-RU" sz="2400" b="0" i="0" u="none" strike="noStrike" baseline="0" dirty="0">
                    <a:latin typeface="NewtonSanPin-Regular"/>
                  </a:rPr>
                  <a:t>независимы.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824" y="752474"/>
                <a:ext cx="11931015" cy="5534025"/>
              </a:xfrm>
              <a:blipFill>
                <a:blip r:embed="rId2"/>
                <a:stretch>
                  <a:fillRect l="-766" t="-1542" r="-409" b="-6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119F91-5342-4518-B4CE-EE40EBC6B7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075" y="2043111"/>
            <a:ext cx="2976756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96709"/>
      </p:ext>
    </p:extLst>
  </p:cSld>
  <p:clrMapOvr>
    <a:masterClrMapping/>
  </p:clrMapOvr>
  <p:transition spd="slow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" y="241301"/>
            <a:ext cx="4552950" cy="5683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Задание 1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4E19919-3F67-4451-B4AB-CEFBC97570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11" y="893317"/>
            <a:ext cx="10487972" cy="397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889335"/>
      </p:ext>
    </p:extLst>
  </p:cSld>
  <p:clrMapOvr>
    <a:masterClrMapping/>
  </p:clrMapOvr>
  <p:transition spd="slow">
    <p:strips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1976</Words>
  <Application>Microsoft Office PowerPoint</Application>
  <PresentationFormat>Широкоэкранный</PresentationFormat>
  <Paragraphs>199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MathFont1</vt:lpstr>
      <vt:lpstr>Microsoft Sans Serif</vt:lpstr>
      <vt:lpstr>NewtonSanPin-Bold</vt:lpstr>
      <vt:lpstr>NewtonSanPin-Italic</vt:lpstr>
      <vt:lpstr>NewtonSanPin-Regular</vt:lpstr>
      <vt:lpstr>PragmaticaSanPin-Book</vt:lpstr>
      <vt:lpstr>Times New Roman</vt:lpstr>
      <vt:lpstr>Тема Office</vt:lpstr>
      <vt:lpstr>Независимые собы­тия.</vt:lpstr>
      <vt:lpstr>Презентация PowerPoint</vt:lpstr>
      <vt:lpstr>Пример 1</vt:lpstr>
      <vt:lpstr>Пример 2</vt:lpstr>
      <vt:lpstr>Презентация PowerPoint</vt:lpstr>
      <vt:lpstr>Пример 4</vt:lpstr>
      <vt:lpstr>Пример 4 (продолжение)</vt:lpstr>
      <vt:lpstr>Пример 5</vt:lpstr>
      <vt:lpstr>Задание 1</vt:lpstr>
      <vt:lpstr>Задания 2 - 3</vt:lpstr>
      <vt:lpstr>Задание 4</vt:lpstr>
      <vt:lpstr>Задание 5</vt:lpstr>
      <vt:lpstr>Задание 6</vt:lpstr>
      <vt:lpstr>Домашнее задание: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данных в таблицах. Практические вычисления по табличным данным.</dc:title>
  <dc:creator>ОШ42</dc:creator>
  <cp:lastModifiedBy>МАРИНА МАРИНА</cp:lastModifiedBy>
  <cp:revision>37</cp:revision>
  <dcterms:created xsi:type="dcterms:W3CDTF">2023-09-02T10:27:39Z</dcterms:created>
  <dcterms:modified xsi:type="dcterms:W3CDTF">2024-01-15T09:40:44Z</dcterms:modified>
</cp:coreProperties>
</file>