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3" r:id="rId6"/>
    <p:sldId id="259" r:id="rId7"/>
    <p:sldId id="260" r:id="rId8"/>
    <p:sldId id="261" r:id="rId9"/>
    <p:sldId id="262" r:id="rId10"/>
    <p:sldId id="266" r:id="rId11"/>
    <p:sldId id="267" r:id="rId12"/>
    <p:sldId id="268" r:id="rId13"/>
    <p:sldId id="269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3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6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9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3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73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1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32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5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8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3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A2145-040E-420A-BF58-F1CD6B9CF4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0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" y="182880"/>
            <a:ext cx="6229350" cy="126873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Формула полной вероятности.</a:t>
            </a:r>
            <a:endParaRPr lang="ru-RU" sz="4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" y="5019358"/>
            <a:ext cx="528828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Г.ГОРЛОВКИ «ШКОЛА № 42»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Рыбина М.В.</a:t>
            </a:r>
          </a:p>
        </p:txBody>
      </p:sp>
    </p:spTree>
    <p:extLst>
      <p:ext uri="{BB962C8B-B14F-4D97-AF65-F5344CB8AC3E}">
        <p14:creationId xmlns:p14="http://schemas.microsoft.com/office/powerpoint/2010/main" val="389897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733EC-F33E-4C73-B023-ABF6E67D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136525"/>
            <a:ext cx="10982325" cy="66357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Задача 2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4C5AF4B-2BAD-422E-8874-4FDD54889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6" y="800100"/>
            <a:ext cx="9086850" cy="58483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Волшебной стране бывает два типа погоды: хорошая и отличная, причём погода, установившись утром, держится неизменной весь день. Известно, что с вероятностью 0,9 погода завтра будет такой же, как и сегодня. 5 апреля погода в Волшебной стране хорошая. Найдите вероятность того, что 8 апреля в Волшебной стране будет отличная погода.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latin typeface="Arial" panose="020B0604020202020204" pitchFamily="34" charset="0"/>
              </a:rPr>
              <a:t>Решение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Известно, что с вероятностью 0,9 погода завтра будет такой же, как и сегодня. Тогда, если погода меняется, то её вероятность равна 0,1.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Для погоды на 6, 7 и 8 апреля есть 4 варианта: ХХО, ХОО, ОХО, ООО (здесь Х  — хорошая, О  — отличная погода). Найдем вероятности наступления такой погоды: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P(XXO) = 0,9·0,9·0,1 = 0,081;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P(XOO) = 0,9·0,1·0,9 = 0,081;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P(OXO) = 0,1·0,1·0,1 = 0,001;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P(OOO) = 0,1·0,9·0,9 = 0,081.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Указанные события несовместные, вероятность их суммы равна сумме вероятностей этих событий: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P(ХХО) + P(ХОО) + P(ОХО) + P(ООО)  =  0,081 + 0,081 + 0,001 + 0,081  =  0,244.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Ответ: 0,244.</a:t>
            </a:r>
            <a:endParaRPr lang="ru-RU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AF18375-4ECA-4F9E-A10B-D91E8B5B4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9DDA7B-2ECF-4BAD-82AB-B1D7B859F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150" y="138113"/>
            <a:ext cx="3171824" cy="2131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7053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8C6B9-EAA0-475E-8113-C88856D9D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" y="155576"/>
            <a:ext cx="10372725" cy="6159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Задача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6573F8-F378-459C-BBF7-20C264CDC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" y="771526"/>
            <a:ext cx="6486526" cy="54054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u="none" strike="noStrike" baseline="0" dirty="0">
                <a:latin typeface="PragmaticaSanPin-Book"/>
              </a:rPr>
              <a:t>В отдел технического контроля поступает партия, содержащая 20 изделий, среди которых имеется 5 бракованных. Контролёр для проверки отбирает 2 изделия, при этом в бракованном изделии он обнаруживает брак с вероятностью 0,9. Партия бракуется, если среди отобранных для проверки изделий обнаружено хотя бы одно бракованное. Найдите вероятность того, что данная партия изделий будут забракована.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F459CD-D332-438D-8160-88AEF0EFD4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75" y="365125"/>
            <a:ext cx="3895725" cy="259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1184404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E460B-3178-45A4-9929-D39E84D5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27001"/>
            <a:ext cx="11068050" cy="6731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Задача 3 (решение)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E55AAD2-5914-4E25-A12A-200C3D66EF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3350" y="714375"/>
                <a:ext cx="11830050" cy="590550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Сначала рассчитаем вероятность извлечения как минимум одного бракованного изделия, не учитывая ещё вероятность обнаружения контролером.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Итак, у нас есть 5 бракованных и 15 нормальных изделий. </a:t>
                </a:r>
              </a:p>
              <a:p>
                <a:pPr marL="514350" indent="-514350" algn="l">
                  <a:buAutoNum type="arabicPeriod"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Оба изделия бракованные: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Вероятность извлечения первого бракованного изделия: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Вероятность извлечения второго бракованного изделия (с учётом, что одно уже взято):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endParaRPr lang="ru-RU" b="0" i="0" dirty="0">
                  <a:solidFill>
                    <a:srgbClr val="2C2D2E"/>
                  </a:solidFill>
                  <a:effectLst/>
                  <a:latin typeface="Helvetica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Итак, вероятность того, что оба изделия будут бракованными: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endParaRPr lang="ru-RU" b="0" i="0" dirty="0">
                  <a:solidFill>
                    <a:srgbClr val="2C2D2E"/>
                  </a:solidFill>
                  <a:effectLst/>
                  <a:latin typeface="Helvetica" panose="020B0604020202020204" pitchFamily="34" charset="0"/>
                </a:endParaRP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2. Одно изделие бракованное, а другое — нет: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Вероятность извлечения бракованного изделия и затем хорошего: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endParaRPr lang="ru-RU" b="0" i="0" dirty="0">
                  <a:solidFill>
                    <a:srgbClr val="2C2D2E"/>
                  </a:solidFill>
                  <a:effectLst/>
                  <a:latin typeface="Helvetica" panose="020B0604020202020204" pitchFamily="34" charset="0"/>
                </a:endParaRP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 Вероятность извлечения хорошего изделия и затем бракованного: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Суммарная вероятность: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endParaRPr lang="ru-RU" b="0" i="0" dirty="0">
                  <a:solidFill>
                    <a:srgbClr val="2C2D2E"/>
                  </a:solidFill>
                  <a:effectLst/>
                  <a:latin typeface="Helvetica" panose="020B0604020202020204" pitchFamily="34" charset="0"/>
                </a:endParaRP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Следовательно, общая вероятность извлечь хотя бы одно бракованное изделие, не учитывая вероятность обнаружения брака контролером: </a:t>
                </a:r>
              </a:p>
              <a:p>
                <a:pPr marL="0" indent="0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P(хотя бы одно бракованное)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+ </a:t>
                </a:r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endParaRPr lang="ru-RU" b="0" i="0" dirty="0">
                  <a:solidFill>
                    <a:srgbClr val="2C2D2E"/>
                  </a:solidFill>
                  <a:effectLst/>
                  <a:latin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E55AAD2-5914-4E25-A12A-200C3D66EF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350" y="714375"/>
                <a:ext cx="11830050" cy="5905500"/>
              </a:xfrm>
              <a:blipFill>
                <a:blip r:embed="rId2"/>
                <a:stretch>
                  <a:fillRect l="-670" t="-22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3338777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E460B-3178-45A4-9929-D39E84D5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27001"/>
            <a:ext cx="11068050" cy="6731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Задача 3 (решение)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E55AAD2-5914-4E25-A12A-200C3D66EF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3350" y="714374"/>
                <a:ext cx="11791950" cy="6016625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Теперь учитываем, что контролер обнаруживает брак с вероятностью 0,9.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Если он извлекает только одно бракованное изделие, он обнаружит его с вероятностью 0,9.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Если он извлекает два бракованных изделия, тогда вероятность обнаружения хотя бы одного из них равна: 0,9*0,9+0,9*0,1+0,1*0,9 = 0,99.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Получаем окончательное выражение для вероятности </a:t>
                </a:r>
                <a:r>
                  <a:rPr lang="ru-RU" b="0" i="0" dirty="0" err="1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забраковки</a:t>
                </a: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: 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P(партия забракована) = P(хотя бы одно бракованное) * P(контролер обнаружит брак)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solidFill>
                              <a:srgbClr val="2C2D2E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  <m:r>
                      <a:rPr lang="ru-RU" i="1">
                        <a:solidFill>
                          <a:srgbClr val="2C2D2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*0,99 + </a:t>
                </a:r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0" i="0" dirty="0">
                    <a:solidFill>
                      <a:srgbClr val="FF0000"/>
                    </a:solidFill>
                    <a:effectLst/>
                    <a:latin typeface="Helvetica" panose="020B0604020202020204" pitchFamily="34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*0,9 =</a:t>
                </a:r>
              </a:p>
              <a:p>
                <a:pPr marL="0" indent="0" algn="l">
                  <a:buNone/>
                </a:pPr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99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1900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2C2D2E"/>
                            </a:solidFill>
                            <a:effectLst/>
                            <a:latin typeface="Cambria Math" panose="02040503050406030204" pitchFamily="18" charset="0"/>
                          </a:rPr>
                          <m:t>76</m:t>
                        </m:r>
                      </m:den>
                    </m:f>
                    <m:r>
                      <a:rPr lang="ru-RU" b="0" i="1" smtClean="0">
                        <a:solidFill>
                          <a:srgbClr val="2C2D2E"/>
                        </a:solidFill>
                        <a:effectLst/>
                        <a:latin typeface="Cambria Math" panose="02040503050406030204" pitchFamily="18" charset="0"/>
                      </a:rPr>
                      <m:t>=0,0521+0,3553</m:t>
                    </m:r>
                  </m:oMath>
                </a14:m>
                <a: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  <a:t>= 0,4074</a:t>
                </a:r>
              </a:p>
              <a:p>
                <a:pPr marL="0" indent="0">
                  <a:buNone/>
                </a:pPr>
                <a:br>
                  <a:rPr lang="ru-RU" b="0" i="0" dirty="0">
                    <a:solidFill>
                      <a:srgbClr val="2C2D2E"/>
                    </a:solidFill>
                    <a:effectLst/>
                    <a:latin typeface="Helvetica" panose="020B0604020202020204" pitchFamily="34" charset="0"/>
                  </a:rPr>
                </a:br>
                <a:endParaRPr lang="ru-RU" dirty="0"/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E55AAD2-5914-4E25-A12A-200C3D66EF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350" y="714374"/>
                <a:ext cx="11791950" cy="6016625"/>
              </a:xfrm>
              <a:blipFill>
                <a:blip r:embed="rId2"/>
                <a:stretch>
                  <a:fillRect l="-1086" t="-2432" r="-8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7848355"/>
      </p:ext>
    </p:extLst>
  </p:cSld>
  <p:clrMapOvr>
    <a:masterClrMapping/>
  </p:clrMapOvr>
  <p:transition spd="slow"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59" y="219440"/>
            <a:ext cx="5057775" cy="7493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Домашнее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49" y="968740"/>
            <a:ext cx="9628515" cy="56698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/>
              <a:t>Выучить правила и формулы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§ 10 п.2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</a:rPr>
              <a:t>Выполнить в тетради.</a:t>
            </a:r>
            <a:endParaRPr lang="ru-RU" dirty="0"/>
          </a:p>
          <a:p>
            <a:pPr marL="342900" indent="-342900" algn="just">
              <a:buAutoNum type="arabicPeriod"/>
            </a:pPr>
            <a:r>
              <a:rPr lang="ru-RU" b="0" i="0" u="none" strike="noStrike" baseline="0" dirty="0">
                <a:latin typeface="PragmaticaSanPin-Book"/>
              </a:rPr>
              <a:t>В долине Стабильности бывают только дождливые и солнечные дни, причём с вероятностью 0,9 на следующий день сохраняется та же погода, которая была в предыдущий. 1 мая был дождь. С какой вероятностью 5 мая будет солнце?</a:t>
            </a:r>
          </a:p>
          <a:p>
            <a:pPr marL="0" indent="0" algn="just">
              <a:buNone/>
            </a:pPr>
            <a:r>
              <a:rPr lang="ru-RU" b="0" i="0" u="none" strike="noStrike" baseline="0" dirty="0">
                <a:latin typeface="PragmaticaSanPin-Book"/>
              </a:rPr>
              <a:t>2. Из десяти студентов, пришедших на экзамен, Иванов и Петров знают 20 билетов из 30, Сидоров — только 15, а остальные выучили все 30 билетов. Знание билета гарантирует сдачу экзамена профессору Злобину с вероятностью 0,85, а незнание — только 0,1. С какой вероятностью случайно вызванный студент сдаст экзамен?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765" y="219440"/>
            <a:ext cx="2102476" cy="2703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3287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178"/>
            <a:ext cx="10633710" cy="70548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Пример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685" y="703579"/>
                <a:ext cx="8721090" cy="6004243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В кармане у Макара лежат 6 орехов, 2 из которых пустые. Он вынимает </a:t>
                </a:r>
                <a:r>
                  <a:rPr lang="ru-RU" sz="2400" b="0" i="0" u="none" strike="noStrike" baseline="0" dirty="0" err="1">
                    <a:latin typeface="NewtonSanPin-Regular"/>
                  </a:rPr>
                  <a:t>изкармана</a:t>
                </a:r>
                <a:r>
                  <a:rPr lang="ru-RU" sz="2400" b="0" i="0" u="none" strike="noStrike" baseline="0" dirty="0">
                    <a:latin typeface="NewtonSanPin-Regular"/>
                  </a:rPr>
                  <a:t> и раскалывает один за другим 2 ореха. Рассмотрим события:</a:t>
                </a:r>
              </a:p>
              <a:p>
                <a:pPr marL="0" indent="0" algn="just">
                  <a:buNone/>
                </a:pPr>
                <a:r>
                  <a:rPr lang="ru-RU" sz="2400" b="0" i="1" u="none" strike="noStrike" baseline="0" dirty="0">
                    <a:latin typeface="NewtonSanPin-Italic"/>
                  </a:rPr>
                  <a:t>A </a:t>
                </a:r>
                <a:r>
                  <a:rPr lang="ru-RU" sz="2400" b="0" i="0" u="none" strike="noStrike" baseline="0" dirty="0">
                    <a:latin typeface="NewtonSanPin-Regular"/>
                  </a:rPr>
                  <a:t>= {первый орех будет полным},</a:t>
                </a:r>
              </a:p>
              <a:p>
                <a:pPr marL="0" indent="0" algn="just">
                  <a:buNone/>
                </a:pPr>
                <a:r>
                  <a:rPr lang="ru-RU" sz="2400" b="0" i="1" u="none" strike="noStrike" baseline="0" dirty="0">
                    <a:latin typeface="NewtonSanPin-Italic"/>
                  </a:rPr>
                  <a:t>B </a:t>
                </a:r>
                <a:r>
                  <a:rPr lang="ru-RU" sz="2400" b="0" i="0" u="none" strike="noStrike" baseline="0" dirty="0">
                    <a:latin typeface="NewtonSanPin-Regular"/>
                  </a:rPr>
                  <a:t>= {второй орех будет полным}.</a:t>
                </a:r>
              </a:p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Чему равна вероятность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)? </a:t>
                </a:r>
              </a:p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Если бы мы знали, произошло или нет</a:t>
                </a:r>
              </a:p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событие 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ru-RU" sz="2400" b="0" i="0" u="none" strike="noStrike" baseline="0" dirty="0">
                    <a:latin typeface="NewtonSanPin-Regular"/>
                  </a:rPr>
                  <a:t>, то ответ легко вычислялся бы по классическому определению</a:t>
                </a:r>
              </a:p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вероятности:</a:t>
                </a:r>
              </a:p>
              <a:p>
                <a:pPr marL="0" indent="0" algn="just">
                  <a:buNone/>
                </a:pP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en-US" sz="2400" b="0" u="none" strike="noStrike" baseline="0" dirty="0">
                    <a:latin typeface="NewtonSanPin-Italic"/>
                  </a:rPr>
                  <a:t>B|A</a:t>
                </a:r>
                <a:r>
                  <a:rPr lang="en-US" sz="24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400" b="0" i="0" u="none" strike="noStrike" baseline="0" dirty="0">
                    <a:latin typeface="NewtonSanPin-Regular"/>
                  </a:rPr>
                  <a:t>, </a:t>
                </a: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en-US" sz="2400" b="0" u="none" strike="noStrike" baseline="0" dirty="0">
                    <a:latin typeface="NewtonSanPin-Italic"/>
                  </a:rPr>
                  <a:t>B|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b="0" i="0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en-US" sz="24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2400" b="0" i="0" u="none" strike="noStrike" baseline="0" dirty="0">
                  <a:latin typeface="NewtonSanPin-Regular"/>
                </a:endParaRPr>
              </a:p>
              <a:p>
                <a:pPr marL="0" indent="0" algn="just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Но это </a:t>
                </a:r>
                <a:r>
                  <a:rPr lang="ru-RU" sz="2400" b="1" i="0" u="none" strike="noStrike" baseline="0" dirty="0">
                    <a:latin typeface="NewtonSanPin-Bold"/>
                  </a:rPr>
                  <a:t>условные </a:t>
                </a:r>
                <a:r>
                  <a:rPr lang="ru-RU" sz="2400" b="0" i="0" u="none" strike="noStrike" baseline="0" dirty="0">
                    <a:latin typeface="NewtonSanPin-Regular"/>
                  </a:rPr>
                  <a:t>вероятности, а как найти по ним </a:t>
                </a:r>
                <a:r>
                  <a:rPr lang="ru-RU" sz="2400" b="1" i="0" u="none" strike="noStrike" baseline="0" dirty="0">
                    <a:latin typeface="NewtonSanPin-Bold"/>
                  </a:rPr>
                  <a:t>безусловную </a:t>
                </a:r>
                <a:r>
                  <a:rPr lang="ru-RU" sz="2400" b="0" i="0" u="none" strike="noStrike" baseline="0" dirty="0">
                    <a:latin typeface="NewtonSanPin-Regular"/>
                  </a:rPr>
                  <a:t>вероятность </a:t>
                </a: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en-US" sz="2400" b="0" i="1" u="none" strike="noStrike" baseline="0" dirty="0">
                    <a:latin typeface="NewtonSanPin-Italic"/>
                  </a:rPr>
                  <a:t>B</a:t>
                </a:r>
                <a:r>
                  <a:rPr lang="en-US" sz="2400" b="0" i="0" u="none" strike="noStrike" baseline="0" dirty="0">
                    <a:latin typeface="NewtonSanPin-Regular"/>
                  </a:rPr>
                  <a:t>)?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685" y="703579"/>
                <a:ext cx="8721090" cy="6004243"/>
              </a:xfrm>
              <a:blipFill>
                <a:blip r:embed="rId2"/>
                <a:stretch>
                  <a:fillRect l="-1048" t="-1421" r="-1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2AFDC1-59B9-424C-BB4F-987E5F069B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150178"/>
            <a:ext cx="2657475" cy="265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34837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775" y="180976"/>
                <a:ext cx="5991225" cy="6494144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b="1" i="0" u="none" strike="noStrike" baseline="0" dirty="0">
                    <a:latin typeface="NewtonSanPin-Bold"/>
                  </a:rPr>
                  <a:t>Набор случайных событий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 u="none" strike="noStrike" baseline="0" smtClean="0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b="1" i="1" u="none" strike="noStrike" baseline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b="1" i="0" u="none" strike="noStrike" baseline="0" dirty="0">
                    <a:latin typeface="NewtonSanPin-Bold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b="1" i="0" u="none" strike="noStrike" baseline="0" dirty="0">
                    <a:latin typeface="NewtonSanPin-Bold"/>
                  </a:rPr>
                  <a:t>, 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ru-RU" b="1" i="1" u="none" strike="noStrike" baseline="0" dirty="0">
                    <a:latin typeface="NewtonSanPin-BoldItalic"/>
                  </a:rPr>
                  <a:t> </a:t>
                </a:r>
                <a:r>
                  <a:rPr lang="ru-RU" b="1" i="0" u="none" strike="noStrike" baseline="0" dirty="0">
                    <a:latin typeface="NewtonSanPin-Bold"/>
                  </a:rPr>
                  <a:t>называется </a:t>
                </a:r>
                <a:r>
                  <a:rPr lang="ru-RU" b="1" i="1" u="none" strike="noStrike" baseline="0" dirty="0">
                    <a:solidFill>
                      <a:srgbClr val="FF0000"/>
                    </a:solidFill>
                    <a:latin typeface="NewtonSanPin-BoldItalic"/>
                  </a:rPr>
                  <a:t>полной группой событий</a:t>
                </a:r>
                <a:r>
                  <a:rPr lang="ru-RU" b="1" i="0" u="none" strike="noStrike" baseline="0" dirty="0">
                    <a:latin typeface="NewtonSanPin-Bold"/>
                  </a:rPr>
                  <a:t>, если все эти события попарно несовместны, а их объединение равно множеству всех исходов </a:t>
                </a:r>
                <a:r>
                  <a:rPr lang="el-GR" b="1" i="0" u="none" strike="noStrike" baseline="0" dirty="0">
                    <a:latin typeface="NewtonSanPin-Bold"/>
                  </a:rPr>
                  <a:t>Ω.</a:t>
                </a:r>
                <a:endParaRPr lang="en-US" b="1" i="0" u="none" strike="noStrike" baseline="0" dirty="0">
                  <a:latin typeface="NewtonSanPin-Bold"/>
                </a:endParaRPr>
              </a:p>
              <a:p>
                <a:pPr marL="0" indent="0" algn="just">
                  <a:buNone/>
                </a:pPr>
                <a:endParaRPr lang="ru-RU" b="0" i="0" u="none" strike="noStrike" baseline="0" dirty="0">
                  <a:latin typeface="NewtonSanPin-Regular"/>
                </a:endParaRPr>
              </a:p>
              <a:p>
                <a:pPr marL="0" indent="0" algn="just">
                  <a:buNone/>
                </a:pPr>
                <a:endParaRPr lang="ru-RU" dirty="0">
                  <a:latin typeface="NewtonSanPin-Regular"/>
                </a:endParaRPr>
              </a:p>
              <a:p>
                <a:pPr marL="0" indent="0" algn="just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Можно сказать, что полная группа событий — это разбиение множества исходов Ω на непересекающиеся множества. Самым простым (и часто используемым) примером полной группы событий является набор из двух событий: </a:t>
                </a:r>
                <a:r>
                  <a:rPr lang="ru-RU" i="1" dirty="0">
                    <a:latin typeface="NewtonSanPin-Italic"/>
                  </a:rPr>
                  <a:t>А</a:t>
                </a:r>
                <a:r>
                  <a:rPr lang="ru-RU" b="0" i="1" u="none" strike="noStrike" baseline="0" dirty="0">
                    <a:latin typeface="NewtonSanPin-Italic"/>
                  </a:rPr>
                  <a:t> </a:t>
                </a:r>
                <a:r>
                  <a:rPr lang="ru-RU" b="0" i="0" u="none" strike="noStrike" baseline="0" dirty="0">
                    <a:latin typeface="NewtonSanPin-Regular"/>
                  </a:rPr>
                  <a:t>и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b="0" i="1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b="0" i="0" u="none" strike="noStrike" baseline="0" dirty="0">
                    <a:latin typeface="NewtonSanPin-Regular"/>
                  </a:rPr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775" y="180976"/>
                <a:ext cx="5991225" cy="6494144"/>
              </a:xfrm>
              <a:blipFill>
                <a:blip r:embed="rId2"/>
                <a:stretch>
                  <a:fillRect l="-2035" t="-1596" r="-2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F6DEE0-8318-4FC4-BABF-5347B5B3DB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6" t="19305" r="68671" b="68473"/>
          <a:stretch/>
        </p:blipFill>
        <p:spPr>
          <a:xfrm>
            <a:off x="7301677" y="180976"/>
            <a:ext cx="3633024" cy="233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8AB847-536B-4556-8090-F8B05FA02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423" y="3789906"/>
            <a:ext cx="3525278" cy="232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8257490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A8A72-ADB3-4BFB-9E7F-47A832FE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75" y="146050"/>
            <a:ext cx="11163300" cy="72072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Формула полной вероятности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775" y="762000"/>
                <a:ext cx="11849100" cy="5414963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ru-RU" sz="2400" b="0" u="none" strike="noStrike" baseline="0" dirty="0">
                    <a:latin typeface="NewtonSanPin-Italic"/>
                  </a:rPr>
                  <a:t>Формула полной вероятности </a:t>
                </a:r>
                <a:r>
                  <a:rPr lang="ru-RU" sz="2400" b="0" u="none" strike="noStrike" baseline="0" dirty="0">
                    <a:latin typeface="NewtonSanPin-Regular"/>
                  </a:rPr>
                  <a:t>выражает безусловную вероятность события </a:t>
                </a:r>
                <a:r>
                  <a:rPr lang="ru-RU" sz="2400" b="0" u="none" strike="noStrike" baseline="0" dirty="0">
                    <a:latin typeface="NewtonSanPin-Italic"/>
                  </a:rPr>
                  <a:t>A </a:t>
                </a:r>
                <a:r>
                  <a:rPr lang="ru-RU" sz="2400" b="0" u="none" strike="noStrike" baseline="0" dirty="0">
                    <a:latin typeface="NewtonSanPin-Regular"/>
                  </a:rPr>
                  <a:t>через условные вероятности:</a:t>
                </a:r>
              </a:p>
              <a:p>
                <a:pPr marL="0" indent="0" algn="ctr">
                  <a:buNone/>
                </a:pP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=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400" b="1" i="0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+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+ … +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NewtonSanPin-BoldItalic"/>
                  </a:rPr>
                  <a:t>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NewtonSanPin-BoldItalic"/>
                  </a:rPr>
                  <a:t>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).</a:t>
                </a:r>
              </a:p>
              <a:p>
                <a:pPr marL="0" indent="0" algn="l">
                  <a:buNone/>
                </a:pPr>
                <a:r>
                  <a:rPr lang="ru-RU" sz="2400" b="0" u="none" strike="noStrike" baseline="0" dirty="0">
                    <a:latin typeface="NewtonSanPin-Regular"/>
                  </a:rPr>
                  <a:t>В частном случае, когда полная группа событий состоит из </a:t>
                </a:r>
                <a:r>
                  <a:rPr lang="ru-RU" sz="2400" b="0" u="none" strike="noStrike" baseline="0" dirty="0">
                    <a:latin typeface="NewtonSanPin-Italic"/>
                  </a:rPr>
                  <a:t>H </a:t>
                </a:r>
                <a:r>
                  <a:rPr lang="ru-RU" sz="2400" b="0" u="none" strike="noStrike" baseline="0" dirty="0">
                    <a:latin typeface="NewtonSanPin-Regular"/>
                  </a:rPr>
                  <a:t>и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b="0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b="0" i="0" u="none" strike="noStrike" baseline="0" smtClean="0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</m:bar>
                  </m:oMath>
                </a14:m>
                <a:r>
                  <a:rPr lang="ru-RU" sz="2400" b="0" u="none" strike="noStrike" baseline="0" dirty="0">
                    <a:latin typeface="NewtonSanPin-Regular"/>
                  </a:rPr>
                  <a:t>, эта</a:t>
                </a:r>
              </a:p>
              <a:p>
                <a:pPr marL="0" indent="0" algn="l">
                  <a:buNone/>
                </a:pPr>
                <a:r>
                  <a:rPr lang="ru-RU" sz="2400" b="0" u="none" strike="noStrike" baseline="0" dirty="0">
                    <a:latin typeface="NewtonSanPin-Regular"/>
                  </a:rPr>
                  <a:t>формула выглядит так:</a:t>
                </a:r>
              </a:p>
              <a:p>
                <a:pPr marL="0" indent="0" algn="ctr">
                  <a:buNone/>
                </a:pP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=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H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A|H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) + 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b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b="1" i="0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</m:bar>
                    <m:r>
                      <a:rPr lang="ru-RU" sz="2400" b="1" i="0" u="none" strike="noStrike" baseline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P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Regular"/>
                  </a:rPr>
                  <a:t>(</a:t>
                </a:r>
                <a:r>
                  <a:rPr lang="pt-BR" sz="2400" b="1" u="none" strike="noStrike" baseline="0" dirty="0">
                    <a:solidFill>
                      <a:srgbClr val="FF0000"/>
                    </a:solidFill>
                    <a:latin typeface="NewtonSanPin-Italic"/>
                  </a:rPr>
                  <a:t>A|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Н</m:t>
                        </m:r>
                      </m:e>
                    </m:bar>
                  </m:oMath>
                </a14:m>
                <a:r>
                  <a:rPr lang="ru-RU" sz="2400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775" y="762000"/>
                <a:ext cx="11849100" cy="5414963"/>
              </a:xfrm>
              <a:blipFill>
                <a:blip r:embed="rId2"/>
                <a:stretch>
                  <a:fillRect l="-772" t="-15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5115877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37160" y="182880"/>
                <a:ext cx="11235690" cy="6475095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Применим эту формулу для вычисления вероятности </a:t>
                </a:r>
                <a:r>
                  <a:rPr lang="ru-RU" b="0" i="1" u="none" strike="noStrike" baseline="0" dirty="0">
                    <a:latin typeface="NewtonSanPin-Italic"/>
                  </a:rPr>
                  <a:t>P</a:t>
                </a:r>
                <a:r>
                  <a:rPr lang="ru-RU" b="0" i="0" u="none" strike="noStrike" baseline="0" dirty="0">
                    <a:latin typeface="NewtonSanPin-Regular"/>
                  </a:rPr>
                  <a:t>(</a:t>
                </a:r>
                <a:r>
                  <a:rPr lang="ru-RU" b="0" i="1" u="none" strike="noStrike" baseline="0" dirty="0">
                    <a:latin typeface="NewtonSanPin-Italic"/>
                  </a:rPr>
                  <a:t>B</a:t>
                </a:r>
                <a:r>
                  <a:rPr lang="ru-RU" b="0" i="0" u="none" strike="noStrike" baseline="0" dirty="0">
                    <a:latin typeface="NewtonSanPin-Regular"/>
                  </a:rPr>
                  <a:t>) в примере 1:</a:t>
                </a:r>
              </a:p>
              <a:p>
                <a:pPr marL="0" indent="0" algn="just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В кармане у Макара лежат 6 орехов, 2 из которых пустые. Он вынимает из кармана и раскалывает один за другим 2 ореха. Рассмотрим события:</a:t>
                </a:r>
              </a:p>
              <a:p>
                <a:pPr marL="0" indent="0" algn="just">
                  <a:buNone/>
                </a:pPr>
                <a:r>
                  <a:rPr lang="ru-RU" b="0" i="1" u="none" strike="noStrike" baseline="0" dirty="0">
                    <a:latin typeface="NewtonSanPin-Italic"/>
                  </a:rPr>
                  <a:t>A </a:t>
                </a:r>
                <a:r>
                  <a:rPr lang="ru-RU" b="0" i="0" u="none" strike="noStrike" baseline="0" dirty="0">
                    <a:latin typeface="NewtonSanPin-Regular"/>
                  </a:rPr>
                  <a:t>= {первый орех будет полным},</a:t>
                </a:r>
              </a:p>
              <a:p>
                <a:pPr marL="0" indent="0" algn="just">
                  <a:buNone/>
                </a:pPr>
                <a:r>
                  <a:rPr lang="ru-RU" b="0" i="1" u="none" strike="noStrike" baseline="0" dirty="0">
                    <a:latin typeface="NewtonSanPin-Italic"/>
                  </a:rPr>
                  <a:t>B </a:t>
                </a:r>
                <a:r>
                  <a:rPr lang="ru-RU" b="0" i="0" u="none" strike="noStrike" baseline="0" dirty="0">
                    <a:latin typeface="NewtonSanPin-Regular"/>
                  </a:rPr>
                  <a:t>= {второй орех будет полным}.</a:t>
                </a:r>
              </a:p>
              <a:p>
                <a:pPr marL="0" indent="0" algn="just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Чему равна вероятность </a:t>
                </a:r>
                <a:r>
                  <a:rPr lang="ru-RU" b="0" i="1" u="none" strike="noStrike" baseline="0" dirty="0">
                    <a:latin typeface="NewtonSanPin-Italic"/>
                  </a:rPr>
                  <a:t>P</a:t>
                </a:r>
                <a:r>
                  <a:rPr lang="ru-RU" b="0" i="0" u="none" strike="noStrike" baseline="0" dirty="0">
                    <a:latin typeface="NewtonSanPin-Regular"/>
                  </a:rPr>
                  <a:t>(</a:t>
                </a:r>
                <a:r>
                  <a:rPr lang="ru-RU" b="0" i="1" u="none" strike="noStrike" baseline="0" dirty="0">
                    <a:latin typeface="NewtonSanPin-Italic"/>
                  </a:rPr>
                  <a:t>B</a:t>
                </a:r>
                <a:r>
                  <a:rPr lang="ru-RU" b="0" i="0" u="none" strike="noStrike" baseline="0" dirty="0">
                    <a:latin typeface="NewtonSanPin-Regular"/>
                  </a:rPr>
                  <a:t>)? </a:t>
                </a:r>
              </a:p>
              <a:p>
                <a:pPr marL="0" indent="0" algn="ctr">
                  <a:buNone/>
                </a:pPr>
                <a:r>
                  <a:rPr lang="en-US" sz="3200" b="0" u="none" strike="noStrike" baseline="0" dirty="0">
                    <a:latin typeface="NewtonSanPin-Italic"/>
                  </a:rPr>
                  <a:t>P</a:t>
                </a:r>
                <a:r>
                  <a:rPr lang="en-US" sz="3200" b="0" u="none" strike="noStrike" baseline="0" dirty="0">
                    <a:latin typeface="NewtonSanPin-Regular"/>
                  </a:rPr>
                  <a:t>(</a:t>
                </a:r>
                <a:r>
                  <a:rPr lang="en-US" sz="3200" b="0" u="none" strike="noStrike" baseline="0" dirty="0">
                    <a:latin typeface="NewtonSanPin-Italic"/>
                  </a:rPr>
                  <a:t>B</a:t>
                </a:r>
                <a:r>
                  <a:rPr lang="en-US" sz="3200" b="0" u="none" strike="noStrike" baseline="0" dirty="0">
                    <a:latin typeface="NewtonSanPin-Regular"/>
                  </a:rPr>
                  <a:t>) = </a:t>
                </a:r>
                <a:r>
                  <a:rPr lang="en-US" sz="3200" b="0" u="none" strike="noStrike" baseline="0" dirty="0">
                    <a:latin typeface="NewtonSanPin-Italic"/>
                  </a:rPr>
                  <a:t>P</a:t>
                </a:r>
                <a:r>
                  <a:rPr lang="en-US" sz="3200" b="0" u="none" strike="noStrike" baseline="0" dirty="0">
                    <a:latin typeface="NewtonSanPin-Regular"/>
                  </a:rPr>
                  <a:t>(</a:t>
                </a:r>
                <a:r>
                  <a:rPr lang="en-US" sz="3200" b="0" u="none" strike="noStrike" baseline="0" dirty="0">
                    <a:latin typeface="NewtonSanPin-Italic"/>
                  </a:rPr>
                  <a:t>A</a:t>
                </a:r>
                <a:r>
                  <a:rPr lang="en-US" sz="3200" b="0" u="none" strike="noStrike" baseline="0" dirty="0">
                    <a:latin typeface="NewtonSanPin-Regular"/>
                  </a:rPr>
                  <a:t>) </a:t>
                </a:r>
                <a:r>
                  <a:rPr lang="en-US" sz="3200" b="0" u="none" strike="noStrike" baseline="0" dirty="0">
                    <a:latin typeface="NewtonSanPin-Italic"/>
                  </a:rPr>
                  <a:t>P</a:t>
                </a:r>
                <a:r>
                  <a:rPr lang="en-US" sz="3200" b="0" u="none" strike="noStrike" baseline="0" dirty="0">
                    <a:latin typeface="NewtonSanPin-Regular"/>
                  </a:rPr>
                  <a:t>(</a:t>
                </a:r>
                <a:r>
                  <a:rPr lang="en-US" sz="3200" b="0" u="none" strike="noStrike" baseline="0" dirty="0">
                    <a:latin typeface="NewtonSanPin-Italic"/>
                  </a:rPr>
                  <a:t>B|A</a:t>
                </a:r>
                <a:r>
                  <a:rPr lang="en-US" sz="3200" b="0" u="none" strike="noStrike" baseline="0" dirty="0">
                    <a:latin typeface="NewtonSanPin-Regular"/>
                  </a:rPr>
                  <a:t>) + </a:t>
                </a:r>
                <a:r>
                  <a:rPr lang="en-US" sz="3200" b="0" u="none" strike="noStrike" baseline="0" dirty="0">
                    <a:latin typeface="NewtonSanPin-Italic"/>
                  </a:rPr>
                  <a:t>P</a:t>
                </a:r>
                <a:r>
                  <a:rPr lang="en-US" sz="3200" b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3200" b="0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3200" b="0" i="0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en-US" sz="3200" b="0" u="none" strike="noStrike" baseline="0" dirty="0">
                    <a:latin typeface="NewtonSanPin-Regular"/>
                  </a:rPr>
                  <a:t>) </a:t>
                </a:r>
                <a:r>
                  <a:rPr lang="en-US" sz="3200" b="0" u="none" strike="noStrike" baseline="0" dirty="0">
                    <a:latin typeface="NewtonSanPin-Italic"/>
                  </a:rPr>
                  <a:t>P</a:t>
                </a:r>
                <a:r>
                  <a:rPr lang="en-US" sz="3200" b="0" u="none" strike="noStrike" baseline="0" dirty="0">
                    <a:latin typeface="NewtonSanPin-Regular"/>
                  </a:rPr>
                  <a:t>(</a:t>
                </a:r>
                <a:r>
                  <a:rPr lang="en-US" sz="3200" b="0" u="none" strike="noStrike" baseline="0" dirty="0">
                    <a:latin typeface="NewtonSanPin-Italic"/>
                  </a:rPr>
                  <a:t>B|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3200" b="0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3200" b="0" i="0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en-US" sz="3200" b="0" u="none" strike="noStrike" baseline="0" dirty="0">
                    <a:latin typeface="NewtonSanPin-Regular"/>
                  </a:rPr>
                  <a:t>) </a:t>
                </a:r>
                <a:r>
                  <a:rPr lang="en-US" sz="3200" b="0" i="0" u="none" strike="noStrike" baseline="0" dirty="0">
                    <a:latin typeface="NewtonSanPin-Regular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b="0" i="0" u="none" strike="noStrike" baseline="0" dirty="0">
                    <a:latin typeface="NewtonSanPin-Regular"/>
                  </a:rPr>
                  <a:t>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1" u="none" strike="noStrike" baseline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3200" b="0" i="0" u="none" strike="noStrike" baseline="0" dirty="0">
                    <a:latin typeface="NewtonSanPin-Regular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b="0" i="0" u="none" strike="noStrike" baseline="0" dirty="0">
                    <a:latin typeface="NewtonSanPin-Regular"/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0" u="none" strike="noStrike" baseline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3200" b="0" i="0" u="none" strike="noStrike" baseline="0" dirty="0">
                    <a:latin typeface="NewtonSanPin-Regular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1" u="none" strike="noStrike" baseline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3200" b="0" i="1" u="none" strike="noStrike" baseline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3200" b="0" i="1" u="none" strike="noStrike" baseline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32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7160" y="182880"/>
                <a:ext cx="11235690" cy="6475095"/>
              </a:xfrm>
              <a:blipFill>
                <a:blip r:embed="rId2"/>
                <a:stretch>
                  <a:fillRect l="-1139" t="-1507" r="-1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855340"/>
      </p:ext>
    </p:extLst>
  </p:cSld>
  <p:clrMapOvr>
    <a:masterClrMapping/>
  </p:clrMapOvr>
  <p:transition spd="slow"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B79ED5-B8D4-4F2F-BCDF-4D341799B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7"/>
            <a:ext cx="11258550" cy="635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Пример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2889D640-A3BB-46AE-B2CB-766F163ED2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5249" y="681037"/>
                <a:ext cx="12096751" cy="596741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Готовясь к экзамену, Борис выучил только 15 билетов из 20. Каким по счёту ему лучше заходить на экзамен — первым или вторым?</a:t>
                </a: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Назовём те билеты, которые выучил Борис, «счастливыми». Нам нужно сравнить вероятности двух событий: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A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«первый ученик вытащит «счастливый» билет»;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B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«второй ученик вытащит «счастливый» билет».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P</a:t>
                </a:r>
                <a:r>
                  <a:rPr lang="ru-RU" sz="2000" b="0" i="0" u="none" strike="noStrike" baseline="0" dirty="0">
                    <a:latin typeface="NewtonSanPin-Regular"/>
                  </a:rPr>
                  <a:t>(</a:t>
                </a:r>
                <a:r>
                  <a:rPr lang="ru-RU" sz="2000" b="0" i="1" u="none" strike="noStrike" baseline="0" dirty="0">
                    <a:latin typeface="NewtonSanPin-Italic"/>
                  </a:rPr>
                  <a:t>A</a:t>
                </a:r>
                <a:r>
                  <a:rPr lang="ru-RU" sz="20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,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20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 Для события </a:t>
                </a:r>
                <a:r>
                  <a:rPr lang="ru-RU" sz="2000" b="0" i="1" u="none" strike="noStrike" baseline="0" dirty="0">
                    <a:latin typeface="NewtonSanPin-Italic"/>
                  </a:rPr>
                  <a:t>B </a:t>
                </a:r>
                <a:r>
                  <a:rPr lang="ru-RU" sz="2000" b="0" i="0" u="none" strike="noStrike" baseline="0" dirty="0">
                    <a:latin typeface="NewtonSanPin-Regular"/>
                  </a:rPr>
                  <a:t>легко найти условные вероятности:</a:t>
                </a:r>
              </a:p>
              <a:p>
                <a:pPr marL="0" indent="0" algn="l">
                  <a:buNone/>
                </a:pPr>
                <a:r>
                  <a:rPr lang="en-US" sz="2000" b="0" u="none" strike="noStrike" baseline="0" dirty="0">
                    <a:latin typeface="NewtonSanPin-Italic"/>
                  </a:rPr>
                  <a:t>P</a:t>
                </a:r>
                <a:r>
                  <a:rPr lang="en-US" sz="2000" b="0" u="none" strike="noStrike" baseline="0" dirty="0">
                    <a:latin typeface="NewtonSanPin-Regular"/>
                  </a:rPr>
                  <a:t>(</a:t>
                </a:r>
                <a:r>
                  <a:rPr lang="en-US" sz="2000" b="0" u="none" strike="noStrike" baseline="0" dirty="0">
                    <a:latin typeface="NewtonSanPin-Italic"/>
                  </a:rPr>
                  <a:t>B|A</a:t>
                </a:r>
                <a:r>
                  <a:rPr lang="en-US" sz="2000" b="0" u="none" strike="noStrike" baseline="0" dirty="0">
                    <a:latin typeface="NewtonSanPin-Regular"/>
                  </a:rPr>
                  <a:t>) =</a:t>
                </a:r>
                <a:r>
                  <a:rPr lang="ru-RU" sz="2000" b="0" u="none" strike="noStrike" baseline="0" dirty="0">
                    <a:latin typeface="NewtonSanPin-Regular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n-US" sz="2000" b="0" u="none" strike="noStrike" baseline="0" dirty="0">
                    <a:latin typeface="NewtonSanPin-Regular"/>
                  </a:rPr>
                  <a:t> </a:t>
                </a:r>
                <a:r>
                  <a:rPr lang="ru-RU" sz="2000" b="0" u="none" strike="noStrike" dirty="0">
                    <a:latin typeface="NewtonSanPin-Regular"/>
                  </a:rPr>
                  <a:t> - второй ученик вытащит счастливый билет, при условии, что первый ученик уже вытянул счастливый билет</a:t>
                </a:r>
              </a:p>
              <a:p>
                <a:pPr marL="0" indent="0">
                  <a:buNone/>
                </a:pPr>
                <a:r>
                  <a:rPr lang="en-US" sz="2000" b="0" u="none" strike="noStrike" baseline="0" dirty="0">
                    <a:latin typeface="NewtonSanPin-Italic"/>
                  </a:rPr>
                  <a:t>P</a:t>
                </a:r>
                <a:r>
                  <a:rPr lang="en-US" sz="2000" b="0" u="none" strike="noStrike" baseline="0" dirty="0">
                    <a:latin typeface="NewtonSanPin-Regular"/>
                  </a:rPr>
                  <a:t>(</a:t>
                </a:r>
                <a:r>
                  <a:rPr lang="en-US" sz="2000" b="0" u="none" strike="noStrike" baseline="0" dirty="0">
                    <a:latin typeface="NewtonSanPin-Italic"/>
                  </a:rPr>
                  <a:t>B|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en-US" sz="2000" b="0" u="none" strike="noStrike" baseline="0" dirty="0">
                    <a:latin typeface="NewtonSanPin-Regular"/>
                  </a:rPr>
                  <a:t>) =</a:t>
                </a:r>
                <a:r>
                  <a:rPr lang="ru-RU" sz="2000" b="0" u="none" strike="noStrike" baseline="0" dirty="0">
                    <a:latin typeface="NewtonSanPin-Regular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n-US" sz="2000" b="0" u="none" strike="noStrike" baseline="0" dirty="0">
                    <a:latin typeface="NewtonSanPin-Regular"/>
                  </a:rPr>
                  <a:t> </a:t>
                </a:r>
                <a:r>
                  <a:rPr lang="ru-RU" sz="2000" b="0" u="none" strike="noStrike" baseline="0" dirty="0">
                    <a:latin typeface="NewtonSanPin-Regular"/>
                  </a:rPr>
                  <a:t>-</a:t>
                </a:r>
                <a:r>
                  <a:rPr lang="ru-RU" sz="2000" dirty="0">
                    <a:latin typeface="NewtonSanPin-Regular"/>
                  </a:rPr>
                  <a:t> второй ученик вытащит счастливый билет, при условии, что первый ученик не вытянул счастливый билет</a:t>
                </a:r>
                <a:endParaRPr lang="ru-RU" sz="2000" b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Отсюда по формуле полной вероятности</a:t>
                </a:r>
              </a:p>
              <a:p>
                <a:pPr marL="0" indent="0">
                  <a:buNone/>
                </a:pP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n-US" sz="2000" dirty="0">
                    <a:latin typeface="NewtonSanPin-Regular"/>
                  </a:rPr>
                  <a:t> </a:t>
                </a:r>
                <a:r>
                  <a:rPr lang="ru-RU" sz="2000" b="0" i="0" u="none" strike="noStrike" baseline="0" dirty="0">
                    <a:latin typeface="NewtonSanPin-Regular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2000" i="1">
                            <a:latin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n-US" sz="2000" dirty="0">
                    <a:latin typeface="NewtonSanPin-Regular"/>
                  </a:rPr>
                  <a:t> </a:t>
                </a:r>
                <a:r>
                  <a:rPr lang="ru-RU" sz="2000" b="0" i="0" u="none" strike="noStrike" baseline="0" dirty="0">
                    <a:latin typeface="NewtonSanPin-Regular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76</m:t>
                        </m:r>
                      </m:den>
                    </m:f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76</m:t>
                        </m:r>
                      </m:den>
                    </m:f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57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76</m:t>
                        </m:r>
                      </m:den>
                    </m:f>
                    <m:r>
                      <a:rPr lang="ru-RU" sz="20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20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Как видите, ответ не изменился. Такой же результат мы получим для третьего, четвёртого и любого другого ученика. Повысить шансы успешной сдачи экзамена можно только одним способом: выучить побольше билетов.</a:t>
                </a:r>
                <a:endParaRPr lang="ru-RU" sz="2000" dirty="0"/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2889D640-A3BB-46AE-B2CB-766F163ED2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5249" y="681037"/>
                <a:ext cx="12096751" cy="5967412"/>
              </a:xfrm>
              <a:blipFill>
                <a:blip r:embed="rId2"/>
                <a:stretch>
                  <a:fillRect l="-554" t="-1124" b="-61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2473424"/>
      </p:ext>
    </p:extLst>
  </p:cSld>
  <p:clrMapOvr>
    <a:masterClrMapping/>
  </p:clrMapOvr>
  <p:transition spd="slow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" y="151766"/>
            <a:ext cx="10515600" cy="5245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Пример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1920" y="676277"/>
                <a:ext cx="11932920" cy="594359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Смартфоны марки «</a:t>
                </a:r>
                <a:r>
                  <a:rPr lang="ru-RU" sz="2000" b="0" i="0" u="none" strike="noStrike" baseline="0" dirty="0" err="1">
                    <a:latin typeface="NewtonSanPin-Regular"/>
                  </a:rPr>
                  <a:t>Бетафон</a:t>
                </a:r>
                <a:r>
                  <a:rPr lang="ru-RU" sz="2000" b="0" i="0" u="none" strike="noStrike" baseline="0" dirty="0">
                    <a:latin typeface="NewtonSanPin-Regular"/>
                  </a:rPr>
                  <a:t>» производятся на трёх заводах. При этом 20% всей продукции выпускает первый завод, 30% — второй, 50% — третий. Процент брака на каждом из этих заводов составляет соответственно 4%, 2% и 1%. Какова вероятность, что случайно выбранный смартфон будет бракованным? </a:t>
                </a:r>
              </a:p>
              <a:p>
                <a:pPr marL="0" indent="0" algn="ctr">
                  <a:buNone/>
                </a:pPr>
                <a:r>
                  <a:rPr lang="ru-RU" sz="2000" dirty="0">
                    <a:latin typeface="NewtonSanPin-Regular"/>
                  </a:rPr>
                  <a:t>Решение </a:t>
                </a:r>
                <a:endParaRPr lang="ru-RU" sz="20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Введём событие </a:t>
                </a:r>
                <a:r>
                  <a:rPr lang="ru-RU" sz="2000" b="0" i="1" u="none" strike="noStrike" baseline="0" dirty="0">
                    <a:latin typeface="NewtonSanPin-Italic"/>
                  </a:rPr>
                  <a:t>A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«смартфон будет бракованным».</a:t>
                </a: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Для вычисления </a:t>
                </a:r>
                <a:r>
                  <a:rPr lang="ru-RU" sz="2000" b="0" i="1" u="none" strike="noStrike" baseline="0" dirty="0">
                    <a:latin typeface="NewtonSanPin-Italic"/>
                  </a:rPr>
                  <a:t>P</a:t>
                </a:r>
                <a:r>
                  <a:rPr lang="ru-RU" sz="2000" b="0" i="0" u="none" strike="noStrike" baseline="0" dirty="0">
                    <a:latin typeface="NewtonSanPin-Regular"/>
                  </a:rPr>
                  <a:t>(</a:t>
                </a:r>
                <a:r>
                  <a:rPr lang="ru-RU" sz="2000" b="0" i="1" u="none" strike="noStrike" baseline="0" dirty="0">
                    <a:latin typeface="NewtonSanPin-Italic"/>
                  </a:rPr>
                  <a:t>A</a:t>
                </a:r>
                <a:r>
                  <a:rPr lang="ru-RU" sz="2000" b="0" i="0" u="none" strike="noStrike" baseline="0" dirty="0">
                    <a:latin typeface="NewtonSanPin-Regular"/>
                  </a:rPr>
                  <a:t>) рассмотрим полную группу событий: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 = «смартфон был выпущен на первом заводе»;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 = «смартфон был выпущен на втором заводе»;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sz="2000" b="0" i="0" u="none" strike="noStrike" baseline="0" dirty="0">
                    <a:latin typeface="NewtonSanPin-Regular"/>
                  </a:rPr>
                  <a:t> = «смартфон был выпущен на третьем заводе».</a:t>
                </a: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В задаче даны вероятности каждого из этих событий:</a:t>
                </a:r>
              </a:p>
              <a:p>
                <a:pPr marL="0" indent="0">
                  <a:buNone/>
                </a:pP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pt-BR" sz="2000" b="0" i="0" u="none" strike="noStrike" baseline="0" dirty="0">
                    <a:latin typeface="NewtonSanPin-Regular"/>
                  </a:rPr>
                  <a:t>) = 0,2, </a:t>
                </a: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000" b="0" i="0" u="none" strike="noStrike" baseline="0" dirty="0">
                    <a:latin typeface="NewtonSanPin-Regular"/>
                  </a:rPr>
                  <a:t>) = 0,3, </a:t>
                </a: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sz="2000" dirty="0">
                    <a:latin typeface="NewtonSanPin-Regular"/>
                  </a:rPr>
                  <a:t> </a:t>
                </a:r>
                <a:r>
                  <a:rPr lang="pt-BR" sz="2000" b="0" i="0" u="none" strike="noStrike" baseline="0" dirty="0">
                    <a:latin typeface="NewtonSanPin-Regular"/>
                  </a:rPr>
                  <a:t>) = 0,5,</a:t>
                </a: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а также условные вероятности:</a:t>
                </a:r>
              </a:p>
              <a:p>
                <a:pPr marL="0" indent="0">
                  <a:buNone/>
                </a:pP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:r>
                  <a:rPr lang="pt-BR" sz="2000" b="0" i="1" u="none" strike="noStrike" baseline="0" dirty="0">
                    <a:latin typeface="NewtonSanPin-Italic"/>
                  </a:rPr>
                  <a:t>A</a:t>
                </a:r>
                <a:r>
                  <a:rPr lang="pt-BR" sz="2000" b="0" i="0" u="none" strike="noStrike" baseline="0" dirty="0">
                    <a:latin typeface="NewtonSanPin-Regular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 u="none" strike="noStrike" baseline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pt-BR" sz="2000" b="0" i="0" u="none" strike="noStrike" baseline="0" dirty="0">
                    <a:latin typeface="NewtonSanPin-Regular"/>
                  </a:rPr>
                  <a:t>) = 0,04, </a:t>
                </a: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:r>
                  <a:rPr lang="pt-BR" sz="2000" b="0" i="1" u="none" strike="noStrike" baseline="0" dirty="0">
                    <a:latin typeface="NewtonSanPin-Italic"/>
                  </a:rPr>
                  <a:t>A</a:t>
                </a:r>
                <a:r>
                  <a:rPr lang="pt-BR" sz="2000" b="0" i="0" u="none" strike="noStrike" baseline="0" dirty="0">
                    <a:latin typeface="NewtonSanPin-Regular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pt-BR" sz="2000" b="0" i="0" u="none" strike="noStrike" baseline="0" dirty="0">
                    <a:latin typeface="NewtonSanPin-Regular"/>
                  </a:rPr>
                  <a:t>) = 0,02, </a:t>
                </a:r>
                <a:r>
                  <a:rPr lang="pt-BR" sz="2000" b="0" i="1" u="none" strike="noStrike" baseline="0" dirty="0">
                    <a:latin typeface="NewtonSanPin-Italic"/>
                  </a:rPr>
                  <a:t>P</a:t>
                </a:r>
                <a:r>
                  <a:rPr lang="pt-BR" sz="2000" b="0" i="0" u="none" strike="noStrike" baseline="0" dirty="0">
                    <a:latin typeface="NewtonSanPin-Regular"/>
                  </a:rPr>
                  <a:t>(</a:t>
                </a:r>
                <a:r>
                  <a:rPr lang="pt-BR" sz="2000" b="0" i="1" u="none" strike="noStrike" baseline="0" dirty="0">
                    <a:latin typeface="NewtonSanPin-Italic"/>
                  </a:rPr>
                  <a:t>A</a:t>
                </a:r>
                <a:r>
                  <a:rPr lang="pt-BR" sz="2000" b="0" i="0" u="none" strike="noStrike" baseline="0" dirty="0">
                    <a:latin typeface="NewtonSanPin-Regular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Н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ru-RU" sz="2000" dirty="0">
                    <a:latin typeface="NewtonSanPin-Regular"/>
                  </a:rPr>
                  <a:t> </a:t>
                </a:r>
                <a:r>
                  <a:rPr lang="pt-BR" sz="2000" b="0" i="0" u="none" strike="noStrike" baseline="0" dirty="0">
                    <a:latin typeface="NewtonSanPin-Regular"/>
                  </a:rPr>
                  <a:t>) = 0,01.</a:t>
                </a: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Чтобы найти </a:t>
                </a:r>
                <a:r>
                  <a:rPr lang="ru-RU" sz="2000" b="0" i="1" u="none" strike="noStrike" baseline="0" dirty="0">
                    <a:latin typeface="NewtonSanPin-Italic"/>
                  </a:rPr>
                  <a:t>P</a:t>
                </a:r>
                <a:r>
                  <a:rPr lang="ru-RU" sz="2000" b="0" i="0" u="none" strike="noStrike" baseline="0" dirty="0">
                    <a:latin typeface="NewtonSanPin-Regular"/>
                  </a:rPr>
                  <a:t>(</a:t>
                </a:r>
                <a:r>
                  <a:rPr lang="ru-RU" sz="2000" b="0" i="1" u="none" strike="noStrike" baseline="0" dirty="0">
                    <a:latin typeface="NewtonSanPin-Italic"/>
                  </a:rPr>
                  <a:t>A</a:t>
                </a:r>
                <a:r>
                  <a:rPr lang="ru-RU" sz="2000" b="0" i="0" u="none" strike="noStrike" baseline="0" dirty="0">
                    <a:latin typeface="NewtonSanPin-Regular"/>
                  </a:rPr>
                  <a:t>), применим формулу полной вероятности:</a:t>
                </a:r>
              </a:p>
              <a:p>
                <a:pPr marL="0" indent="0" algn="l">
                  <a:buNone/>
                </a:pP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A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0,2 · 0,04 + 0,3 · 0,02 + 0,5 · 0,01 = 0,008 + 0,006 + 0,005 = 0,019</a:t>
                </a:r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" y="676277"/>
                <a:ext cx="11932920" cy="5943598"/>
              </a:xfrm>
              <a:blipFill>
                <a:blip r:embed="rId2"/>
                <a:stretch>
                  <a:fillRect l="-511" t="-1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71C426-230C-4BE8-979E-AF8BDAD6B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89" y="1835120"/>
            <a:ext cx="4782836" cy="3187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8296709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113155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0AF1EBC-CD66-48A8-9598-B3FE89A668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07" y="234950"/>
            <a:ext cx="9289161" cy="6388100"/>
          </a:xfrm>
        </p:spPr>
      </p:pic>
    </p:spTree>
    <p:extLst>
      <p:ext uri="{BB962C8B-B14F-4D97-AF65-F5344CB8AC3E}">
        <p14:creationId xmlns:p14="http://schemas.microsoft.com/office/powerpoint/2010/main" val="3146889335"/>
      </p:ext>
    </p:extLst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" y="144781"/>
            <a:ext cx="11186160" cy="67436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Задание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" y="819150"/>
            <a:ext cx="11917681" cy="581025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600" b="0" i="0" u="none" strike="noStrike" baseline="0" dirty="0">
                <a:latin typeface="PragmaticaSanPin-Book"/>
              </a:rPr>
              <a:t>В ящике лежит 6 красных и 12 синих шаров. Из него один за другим вынимают 3 шара.</a:t>
            </a:r>
          </a:p>
          <a:p>
            <a:pPr marL="0" indent="0" algn="l">
              <a:buNone/>
            </a:pPr>
            <a:r>
              <a:rPr lang="ru-RU" sz="3600" b="0" i="0" u="none" strike="noStrike" baseline="0" dirty="0">
                <a:latin typeface="PragmaticaSanPin-Book"/>
              </a:rPr>
              <a:t>С какой вероятностью:</a:t>
            </a:r>
          </a:p>
          <a:p>
            <a:pPr marL="0" indent="0" algn="l">
              <a:buNone/>
            </a:pPr>
            <a:r>
              <a:rPr lang="ru-RU" sz="3600" b="0" i="0" u="none" strike="noStrike" baseline="0" dirty="0">
                <a:latin typeface="PragmaticaSanPin-Book"/>
              </a:rPr>
              <a:t>а) первый шар будет красным; </a:t>
            </a:r>
          </a:p>
          <a:p>
            <a:pPr marL="0" indent="0" algn="l">
              <a:buNone/>
            </a:pPr>
            <a:r>
              <a:rPr lang="ru-RU" sz="3600" b="0" i="0" u="none" strike="noStrike" baseline="0" dirty="0">
                <a:latin typeface="PragmaticaSanPin-Book"/>
              </a:rPr>
              <a:t>б) второй шар будет красным; </a:t>
            </a:r>
          </a:p>
          <a:p>
            <a:pPr marL="0" indent="0" algn="l">
              <a:buNone/>
            </a:pPr>
            <a:r>
              <a:rPr lang="ru-RU" sz="3600" b="0" i="0" u="none" strike="noStrike" baseline="0" dirty="0">
                <a:latin typeface="PragmaticaSanPin-Book"/>
              </a:rPr>
              <a:t>в) третий шар будет красным?</a:t>
            </a:r>
            <a:endParaRPr lang="ru-RU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8224CF-31DA-4D1A-92AA-8CC465D47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034" y="3798456"/>
            <a:ext cx="3939881" cy="261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0631130"/>
      </p:ext>
    </p:extLst>
  </p:cSld>
  <p:clrMapOvr>
    <a:masterClrMapping/>
  </p:clrMapOvr>
  <p:transition spd="slow">
    <p:strip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1512</Words>
  <Application>Microsoft Office PowerPoint</Application>
  <PresentationFormat>Широкоэкранный</PresentationFormat>
  <Paragraphs>106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Helvetica</vt:lpstr>
      <vt:lpstr>NewtonSanPin-Bold</vt:lpstr>
      <vt:lpstr>NewtonSanPin-BoldItalic</vt:lpstr>
      <vt:lpstr>NewtonSanPin-Italic</vt:lpstr>
      <vt:lpstr>NewtonSanPin-Regular</vt:lpstr>
      <vt:lpstr>PragmaticaSanPin-Book</vt:lpstr>
      <vt:lpstr>Times New Roman</vt:lpstr>
      <vt:lpstr>Тема Office</vt:lpstr>
      <vt:lpstr>Формула полной вероятности.</vt:lpstr>
      <vt:lpstr>Пример 1</vt:lpstr>
      <vt:lpstr>Презентация PowerPoint</vt:lpstr>
      <vt:lpstr>Формула полной вероятности</vt:lpstr>
      <vt:lpstr>Презентация PowerPoint</vt:lpstr>
      <vt:lpstr>Пример 2</vt:lpstr>
      <vt:lpstr>Пример 3</vt:lpstr>
      <vt:lpstr> </vt:lpstr>
      <vt:lpstr>Задание 1</vt:lpstr>
      <vt:lpstr>Задача 2</vt:lpstr>
      <vt:lpstr>Задача 3</vt:lpstr>
      <vt:lpstr>Задача 3 (решение)</vt:lpstr>
      <vt:lpstr>Задача 3 (решение)</vt:lpstr>
      <vt:lpstr>Домашнее задание: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данных в таблицах. Практические вычисления по табличным данным.</dc:title>
  <dc:creator>ОШ42</dc:creator>
  <cp:lastModifiedBy>МАРИНА МАРИНА</cp:lastModifiedBy>
  <cp:revision>35</cp:revision>
  <dcterms:created xsi:type="dcterms:W3CDTF">2023-09-02T10:27:39Z</dcterms:created>
  <dcterms:modified xsi:type="dcterms:W3CDTF">2024-01-18T19:06:42Z</dcterms:modified>
</cp:coreProperties>
</file>