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4" r:id="rId3"/>
  </p:sldMasterIdLst>
  <p:notesMasterIdLst>
    <p:notesMasterId r:id="rId41"/>
  </p:notesMasterIdLst>
  <p:sldIdLst>
    <p:sldId id="256" r:id="rId4"/>
    <p:sldId id="270" r:id="rId5"/>
    <p:sldId id="257" r:id="rId6"/>
    <p:sldId id="271" r:id="rId7"/>
    <p:sldId id="272" r:id="rId8"/>
    <p:sldId id="273" r:id="rId9"/>
    <p:sldId id="317" r:id="rId10"/>
    <p:sldId id="274" r:id="rId11"/>
    <p:sldId id="294" r:id="rId12"/>
    <p:sldId id="296" r:id="rId13"/>
    <p:sldId id="298" r:id="rId14"/>
    <p:sldId id="295" r:id="rId15"/>
    <p:sldId id="297" r:id="rId16"/>
    <p:sldId id="300" r:id="rId17"/>
    <p:sldId id="302" r:id="rId18"/>
    <p:sldId id="301" r:id="rId19"/>
    <p:sldId id="303" r:id="rId20"/>
    <p:sldId id="304" r:id="rId21"/>
    <p:sldId id="293" r:id="rId22"/>
    <p:sldId id="306" r:id="rId23"/>
    <p:sldId id="259" r:id="rId24"/>
    <p:sldId id="264" r:id="rId25"/>
    <p:sldId id="263" r:id="rId26"/>
    <p:sldId id="262" r:id="rId27"/>
    <p:sldId id="266" r:id="rId28"/>
    <p:sldId id="309" r:id="rId29"/>
    <p:sldId id="318" r:id="rId30"/>
    <p:sldId id="319" r:id="rId31"/>
    <p:sldId id="320" r:id="rId32"/>
    <p:sldId id="321" r:id="rId33"/>
    <p:sldId id="267" r:id="rId34"/>
    <p:sldId id="310" r:id="rId35"/>
    <p:sldId id="269" r:id="rId36"/>
    <p:sldId id="312" r:id="rId37"/>
    <p:sldId id="311" r:id="rId38"/>
    <p:sldId id="316" r:id="rId39"/>
    <p:sldId id="315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A4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7387CD-5195-483D-B87C-3DFEBBB6AF44}" type="doc">
      <dgm:prSet loTypeId="urn:microsoft.com/office/officeart/2005/8/layout/pyramid1" loCatId="pyramid" qsTypeId="urn:microsoft.com/office/officeart/2005/8/quickstyle/simple3" qsCatId="simple" csTypeId="urn:microsoft.com/office/officeart/2005/8/colors/accent1_2" csCatId="accent1" phldr="1"/>
      <dgm:spPr/>
    </dgm:pt>
    <dgm:pt modelId="{1AA8B788-224F-40ED-97E2-4EB6DC477237}" type="pres">
      <dgm:prSet presAssocID="{247387CD-5195-483D-B87C-3DFEBBB6AF44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27EA49CC-453C-411B-8BD1-82D89AC74B8B}" type="presOf" srcId="{247387CD-5195-483D-B87C-3DFEBBB6AF44}" destId="{1AA8B788-224F-40ED-97E2-4EB6DC477237}" srcOrd="0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DF1B72-CA55-4E1A-B459-40EA4442637B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87A134-2D7F-4CE1-8851-0A4310AA8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201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9ADAE-0884-421A-AA19-8FE379D7A2C7}" type="datetimeFigureOut">
              <a:rPr lang="ru-RU"/>
              <a:pPr>
                <a:defRPr/>
              </a:pPr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84889-DF92-44B9-9DF0-C99C29A082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D6526-377E-48AD-954F-4D30C20B3343}" type="datetimeFigureOut">
              <a:rPr lang="ru-RU"/>
              <a:pPr>
                <a:defRPr/>
              </a:pPr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FD6FB-3CD7-46CF-BDC7-82AE257D5A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B2AD1-E1E3-4D61-B145-0623F736B634}" type="datetimeFigureOut">
              <a:rPr lang="ru-RU"/>
              <a:pPr>
                <a:defRPr/>
              </a:pPr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2E76B-C938-4A3A-A2BA-9A7BFB6FDC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0CEBCC-FDE1-4D8C-9472-A6F020D673B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066041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4480" y="4120595"/>
            <a:ext cx="7772400" cy="859205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8825" y="5036825"/>
            <a:ext cx="6400800" cy="83545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6BA42C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8445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rgbClr val="6BA42C"/>
                </a:solidFill>
              </a:defRPr>
            </a:lvl1pPr>
            <a:lvl2pPr>
              <a:defRPr>
                <a:solidFill>
                  <a:srgbClr val="6BA42C"/>
                </a:solidFill>
              </a:defRPr>
            </a:lvl2pPr>
            <a:lvl3pPr>
              <a:defRPr>
                <a:solidFill>
                  <a:srgbClr val="6BA42C"/>
                </a:solidFill>
              </a:defRPr>
            </a:lvl3pPr>
            <a:lvl4pPr>
              <a:defRPr>
                <a:solidFill>
                  <a:srgbClr val="6BA42C"/>
                </a:solidFill>
              </a:defRPr>
            </a:lvl4pPr>
            <a:lvl5pPr>
              <a:defRPr>
                <a:solidFill>
                  <a:srgbClr val="6BA42C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2508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1425" y="274638"/>
            <a:ext cx="6710784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1425" y="1443836"/>
            <a:ext cx="6710784" cy="4275740"/>
          </a:xfrm>
        </p:spPr>
        <p:txBody>
          <a:bodyPr/>
          <a:lstStyle>
            <a:lvl1pPr>
              <a:defRPr sz="2800">
                <a:solidFill>
                  <a:srgbClr val="6BA42C"/>
                </a:solidFill>
              </a:defRPr>
            </a:lvl1pPr>
            <a:lvl2pPr>
              <a:defRPr>
                <a:solidFill>
                  <a:srgbClr val="6BA42C"/>
                </a:solidFill>
              </a:defRPr>
            </a:lvl2pPr>
            <a:lvl3pPr>
              <a:defRPr>
                <a:solidFill>
                  <a:srgbClr val="6BA42C"/>
                </a:solidFill>
              </a:defRPr>
            </a:lvl3pPr>
            <a:lvl4pPr>
              <a:defRPr>
                <a:solidFill>
                  <a:srgbClr val="6BA42C"/>
                </a:solidFill>
              </a:defRPr>
            </a:lvl4pPr>
            <a:lvl5pPr>
              <a:defRPr>
                <a:solidFill>
                  <a:srgbClr val="6BA42C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8202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0275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4513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3835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BA42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73697"/>
            <a:ext cx="4040188" cy="3798583"/>
          </a:xfrm>
        </p:spPr>
        <p:txBody>
          <a:bodyPr/>
          <a:lstStyle>
            <a:lvl1pPr>
              <a:defRPr sz="2400">
                <a:solidFill>
                  <a:srgbClr val="6BA42C"/>
                </a:solidFill>
              </a:defRPr>
            </a:lvl1pPr>
            <a:lvl2pPr>
              <a:defRPr sz="2000">
                <a:solidFill>
                  <a:srgbClr val="6BA42C"/>
                </a:solidFill>
              </a:defRPr>
            </a:lvl2pPr>
            <a:lvl3pPr>
              <a:defRPr sz="1800">
                <a:solidFill>
                  <a:srgbClr val="6BA42C"/>
                </a:solidFill>
              </a:defRPr>
            </a:lvl3pPr>
            <a:lvl4pPr>
              <a:defRPr sz="1600">
                <a:solidFill>
                  <a:srgbClr val="6BA42C"/>
                </a:solidFill>
              </a:defRPr>
            </a:lvl4pPr>
            <a:lvl5pPr>
              <a:defRPr sz="1600">
                <a:solidFill>
                  <a:srgbClr val="6BA42C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43835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BA42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73697"/>
            <a:ext cx="4041775" cy="3798583"/>
          </a:xfrm>
        </p:spPr>
        <p:txBody>
          <a:bodyPr/>
          <a:lstStyle>
            <a:lvl1pPr>
              <a:defRPr sz="2400">
                <a:solidFill>
                  <a:srgbClr val="6BA42C"/>
                </a:solidFill>
              </a:defRPr>
            </a:lvl1pPr>
            <a:lvl2pPr>
              <a:defRPr sz="2000">
                <a:solidFill>
                  <a:srgbClr val="6BA42C"/>
                </a:solidFill>
              </a:defRPr>
            </a:lvl2pPr>
            <a:lvl3pPr>
              <a:defRPr sz="1800">
                <a:solidFill>
                  <a:srgbClr val="6BA42C"/>
                </a:solidFill>
              </a:defRPr>
            </a:lvl3pPr>
            <a:lvl4pPr>
              <a:defRPr sz="1600">
                <a:solidFill>
                  <a:srgbClr val="6BA42C"/>
                </a:solidFill>
              </a:defRPr>
            </a:lvl4pPr>
            <a:lvl5pPr>
              <a:defRPr sz="1600">
                <a:solidFill>
                  <a:srgbClr val="6BA42C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9811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591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C7962-89D3-43BD-91A3-A4293C4617F6}" type="datetimeFigureOut">
              <a:rPr lang="ru-RU"/>
              <a:pPr>
                <a:defRPr/>
              </a:pPr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5B60B-8833-448B-AB5C-1F50814255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6701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5914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1561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2666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6436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4480" y="4120595"/>
            <a:ext cx="7772400" cy="859205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8825" y="5036825"/>
            <a:ext cx="6400800" cy="83545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6BA42C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9863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rgbClr val="6BA42C"/>
                </a:solidFill>
              </a:defRPr>
            </a:lvl1pPr>
            <a:lvl2pPr>
              <a:defRPr>
                <a:solidFill>
                  <a:srgbClr val="6BA42C"/>
                </a:solidFill>
              </a:defRPr>
            </a:lvl2pPr>
            <a:lvl3pPr>
              <a:defRPr>
                <a:solidFill>
                  <a:srgbClr val="6BA42C"/>
                </a:solidFill>
              </a:defRPr>
            </a:lvl3pPr>
            <a:lvl4pPr>
              <a:defRPr>
                <a:solidFill>
                  <a:srgbClr val="6BA42C"/>
                </a:solidFill>
              </a:defRPr>
            </a:lvl4pPr>
            <a:lvl5pPr>
              <a:defRPr>
                <a:solidFill>
                  <a:srgbClr val="6BA42C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9737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1425" y="274638"/>
            <a:ext cx="6710784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1425" y="1443836"/>
            <a:ext cx="6710784" cy="4275740"/>
          </a:xfrm>
        </p:spPr>
        <p:txBody>
          <a:bodyPr/>
          <a:lstStyle>
            <a:lvl1pPr>
              <a:defRPr sz="2800">
                <a:solidFill>
                  <a:srgbClr val="6BA42C"/>
                </a:solidFill>
              </a:defRPr>
            </a:lvl1pPr>
            <a:lvl2pPr>
              <a:defRPr>
                <a:solidFill>
                  <a:srgbClr val="6BA42C"/>
                </a:solidFill>
              </a:defRPr>
            </a:lvl2pPr>
            <a:lvl3pPr>
              <a:defRPr>
                <a:solidFill>
                  <a:srgbClr val="6BA42C"/>
                </a:solidFill>
              </a:defRPr>
            </a:lvl3pPr>
            <a:lvl4pPr>
              <a:defRPr>
                <a:solidFill>
                  <a:srgbClr val="6BA42C"/>
                </a:solidFill>
              </a:defRPr>
            </a:lvl4pPr>
            <a:lvl5pPr>
              <a:defRPr>
                <a:solidFill>
                  <a:srgbClr val="6BA42C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8006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70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108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AA4A7-2C27-457E-8D59-8B4B764E9A5B}" type="datetimeFigureOut">
              <a:rPr lang="ru-RU"/>
              <a:pPr>
                <a:defRPr/>
              </a:pPr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9E0C4-7A9B-4263-9C98-A16F0DB36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3835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BA42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73697"/>
            <a:ext cx="4040188" cy="3798583"/>
          </a:xfrm>
        </p:spPr>
        <p:txBody>
          <a:bodyPr/>
          <a:lstStyle>
            <a:lvl1pPr>
              <a:defRPr sz="2400">
                <a:solidFill>
                  <a:srgbClr val="6BA42C"/>
                </a:solidFill>
              </a:defRPr>
            </a:lvl1pPr>
            <a:lvl2pPr>
              <a:defRPr sz="2000">
                <a:solidFill>
                  <a:srgbClr val="6BA42C"/>
                </a:solidFill>
              </a:defRPr>
            </a:lvl2pPr>
            <a:lvl3pPr>
              <a:defRPr sz="1800">
                <a:solidFill>
                  <a:srgbClr val="6BA42C"/>
                </a:solidFill>
              </a:defRPr>
            </a:lvl3pPr>
            <a:lvl4pPr>
              <a:defRPr sz="1600">
                <a:solidFill>
                  <a:srgbClr val="6BA42C"/>
                </a:solidFill>
              </a:defRPr>
            </a:lvl4pPr>
            <a:lvl5pPr>
              <a:defRPr sz="1600">
                <a:solidFill>
                  <a:srgbClr val="6BA42C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43835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BA42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73697"/>
            <a:ext cx="4041775" cy="3798583"/>
          </a:xfrm>
        </p:spPr>
        <p:txBody>
          <a:bodyPr/>
          <a:lstStyle>
            <a:lvl1pPr>
              <a:defRPr sz="2400">
                <a:solidFill>
                  <a:srgbClr val="6BA42C"/>
                </a:solidFill>
              </a:defRPr>
            </a:lvl1pPr>
            <a:lvl2pPr>
              <a:defRPr sz="2000">
                <a:solidFill>
                  <a:srgbClr val="6BA42C"/>
                </a:solidFill>
              </a:defRPr>
            </a:lvl2pPr>
            <a:lvl3pPr>
              <a:defRPr sz="1800">
                <a:solidFill>
                  <a:srgbClr val="6BA42C"/>
                </a:solidFill>
              </a:defRPr>
            </a:lvl3pPr>
            <a:lvl4pPr>
              <a:defRPr sz="1600">
                <a:solidFill>
                  <a:srgbClr val="6BA42C"/>
                </a:solidFill>
              </a:defRPr>
            </a:lvl4pPr>
            <a:lvl5pPr>
              <a:defRPr sz="1600">
                <a:solidFill>
                  <a:srgbClr val="6BA42C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8601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2177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7945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1152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8231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2725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594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17FAA-C549-4FF7-BFF1-CC40E524669C}" type="datetimeFigureOut">
              <a:rPr lang="ru-RU"/>
              <a:pPr>
                <a:defRPr/>
              </a:pPr>
              <a:t>02.03.2023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96BBB-B6A2-4095-8BED-24BA7F6941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0ED22-310D-49CD-BEFC-DA361FE82EE8}" type="datetimeFigureOut">
              <a:rPr lang="ru-RU"/>
              <a:pPr>
                <a:defRPr/>
              </a:pPr>
              <a:t>02.03.2023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C447A-A197-432C-844F-BDBEACA6CE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931D8-CA71-40E4-9CE7-AFF48A20E8B1}" type="datetimeFigureOut">
              <a:rPr lang="ru-RU"/>
              <a:pPr>
                <a:defRPr/>
              </a:pPr>
              <a:t>02.03.2023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0B712-0659-4BC6-AFE9-B805FAA94E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7CA3A-C4FF-4296-A073-8DDB788D03DA}" type="datetimeFigureOut">
              <a:rPr lang="ru-RU"/>
              <a:pPr>
                <a:defRPr/>
              </a:pPr>
              <a:t>02.03.2023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E0E0D-3233-46A0-A8C6-389AD0A33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91CAD-0254-473B-98EC-592B70C087C7}" type="datetimeFigureOut">
              <a:rPr lang="ru-RU"/>
              <a:pPr>
                <a:defRPr/>
              </a:pPr>
              <a:t>02.03.2023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B3103-FB6B-4B04-A867-86382141AF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00D4C-33C5-4049-A8C1-D6078244B53A}" type="datetimeFigureOut">
              <a:rPr lang="ru-RU"/>
              <a:pPr>
                <a:defRPr/>
              </a:pPr>
              <a:t>02.03.2023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57BA6-594B-4753-987F-4A89ABA367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385F51-2AFC-40FB-875C-3621B7326708}" type="datetimeFigureOut">
              <a:rPr lang="ru-RU"/>
              <a:pPr>
                <a:defRPr/>
              </a:pPr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EFC68AA-C713-4481-954D-45A15A10DB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3/2/2023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5639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3/2/2023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39078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1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hyperlink" Target="http://files.myopera.com/arsa54/albums/109460/Sycamore%20Tree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hyperlink" Target="http://ru.wikipedia.org/wiki/%D0%A4%D0%B0%D0%B9%D0%BB:White-tailed_deer_(Odocoileus_virginianus)_grazing_-_20050809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gabook.ru/MObjects2/data/pict2004/biology/biol303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egabook.ru/MObjects2/data/pict2004/biology/biol303.jpg" TargetMode="External"/><Relationship Id="rId3" Type="http://schemas.openxmlformats.org/officeDocument/2006/relationships/image" Target="../media/image52.jpeg"/><Relationship Id="rId7" Type="http://schemas.openxmlformats.org/officeDocument/2006/relationships/image" Target="../media/image5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10" Type="http://schemas.openxmlformats.org/officeDocument/2006/relationships/image" Target="../media/image57.png"/><Relationship Id="rId4" Type="http://schemas.openxmlformats.org/officeDocument/2006/relationships/hyperlink" Target="http://files.myopera.com/arsa54/albums/109460/Sycamore%20Tree.jpg" TargetMode="External"/><Relationship Id="rId9" Type="http://schemas.openxmlformats.org/officeDocument/2006/relationships/image" Target="../media/image5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61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6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Рисунок 5" descr="Рисунок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Прямоугольник 6"/>
          <p:cNvSpPr>
            <a:spLocks noChangeArrowheads="1"/>
          </p:cNvSpPr>
          <p:nvPr/>
        </p:nvSpPr>
        <p:spPr bwMode="auto">
          <a:xfrm>
            <a:off x="0" y="332656"/>
            <a:ext cx="810039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работа: «Изучение закономерностей взаимосвязей организмов в экосистемах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8313" y="260350"/>
            <a:ext cx="8135937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kern="0" dirty="0" smtClean="0">
                <a:latin typeface="Arial"/>
                <a:cs typeface="Arial"/>
              </a:rPr>
              <a:t>Симбиоз </a:t>
            </a:r>
            <a:endParaRPr lang="ru-RU" b="1" dirty="0">
              <a:cs typeface="Arial" charset="0"/>
            </a:endParaRPr>
          </a:p>
        </p:txBody>
      </p:sp>
      <p:sp>
        <p:nvSpPr>
          <p:cNvPr id="8195" name="TextBox 3"/>
          <p:cNvSpPr txBox="1">
            <a:spLocks noChangeArrowheads="1"/>
          </p:cNvSpPr>
          <p:nvPr/>
        </p:nvSpPr>
        <p:spPr bwMode="auto">
          <a:xfrm>
            <a:off x="179388" y="1254190"/>
            <a:ext cx="88931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000" b="1" dirty="0"/>
              <a:t>- </a:t>
            </a:r>
            <a:r>
              <a:rPr lang="ru-RU" altLang="ru-RU" sz="2400" b="1" dirty="0"/>
              <a:t>взаимодействия организмов, при которой совместное существование </a:t>
            </a:r>
            <a:r>
              <a:rPr lang="ru-RU" altLang="ru-RU" sz="2400" b="1" dirty="0" smtClean="0"/>
              <a:t>выгодно и обязательно </a:t>
            </a:r>
            <a:r>
              <a:rPr lang="ru-RU" altLang="ru-RU" sz="2400" b="1" dirty="0"/>
              <a:t>для сожителей. </a:t>
            </a:r>
          </a:p>
        </p:txBody>
      </p:sp>
      <p:pic>
        <p:nvPicPr>
          <p:cNvPr id="8196" name="Picture 5" descr="C:\Documents and Settings\User\Мои документы\Мои рисунки\лишайни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59"/>
          <a:stretch>
            <a:fillRect/>
          </a:stretch>
        </p:blipFill>
        <p:spPr bwMode="auto">
          <a:xfrm>
            <a:off x="4355976" y="2454519"/>
            <a:ext cx="4464496" cy="385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Box 4"/>
          <p:cNvSpPr txBox="1">
            <a:spLocks noChangeArrowheads="1"/>
          </p:cNvSpPr>
          <p:nvPr/>
        </p:nvSpPr>
        <p:spPr bwMode="auto">
          <a:xfrm>
            <a:off x="179388" y="5214292"/>
            <a:ext cx="41765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u="sng" dirty="0"/>
              <a:t>Лишайник</a:t>
            </a:r>
            <a:r>
              <a:rPr lang="ru-RU" altLang="ru-RU" sz="2400" b="1" dirty="0"/>
              <a:t> -</a:t>
            </a:r>
            <a:r>
              <a:rPr lang="ru-RU" altLang="ru-RU" sz="2400" b="1" dirty="0">
                <a:latin typeface="Arial" panose="020B0604020202020204" pitchFamily="34" charset="0"/>
              </a:rPr>
              <a:t>симбиоз гетеротрофного гриба и автотрофной </a:t>
            </a:r>
            <a:r>
              <a:rPr lang="ru-RU" altLang="ru-RU" sz="2400" b="1" dirty="0" smtClean="0">
                <a:latin typeface="Arial" panose="020B0604020202020204" pitchFamily="34" charset="0"/>
              </a:rPr>
              <a:t>водоросли</a:t>
            </a:r>
            <a:endParaRPr lang="ru-RU" altLang="ru-RU" sz="2400" b="1" dirty="0"/>
          </a:p>
        </p:txBody>
      </p:sp>
      <p:sp>
        <p:nvSpPr>
          <p:cNvPr id="8199" name="TextBox 5"/>
          <p:cNvSpPr txBox="1">
            <a:spLocks noChangeArrowheads="1"/>
          </p:cNvSpPr>
          <p:nvPr/>
        </p:nvSpPr>
        <p:spPr bwMode="auto">
          <a:xfrm>
            <a:off x="4716463" y="5445125"/>
            <a:ext cx="43561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>
                <a:solidFill>
                  <a:srgbClr val="FFFFFF"/>
                </a:solidFill>
                <a:latin typeface="Arial" panose="020B0604020202020204" pitchFamily="34" charset="0"/>
              </a:rPr>
              <a:t>Симбиоз грибов и </a:t>
            </a:r>
            <a:r>
              <a:rPr lang="ru-RU" altLang="ru-RU" dirty="0" smtClean="0">
                <a:solidFill>
                  <a:srgbClr val="FFFFFF"/>
                </a:solidFill>
                <a:latin typeface="Arial" panose="020B0604020202020204" pitchFamily="34" charset="0"/>
              </a:rPr>
              <a:t>корней</a:t>
            </a:r>
            <a:endParaRPr lang="ru-RU" altLang="ru-RU" b="1" dirty="0">
              <a:solidFill>
                <a:srgbClr val="FFFFFF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907" y="2454519"/>
            <a:ext cx="3810330" cy="282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0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73823"/>
            <a:ext cx="9144000" cy="1084262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EAEAEA"/>
                </a:solidFill>
                <a:latin typeface="Verdana"/>
              </a:rPr>
              <a:t/>
            </a:r>
            <a:br>
              <a:rPr lang="ru-RU" sz="2800" b="1" dirty="0" smtClean="0">
                <a:solidFill>
                  <a:srgbClr val="EAEAEA"/>
                </a:solidFill>
                <a:latin typeface="Verdana"/>
              </a:rPr>
            </a:br>
            <a:r>
              <a:rPr lang="ru-RU" sz="2800" b="1" dirty="0">
                <a:solidFill>
                  <a:srgbClr val="EAEAEA"/>
                </a:solidFill>
                <a:latin typeface="Verdana"/>
              </a:rPr>
              <a:t/>
            </a:r>
            <a:br>
              <a:rPr lang="ru-RU" sz="2800" b="1" dirty="0">
                <a:solidFill>
                  <a:srgbClr val="EAEAEA"/>
                </a:solidFill>
                <a:latin typeface="Verdana"/>
              </a:rPr>
            </a:br>
            <a:r>
              <a:rPr lang="ru-RU" sz="2800" b="1" dirty="0" smtClean="0">
                <a:solidFill>
                  <a:srgbClr val="EAEAEA"/>
                </a:solidFill>
                <a:latin typeface="Verdana"/>
              </a:rPr>
              <a:t/>
            </a:r>
            <a:br>
              <a:rPr lang="ru-RU" sz="2800" b="1" dirty="0" smtClean="0">
                <a:solidFill>
                  <a:srgbClr val="EAEAEA"/>
                </a:solidFill>
                <a:latin typeface="Verdana"/>
              </a:rPr>
            </a:br>
            <a:r>
              <a:rPr lang="ru-RU" b="1" dirty="0"/>
              <a:t>Комменсализм: нахлебничество </a:t>
            </a:r>
            <a:br>
              <a:rPr lang="ru-RU" b="1" dirty="0"/>
            </a:br>
            <a:r>
              <a:rPr lang="ru-RU" dirty="0">
                <a:solidFill>
                  <a:srgbClr val="FFFFCC"/>
                </a:solidFill>
              </a:rPr>
              <a:t/>
            </a:r>
            <a:br>
              <a:rPr lang="ru-RU" dirty="0">
                <a:solidFill>
                  <a:srgbClr val="FFFFCC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dirty="0" smtClean="0"/>
          </a:p>
        </p:txBody>
      </p:sp>
      <p:pic>
        <p:nvPicPr>
          <p:cNvPr id="10244" name="Picture 7" descr="3d_14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528" y="2132855"/>
            <a:ext cx="4037013" cy="399330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5" name="Text Box 9"/>
          <p:cNvSpPr txBox="1">
            <a:spLocks noChangeArrowheads="1"/>
          </p:cNvSpPr>
          <p:nvPr/>
        </p:nvSpPr>
        <p:spPr bwMode="auto">
          <a:xfrm>
            <a:off x="107950" y="827088"/>
            <a:ext cx="8856663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взаимоотношения , при которых один вид получает</a:t>
            </a:r>
          </a:p>
          <a:p>
            <a:pPr algn="ctr"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пользу, а другой при этом вреда и пользы не испытывает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0246" name="TextBox 1"/>
          <p:cNvSpPr txBox="1">
            <a:spLocks noChangeArrowheads="1"/>
          </p:cNvSpPr>
          <p:nvPr/>
        </p:nvSpPr>
        <p:spPr bwMode="auto">
          <a:xfrm>
            <a:off x="755650" y="6371480"/>
            <a:ext cx="5616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dirty="0"/>
              <a:t>Потребление остатков пищи хозяина.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0541" y="2132854"/>
            <a:ext cx="4623436" cy="399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52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197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rgbClr val="EAEAEA"/>
                </a:solidFill>
                <a:latin typeface="Verdana"/>
              </a:rPr>
              <a:t/>
            </a:r>
            <a:br>
              <a:rPr lang="ru-RU" sz="2800" b="1" dirty="0" smtClean="0">
                <a:solidFill>
                  <a:srgbClr val="EAEAEA"/>
                </a:solidFill>
                <a:latin typeface="Verdana"/>
              </a:rPr>
            </a:br>
            <a:r>
              <a:rPr lang="ru-RU" sz="2800" b="1" dirty="0" smtClean="0">
                <a:solidFill>
                  <a:srgbClr val="EAEAEA"/>
                </a:solidFill>
                <a:latin typeface="Verdana"/>
              </a:rPr>
              <a:t/>
            </a:r>
            <a:br>
              <a:rPr lang="ru-RU" sz="2800" b="1" dirty="0" smtClean="0">
                <a:solidFill>
                  <a:srgbClr val="EAEAEA"/>
                </a:solidFill>
                <a:latin typeface="Verdana"/>
              </a:rPr>
            </a:br>
            <a:r>
              <a:rPr lang="ru-RU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Протокооперация</a:t>
            </a:r>
            <a:r>
              <a:rPr lang="ru-RU" dirty="0"/>
              <a:t/>
            </a:r>
            <a:br>
              <a:rPr lang="ru-RU" dirty="0"/>
            </a:br>
            <a:r>
              <a:rPr lang="ru-RU" sz="2800" b="1" dirty="0" smtClean="0">
                <a:solidFill>
                  <a:srgbClr val="EAEAEA"/>
                </a:solidFill>
                <a:latin typeface="Verdana"/>
              </a:rPr>
              <a:t/>
            </a:r>
            <a:br>
              <a:rPr lang="ru-RU" sz="2800" b="1" dirty="0" smtClean="0">
                <a:solidFill>
                  <a:srgbClr val="EAEAEA"/>
                </a:solidFill>
                <a:latin typeface="Verdana"/>
              </a:rPr>
            </a:br>
            <a:endParaRPr lang="ru-RU" dirty="0" smtClean="0"/>
          </a:p>
        </p:txBody>
      </p:sp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169453" y="775674"/>
            <a:ext cx="886704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заимодействия организмов,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которой совместное существование выгодно, но не обязательно для сожителей</a:t>
            </a:r>
            <a:r>
              <a:rPr lang="ru-RU" altLang="ru-RU" sz="2800" dirty="0"/>
              <a:t>. </a:t>
            </a:r>
          </a:p>
        </p:txBody>
      </p:sp>
      <p:pic>
        <p:nvPicPr>
          <p:cNvPr id="7172" name="Picture 6" descr="C:\Documents and Settings\User\Мои документы\Мои рисунки\пчелка опыляет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11959" y="2241142"/>
            <a:ext cx="4932041" cy="30600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7" descr="C:\Documents and Settings\User\Мои документы\Мои рисунки\муравь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52" y="2241142"/>
            <a:ext cx="4042507" cy="370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TextBox 4"/>
          <p:cNvSpPr txBox="1">
            <a:spLocks noChangeArrowheads="1"/>
          </p:cNvSpPr>
          <p:nvPr/>
        </p:nvSpPr>
        <p:spPr bwMode="auto">
          <a:xfrm>
            <a:off x="4427984" y="4900613"/>
            <a:ext cx="480491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b="1" dirty="0" smtClean="0"/>
          </a:p>
          <a:p>
            <a:pPr eaLnBrk="1" hangingPunct="1"/>
            <a:endParaRPr lang="ru-RU" altLang="ru-RU" b="1" dirty="0"/>
          </a:p>
          <a:p>
            <a:pPr eaLnBrk="1" hangingPunct="1"/>
            <a:r>
              <a:rPr lang="ru-RU" altLang="ru-RU" b="1" dirty="0" smtClean="0"/>
              <a:t>Пчелы </a:t>
            </a:r>
            <a:r>
              <a:rPr lang="ru-RU" altLang="ru-RU" b="1" dirty="0"/>
              <a:t>опыляют различные растения.</a:t>
            </a:r>
          </a:p>
        </p:txBody>
      </p:sp>
      <p:sp>
        <p:nvSpPr>
          <p:cNvPr id="7175" name="TextBox 5"/>
          <p:cNvSpPr txBox="1">
            <a:spLocks noChangeArrowheads="1"/>
          </p:cNvSpPr>
          <p:nvPr/>
        </p:nvSpPr>
        <p:spPr bwMode="auto">
          <a:xfrm>
            <a:off x="169453" y="6092825"/>
            <a:ext cx="40425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dirty="0"/>
              <a:t>Муравьи распространяют семена некоторых растений.</a:t>
            </a:r>
          </a:p>
        </p:txBody>
      </p:sp>
    </p:spTree>
    <p:extLst>
      <p:ext uri="{BB962C8B-B14F-4D97-AF65-F5344CB8AC3E}">
        <p14:creationId xmlns:p14="http://schemas.microsoft.com/office/powerpoint/2010/main" val="78320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Мутуализм</a:t>
            </a:r>
            <a:r>
              <a:rPr lang="ru-RU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(+ +)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323850" y="1628775"/>
            <a:ext cx="85693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</a:rPr>
              <a:t>- длительное </a:t>
            </a:r>
            <a:r>
              <a:rPr lang="ru-RU" altLang="ru-RU" sz="2800" b="1" dirty="0" err="1">
                <a:latin typeface="Arial" panose="020B0604020202020204" pitchFamily="34" charset="0"/>
              </a:rPr>
              <a:t>взаимнополезное</a:t>
            </a:r>
            <a:r>
              <a:rPr lang="ru-RU" altLang="ru-RU" sz="2800" b="1" dirty="0">
                <a:latin typeface="Arial" panose="020B0604020202020204" pitchFamily="34" charset="0"/>
              </a:rPr>
              <a:t> сожительство двух организмов разных видов.</a:t>
            </a:r>
            <a:endParaRPr lang="ru-RU" altLang="ru-RU" sz="2800" b="1" dirty="0"/>
          </a:p>
        </p:txBody>
      </p:sp>
      <p:sp>
        <p:nvSpPr>
          <p:cNvPr id="9221" name="TextBox 3"/>
          <p:cNvSpPr txBox="1">
            <a:spLocks noChangeArrowheads="1"/>
          </p:cNvSpPr>
          <p:nvPr/>
        </p:nvSpPr>
        <p:spPr bwMode="auto">
          <a:xfrm>
            <a:off x="30163" y="5516563"/>
            <a:ext cx="44698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dirty="0"/>
              <a:t>Шмель опыляет растение клевер.</a:t>
            </a:r>
          </a:p>
        </p:txBody>
      </p:sp>
      <p:sp>
        <p:nvSpPr>
          <p:cNvPr id="9223" name="TextBox 4"/>
          <p:cNvSpPr txBox="1">
            <a:spLocks noChangeArrowheads="1"/>
          </p:cNvSpPr>
          <p:nvPr/>
        </p:nvSpPr>
        <p:spPr bwMode="auto">
          <a:xfrm>
            <a:off x="5292725" y="5516563"/>
            <a:ext cx="3816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dirty="0" smtClean="0"/>
              <a:t>Кедровка и сосна.</a:t>
            </a:r>
            <a:endParaRPr lang="ru-RU" alt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714" y="2468579"/>
            <a:ext cx="4447774" cy="30479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525731"/>
            <a:ext cx="3926164" cy="2990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51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77813"/>
            <a:ext cx="8507412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Комменсализм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квартирантство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204342" y="1313687"/>
            <a:ext cx="8890001" cy="150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 smtClean="0"/>
              <a:t>Взаимодействие, при котором вид-квартирант </a:t>
            </a:r>
            <a:r>
              <a:rPr lang="ru-RU" altLang="ru-RU" sz="2400" b="1" dirty="0"/>
              <a:t>обитает на другом виде или в его жилище,</a:t>
            </a:r>
          </a:p>
          <a:p>
            <a:pPr algn="ctr" eaLnBrk="1" hangingPunct="1"/>
            <a:r>
              <a:rPr lang="ru-RU" altLang="ru-RU" sz="2400" b="1" dirty="0"/>
              <a:t>не принося виду-хозяину ни вреда, ни пользы. </a:t>
            </a:r>
          </a:p>
          <a:p>
            <a:pPr algn="ctr" eaLnBrk="1" hangingPunct="1"/>
            <a:endParaRPr lang="ru-RU" altLang="ru-RU" sz="2000" b="1" dirty="0"/>
          </a:p>
        </p:txBody>
      </p:sp>
      <p:sp>
        <p:nvSpPr>
          <p:cNvPr id="12293" name="TextBox 1"/>
          <p:cNvSpPr txBox="1">
            <a:spLocks noChangeArrowheads="1"/>
          </p:cNvSpPr>
          <p:nvPr/>
        </p:nvSpPr>
        <p:spPr bwMode="auto">
          <a:xfrm>
            <a:off x="74777" y="6308725"/>
            <a:ext cx="38491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dirty="0" smtClean="0"/>
              <a:t>Орхидея </a:t>
            </a:r>
            <a:r>
              <a:rPr lang="ru-RU" altLang="ru-RU" b="1" dirty="0"/>
              <a:t>на стволе дерева.</a:t>
            </a:r>
          </a:p>
        </p:txBody>
      </p:sp>
      <p:sp>
        <p:nvSpPr>
          <p:cNvPr id="12294" name="TextBox 2"/>
          <p:cNvSpPr txBox="1">
            <a:spLocks noChangeArrowheads="1"/>
          </p:cNvSpPr>
          <p:nvPr/>
        </p:nvSpPr>
        <p:spPr bwMode="auto">
          <a:xfrm>
            <a:off x="4284663" y="6021388"/>
            <a:ext cx="4784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Рыба клоун прячется между щупалец актиний.</a:t>
            </a:r>
          </a:p>
        </p:txBody>
      </p:sp>
      <p:pic>
        <p:nvPicPr>
          <p:cNvPr id="12295" name="Picture 3" descr="C:\Documents and Settings\User\Мои документы\Мои рисунки\рыба клоу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2681102"/>
            <a:ext cx="3757613" cy="33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430" y="2681102"/>
            <a:ext cx="3194581" cy="362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92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539750" y="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хищничество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39" name="Text Box 12"/>
          <p:cNvSpPr txBox="1">
            <a:spLocks noChangeArrowheads="1"/>
          </p:cNvSpPr>
          <p:nvPr/>
        </p:nvSpPr>
        <p:spPr bwMode="auto">
          <a:xfrm>
            <a:off x="285751" y="1169317"/>
            <a:ext cx="860673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b="1" dirty="0"/>
              <a:t> </a:t>
            </a:r>
            <a:r>
              <a:rPr lang="ru-RU" altLang="ru-RU" sz="2400" b="1" dirty="0"/>
              <a:t>- это </a:t>
            </a:r>
            <a:r>
              <a:rPr lang="ru-RU" altLang="ru-RU" sz="2400" b="1" dirty="0" smtClean="0"/>
              <a:t>взаимодействия, </a:t>
            </a:r>
            <a:r>
              <a:rPr lang="ru-RU" altLang="ru-RU" sz="2400" b="1" dirty="0"/>
              <a:t>при котором представители одного </a:t>
            </a:r>
            <a:r>
              <a:rPr lang="ru-RU" altLang="ru-RU" sz="2400" b="1" dirty="0" smtClean="0"/>
              <a:t>вида </a:t>
            </a:r>
            <a:r>
              <a:rPr lang="ru-RU" altLang="ru-RU" sz="2400" b="1" dirty="0"/>
              <a:t>уничтожают представителей другого вида.  </a:t>
            </a:r>
          </a:p>
        </p:txBody>
      </p:sp>
      <p:pic>
        <p:nvPicPr>
          <p:cNvPr id="14342" name="Picture 1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4775" y="2708920"/>
            <a:ext cx="3910012" cy="391374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7394" y="2708920"/>
            <a:ext cx="4291956" cy="3913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55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277813"/>
            <a:ext cx="8856663" cy="774700"/>
          </a:xfrm>
        </p:spPr>
        <p:txBody>
          <a:bodyPr/>
          <a:lstStyle/>
          <a:p>
            <a:pPr eaLnBrk="1" hangingPunct="1">
              <a:defRPr/>
            </a:pP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паразитизм</a:t>
            </a:r>
            <a:endParaRPr lang="ru-RU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5" name="Picture 6" descr="L37_01_p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3091260"/>
            <a:ext cx="4037012" cy="326667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6" name="Text Box 10"/>
          <p:cNvSpPr txBox="1">
            <a:spLocks noChangeArrowheads="1"/>
          </p:cNvSpPr>
          <p:nvPr/>
        </p:nvSpPr>
        <p:spPr bwMode="auto">
          <a:xfrm>
            <a:off x="1187450" y="6381750"/>
            <a:ext cx="1111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Паразит</a:t>
            </a:r>
          </a:p>
        </p:txBody>
      </p:sp>
      <p:sp>
        <p:nvSpPr>
          <p:cNvPr id="13317" name="Text Box 11"/>
          <p:cNvSpPr txBox="1">
            <a:spLocks noChangeArrowheads="1"/>
          </p:cNvSpPr>
          <p:nvPr/>
        </p:nvSpPr>
        <p:spPr bwMode="auto">
          <a:xfrm>
            <a:off x="6137275" y="6197600"/>
            <a:ext cx="100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Хозяин</a:t>
            </a:r>
          </a:p>
        </p:txBody>
      </p:sp>
      <p:sp>
        <p:nvSpPr>
          <p:cNvPr id="21511" name="Text Box 12"/>
          <p:cNvSpPr txBox="1">
            <a:spLocks noChangeArrowheads="1"/>
          </p:cNvSpPr>
          <p:nvPr/>
        </p:nvSpPr>
        <p:spPr bwMode="auto">
          <a:xfrm>
            <a:off x="179389" y="1275378"/>
            <a:ext cx="8281044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marL="342900" indent="-342900" algn="just" eaLnBrk="1" hangingPunct="1">
              <a:buFontTx/>
              <a:buChar char="-"/>
              <a:defRPr/>
            </a:pPr>
            <a:r>
              <a:rPr lang="ru-RU" sz="2800" b="1" dirty="0" smtClean="0"/>
              <a:t>взаимодействия, при </a:t>
            </a:r>
            <a:r>
              <a:rPr lang="ru-RU" sz="2800" b="1" dirty="0" smtClean="0"/>
              <a:t>котором организмы одного </a:t>
            </a:r>
            <a:r>
              <a:rPr lang="ru-RU" sz="2800" b="1" dirty="0" smtClean="0"/>
              <a:t>вида живут за счет организма, угнетая его жизнедеятельность</a:t>
            </a:r>
          </a:p>
        </p:txBody>
      </p:sp>
      <p:pic>
        <p:nvPicPr>
          <p:cNvPr id="13319" name="Picture 8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9992" y="3091260"/>
            <a:ext cx="3826447" cy="31063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998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277813"/>
            <a:ext cx="88900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конкуренция</a:t>
            </a:r>
            <a:endParaRPr lang="ru-RU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-36851" y="1421443"/>
            <a:ext cx="9179601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 dirty="0"/>
              <a:t> </a:t>
            </a:r>
            <a:r>
              <a:rPr lang="ru-RU" altLang="ru-RU" sz="2800" b="1" dirty="0"/>
              <a:t>– это </a:t>
            </a:r>
            <a:r>
              <a:rPr lang="ru-RU" altLang="ru-RU" sz="2800" b="1" dirty="0" smtClean="0"/>
              <a:t>взаимодействия, при котором </a:t>
            </a:r>
            <a:r>
              <a:rPr lang="ru-RU" altLang="ru-RU" sz="2800" b="1" dirty="0"/>
              <a:t>организмы-конкуренты</a:t>
            </a:r>
          </a:p>
          <a:p>
            <a:pPr algn="ctr" eaLnBrk="1" hangingPunct="1"/>
            <a:r>
              <a:rPr lang="ru-RU" altLang="ru-RU" sz="2800" b="1" dirty="0"/>
              <a:t> приносят друг другу вред.</a:t>
            </a:r>
          </a:p>
        </p:txBody>
      </p:sp>
      <p:pic>
        <p:nvPicPr>
          <p:cNvPr id="15364" name="Picture 7" descr="C:\Documents and Settings\User\Мои документы\Мои рисунки\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2924944"/>
            <a:ext cx="4038600" cy="336790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8" descr="C:\Documents and Settings\User\Мои документы\Мои рисунки\pride_of_lion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9992" y="2924944"/>
            <a:ext cx="4320480" cy="345680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96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2051719" y="397716"/>
            <a:ext cx="525621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АМЕНСАЛИЗМ</a:t>
            </a:r>
          </a:p>
        </p:txBody>
      </p:sp>
      <p:pic>
        <p:nvPicPr>
          <p:cNvPr id="16388" name="Picture 2" descr="C:\Documents and Settings\User\Мои документы\Мои рисунки\5b995a635cc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521" y="2568862"/>
            <a:ext cx="3024188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3" descr="C:\Documents and Settings\User\Мои документы\Мои рисунки\53_jel_Gle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75" y="2931405"/>
            <a:ext cx="2735262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1183670"/>
            <a:ext cx="801394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заимодействия, при котором один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угнетает другой, не извлекая при этом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пользы.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5373216"/>
            <a:ext cx="3537523" cy="1009904"/>
          </a:xfrm>
          <a:prstGeom prst="rect">
            <a:avLst/>
          </a:prstGeom>
          <a:ln>
            <a:solidFill>
              <a:srgbClr val="6BA42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Светолюбивые травы, растущие под елью, страдают от сильного затенения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76755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600200" y="304800"/>
            <a:ext cx="7543800" cy="1431925"/>
          </a:xfrm>
        </p:spPr>
        <p:txBody>
          <a:bodyPr/>
          <a:lstStyle/>
          <a:p>
            <a:r>
              <a:rPr lang="ru-RU" altLang="ru-RU" sz="2400" dirty="0">
                <a:solidFill>
                  <a:srgbClr val="0000CC"/>
                </a:solidFill>
                <a:latin typeface="Arial" panose="020B0604020202020204" pitchFamily="34" charset="0"/>
              </a:rPr>
              <a:t/>
            </a:r>
            <a:br>
              <a:rPr lang="ru-RU" altLang="ru-RU" sz="2400" dirty="0">
                <a:solidFill>
                  <a:srgbClr val="0000CC"/>
                </a:solidFill>
                <a:latin typeface="Arial" panose="020B0604020202020204" pitchFamily="34" charset="0"/>
              </a:rPr>
            </a:br>
            <a:endParaRPr lang="ru-RU" altLang="ru-RU" sz="2400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"/>
            <a:ext cx="9144000" cy="684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04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5" name="Содержимое 3" descr="Рисунок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179512" y="1417638"/>
            <a:ext cx="8856984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занятия: </a:t>
            </a:r>
          </a:p>
          <a:p>
            <a:pPr algn="ctr"/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результате овладения содержанием модуля расширить и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укрепить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систему знаний об экосистеме – как особой форме материи, ее структуре и закономерностях взаимосвязей в ней.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203347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УЭ - 0</a:t>
            </a:r>
            <a:endParaRPr lang="ru-RU" sz="4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08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5" name="Содержимое 3" descr="Рисунок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15377"/>
            <a:ext cx="9144000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1619672" y="-120951"/>
            <a:ext cx="64807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УЭ – 5. </a:t>
            </a:r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тип взаимодействия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8" y="540768"/>
            <a:ext cx="2982547" cy="426350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0806" y="4608735"/>
            <a:ext cx="29022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аскарида </a:t>
            </a:r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человек</a:t>
            </a:r>
            <a:endParaRPr lang="ru-RU" sz="2400" b="1" u="sng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337" y="1122669"/>
            <a:ext cx="3933825" cy="304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306633" y="4130130"/>
            <a:ext cx="4641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бобовые растения и азотфиксирующие бактерии </a:t>
            </a:r>
            <a:endParaRPr lang="ru-RU" b="1" u="sng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7164" y="1202488"/>
            <a:ext cx="3810330" cy="293482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6469938" y="4102321"/>
            <a:ext cx="28054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лишайниками на коре деревьев </a:t>
            </a:r>
            <a:endParaRPr lang="ru-RU" sz="2000" b="1" u="sng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1080" y="3573015"/>
            <a:ext cx="4146798" cy="3265167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1595367" y="3580653"/>
            <a:ext cx="30366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chemeClr val="bg1"/>
                </a:solidFill>
              </a:rPr>
              <a:t>Венерина мухоловка и насекомое</a:t>
            </a:r>
            <a:endParaRPr lang="ru-RU" sz="2000" b="1" u="sng" dirty="0">
              <a:solidFill>
                <a:schemeClr val="bg1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4171" y="3623323"/>
            <a:ext cx="4224107" cy="3214859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4990043" y="3653317"/>
            <a:ext cx="33740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/>
              <a:t>Песец и белый медведь</a:t>
            </a:r>
            <a:endParaRPr lang="ru-RU" sz="2000" b="1" u="sng" dirty="0"/>
          </a:p>
        </p:txBody>
      </p:sp>
    </p:spTree>
    <p:extLst>
      <p:ext uri="{BB962C8B-B14F-4D97-AF65-F5344CB8AC3E}">
        <p14:creationId xmlns:p14="http://schemas.microsoft.com/office/powerpoint/2010/main" val="389504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  <p:bldP spid="18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hkola.tsu.ru/upload/blog/6a1/e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7812360" cy="857250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УЭ-6. Функциональные группы экосистем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7542" y="0"/>
            <a:ext cx="1406458" cy="1088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Содержимое 3" descr="Рисунок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38" y="0"/>
            <a:ext cx="915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285750" y="1571625"/>
            <a:ext cx="842962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i="1">
                <a:latin typeface="Calibri" pitchFamily="34" charset="0"/>
              </a:rPr>
              <a:t>Продуценты</a:t>
            </a:r>
            <a:r>
              <a:rPr lang="ru-RU" sz="3600">
                <a:latin typeface="Calibri" pitchFamily="34" charset="0"/>
              </a:rPr>
              <a:t> </a:t>
            </a:r>
            <a:r>
              <a:rPr lang="ru-RU" sz="2400">
                <a:latin typeface="Calibri" pitchFamily="34" charset="0"/>
              </a:rPr>
              <a:t>– производители органического вещества.</a:t>
            </a: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3"/>
          <a:srcRect r="-63" b="32"/>
          <a:stretch>
            <a:fillRect/>
          </a:stretch>
        </p:blipFill>
        <p:spPr bwMode="auto">
          <a:xfrm>
            <a:off x="6643688" y="2428875"/>
            <a:ext cx="2046287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2" descr="Картинка 6 из 6707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38" y="3643313"/>
            <a:ext cx="3913187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4" descr="http://dreamworlds.ru/uploads/posts/2009-03/1235903242_136051_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50" y="2214563"/>
            <a:ext cx="2667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Содержимое 3" descr="Рисунок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142875" y="1357313"/>
            <a:ext cx="90011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i="1">
                <a:latin typeface="Calibri" pitchFamily="34" charset="0"/>
              </a:rPr>
              <a:t>Консументы</a:t>
            </a:r>
            <a:r>
              <a:rPr lang="ru-RU" sz="3600" b="1" i="1">
                <a:latin typeface="Calibri" pitchFamily="34" charset="0"/>
              </a:rPr>
              <a:t> </a:t>
            </a:r>
            <a:r>
              <a:rPr lang="ru-RU" sz="3600">
                <a:latin typeface="Calibri" pitchFamily="34" charset="0"/>
              </a:rPr>
              <a:t>–</a:t>
            </a:r>
            <a:r>
              <a:rPr lang="ru-RU">
                <a:latin typeface="Calibri" pitchFamily="34" charset="0"/>
              </a:rPr>
              <a:t> </a:t>
            </a:r>
            <a:r>
              <a:rPr lang="ru-RU" sz="2800">
                <a:latin typeface="Calibri" pitchFamily="34" charset="0"/>
              </a:rPr>
              <a:t>потребители органического вещества.</a:t>
            </a:r>
          </a:p>
          <a:p>
            <a:pPr algn="ctr"/>
            <a:r>
              <a:rPr lang="ru-RU" sz="2400">
                <a:latin typeface="Calibri" pitchFamily="34" charset="0"/>
              </a:rPr>
              <a:t>Консументы </a:t>
            </a:r>
            <a:r>
              <a:rPr lang="en-US" sz="2400">
                <a:latin typeface="Calibri" pitchFamily="34" charset="0"/>
              </a:rPr>
              <a:t>I </a:t>
            </a:r>
            <a:r>
              <a:rPr lang="ru-RU" sz="2400">
                <a:latin typeface="Calibri" pitchFamily="34" charset="0"/>
              </a:rPr>
              <a:t>порядка – травоядные</a:t>
            </a:r>
          </a:p>
          <a:p>
            <a:pPr algn="ctr"/>
            <a:endParaRPr lang="ru-RU">
              <a:latin typeface="Calibri" pitchFamily="34" charset="0"/>
            </a:endParaRPr>
          </a:p>
          <a:p>
            <a:pPr algn="ctr"/>
            <a:endParaRPr lang="ru-RU">
              <a:latin typeface="Calibri" pitchFamily="34" charset="0"/>
            </a:endParaRPr>
          </a:p>
          <a:p>
            <a:pPr algn="ctr"/>
            <a:endParaRPr lang="ru-RU">
              <a:latin typeface="Calibri" pitchFamily="34" charset="0"/>
            </a:endParaRPr>
          </a:p>
          <a:p>
            <a:pPr algn="ctr"/>
            <a:endParaRPr lang="ru-RU">
              <a:latin typeface="Calibri" pitchFamily="34" charset="0"/>
            </a:endParaRPr>
          </a:p>
          <a:p>
            <a:pPr algn="ctr"/>
            <a:endParaRPr lang="ru-RU">
              <a:latin typeface="Calibri" pitchFamily="34" charset="0"/>
            </a:endParaRPr>
          </a:p>
          <a:p>
            <a:pPr algn="ctr"/>
            <a:endParaRPr lang="ru-RU">
              <a:latin typeface="Calibri" pitchFamily="34" charset="0"/>
            </a:endParaRPr>
          </a:p>
          <a:p>
            <a:pPr algn="ctr"/>
            <a:endParaRPr lang="ru-RU">
              <a:latin typeface="Calibri" pitchFamily="34" charset="0"/>
            </a:endParaRPr>
          </a:p>
          <a:p>
            <a:pPr algn="ctr"/>
            <a:r>
              <a:rPr lang="ru-RU" sz="2400">
                <a:latin typeface="Calibri" pitchFamily="34" charset="0"/>
              </a:rPr>
              <a:t>Консументы </a:t>
            </a:r>
            <a:r>
              <a:rPr lang="en-US" sz="2400">
                <a:latin typeface="Calibri" pitchFamily="34" charset="0"/>
              </a:rPr>
              <a:t>II </a:t>
            </a:r>
            <a:r>
              <a:rPr lang="ru-RU" sz="2400">
                <a:latin typeface="Calibri" pitchFamily="34" charset="0"/>
              </a:rPr>
              <a:t>порядка – плотоядные.</a:t>
            </a:r>
          </a:p>
          <a:p>
            <a:pPr algn="ctr"/>
            <a:endParaRPr lang="ru-RU">
              <a:latin typeface="Calibri" pitchFamily="34" charset="0"/>
            </a:endParaRPr>
          </a:p>
        </p:txBody>
      </p:sp>
      <p:pic>
        <p:nvPicPr>
          <p:cNvPr id="7172" name="Picture 2" descr="http://kemclub.ru/best/35247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357438"/>
            <a:ext cx="2259012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2" descr="http://upload.wikimedia.org/wikipedia/commons/thumb/c/cb/White-tailed_deer_%28Odocoileus_virginianus%29_grazing_-_20050809.jpg/250px-White-tailed_deer_%28Odocoileus_virginianus%29_grazing_-_20050809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88" y="2357438"/>
            <a:ext cx="21844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Рисунок 6" descr="33253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71750" y="4572000"/>
            <a:ext cx="38576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Содержимое 3" descr="Рисунок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928688" y="2214563"/>
            <a:ext cx="7286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196" name="Прямоугольник 5"/>
          <p:cNvSpPr>
            <a:spLocks noChangeArrowheads="1"/>
          </p:cNvSpPr>
          <p:nvPr/>
        </p:nvSpPr>
        <p:spPr bwMode="auto">
          <a:xfrm>
            <a:off x="500063" y="1714500"/>
            <a:ext cx="8286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i="1">
                <a:latin typeface="Calibri" pitchFamily="34" charset="0"/>
              </a:rPr>
              <a:t>Редуценты</a:t>
            </a:r>
            <a:r>
              <a:rPr lang="ru-RU">
                <a:latin typeface="Calibri" pitchFamily="34" charset="0"/>
              </a:rPr>
              <a:t> – </a:t>
            </a:r>
            <a:r>
              <a:rPr lang="ru-RU" sz="2400">
                <a:latin typeface="Calibri" pitchFamily="34" charset="0"/>
              </a:rPr>
              <a:t>разрушители органического вещества.</a:t>
            </a:r>
          </a:p>
        </p:txBody>
      </p:sp>
      <p:pic>
        <p:nvPicPr>
          <p:cNvPr id="8197" name="Picture 4" descr="Картинка 1 из 12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50" y="2714625"/>
            <a:ext cx="36195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http://im6-tub-ru.yandex.net/i?id=284550959-45-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5" y="2714625"/>
            <a:ext cx="3214688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Содержимое 3" descr="Рисунок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71625"/>
            <a:ext cx="51435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Прямоугольник 3"/>
          <p:cNvSpPr>
            <a:spLocks noChangeArrowheads="1"/>
          </p:cNvSpPr>
          <p:nvPr/>
        </p:nvSpPr>
        <p:spPr bwMode="auto">
          <a:xfrm>
            <a:off x="5143500" y="1571625"/>
            <a:ext cx="4000500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13A4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УЭ-7. </a:t>
            </a:r>
          </a:p>
          <a:p>
            <a:pPr algn="ctr"/>
            <a:r>
              <a:rPr lang="ru-RU" sz="4000" b="1" u="sng" dirty="0" smtClean="0">
                <a:solidFill>
                  <a:srgbClr val="13A4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Пищевая цепь</a:t>
            </a:r>
            <a:endParaRPr lang="ru-RU" sz="4000" b="1" u="sng" dirty="0">
              <a:solidFill>
                <a:srgbClr val="13A4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пределенная последовательность взаимосвязанных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собой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организмов в процессе питания, в результате которой осуществляется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передача энергии.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Содержимое 3" descr="Рисунок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928688" y="2214563"/>
            <a:ext cx="7286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196" name="Прямоугольник 5"/>
          <p:cNvSpPr>
            <a:spLocks noChangeArrowheads="1"/>
          </p:cNvSpPr>
          <p:nvPr/>
        </p:nvSpPr>
        <p:spPr bwMode="auto">
          <a:xfrm>
            <a:off x="500063" y="1714500"/>
            <a:ext cx="8286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3" y="1714500"/>
            <a:ext cx="884326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	Мертвое животное (детрит) → личинки падальных мух (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редуценты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→ лягушка (первичный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консумент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→ обыкновенный уж (вторичный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консумент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Тип пищевой цепи –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детритная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цепь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55676" y="0"/>
            <a:ext cx="5832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УЭ-8. Проверка задания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4" y="1714500"/>
            <a:ext cx="8982075" cy="3082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04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Содержимое 3" descr="Рисунок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928688" y="2214563"/>
            <a:ext cx="7286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196" name="Прямоугольник 5"/>
          <p:cNvSpPr>
            <a:spLocks noChangeArrowheads="1"/>
          </p:cNvSpPr>
          <p:nvPr/>
        </p:nvSpPr>
        <p:spPr bwMode="auto">
          <a:xfrm>
            <a:off x="500063" y="1714500"/>
            <a:ext cx="8286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221" y="1714500"/>
            <a:ext cx="8901558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	Трава (продуцент) → заяц (первичный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консумент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→ лиса (вторичный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консумент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Тип цепи – пастбищная пищевая цепь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55676" y="0"/>
            <a:ext cx="5832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УЭ-8. Проверка задания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097" y="1404164"/>
            <a:ext cx="8758682" cy="353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57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Содержимое 3" descr="Рисунок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928688" y="2214563"/>
            <a:ext cx="7286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196" name="Прямоугольник 5"/>
          <p:cNvSpPr>
            <a:spLocks noChangeArrowheads="1"/>
          </p:cNvSpPr>
          <p:nvPr/>
        </p:nvSpPr>
        <p:spPr bwMode="auto">
          <a:xfrm>
            <a:off x="500063" y="1714500"/>
            <a:ext cx="8286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221" y="1714500"/>
            <a:ext cx="8901558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3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	Листовая подстилка(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детрид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→ дождевой червь(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редуценты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→ черный дрозд(первичный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консумент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→ ястреб – перепелятник(вторичный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консумент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Тип пищевой цепи –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детритная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цепь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55676" y="0"/>
            <a:ext cx="5832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УЭ-8. Проверка задания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" y="1924700"/>
            <a:ext cx="90963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76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Содержимое 3" descr="Рисунок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928688" y="2214563"/>
            <a:ext cx="7286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196" name="Прямоугольник 5"/>
          <p:cNvSpPr>
            <a:spLocks noChangeArrowheads="1"/>
          </p:cNvSpPr>
          <p:nvPr/>
        </p:nvSpPr>
        <p:spPr bwMode="auto">
          <a:xfrm>
            <a:off x="500063" y="1714500"/>
            <a:ext cx="8286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221" y="1714500"/>
            <a:ext cx="890155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4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	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 растения(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детрид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→ тля(продуцент) → божья коровка(первичный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консумент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→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паук (вторичный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консумент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Насекомоядная птица(хищный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консумент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Тип цепи – пастбищная цепь.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55676" y="0"/>
            <a:ext cx="5832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УЭ-8. Проверка задания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28787"/>
            <a:ext cx="91440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30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5" name="Содержимое 3" descr="Рисунок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179512" y="1556792"/>
            <a:ext cx="6085879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Биогеоценоз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исторически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сложившаяся совокупность популяций различных организмов, населяющих одну территорию.</a:t>
            </a:r>
          </a:p>
          <a:p>
            <a:pPr algn="just"/>
            <a:endParaRPr lang="ru-RU" sz="2800" b="1" dirty="0">
              <a:latin typeface="Calibri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903" y="1556792"/>
            <a:ext cx="2519585" cy="22322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44903" y="3803760"/>
            <a:ext cx="25195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В.Н.Сукачев (1944г)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4903" y="4218589"/>
            <a:ext cx="2512047" cy="229340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55784" y="6121995"/>
            <a:ext cx="24138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А.Тенсли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(1935 г)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339752" y="203347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УЭ - 1</a:t>
            </a:r>
            <a:endParaRPr lang="ru-RU" sz="4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04938" y="3832003"/>
            <a:ext cx="6085879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endParaRPr lang="ru-RU" sz="2800" b="1" dirty="0">
              <a:latin typeface="Calibri" pitchFamily="34" charset="0"/>
            </a:endParaRPr>
          </a:p>
          <a:p>
            <a:pPr algn="just"/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Экосистема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совокупность живых организмов (сообществ) и среды их обитания, образующих устойчивую систему жизни.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" grpId="0"/>
      <p:bldP spid="5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Содержимое 3" descr="Рисунок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928688" y="2214563"/>
            <a:ext cx="7286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196" name="Прямоугольник 5"/>
          <p:cNvSpPr>
            <a:spLocks noChangeArrowheads="1"/>
          </p:cNvSpPr>
          <p:nvPr/>
        </p:nvSpPr>
        <p:spPr bwMode="auto">
          <a:xfrm>
            <a:off x="500063" y="1714500"/>
            <a:ext cx="8286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221" y="1714500"/>
            <a:ext cx="8901558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5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	Трава (продуцент) — суслик (первичный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консумент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— полоз (вторичный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консумент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— орёл (третичный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консумент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Тип цепи – пастбищная цепь.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55676" y="0"/>
            <a:ext cx="5832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УЭ-8. Проверка задания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22" y="1844824"/>
            <a:ext cx="8901558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1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Содержимое 3" descr="Рисунок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Box 3"/>
          <p:cNvSpPr txBox="1">
            <a:spLocks noChangeArrowheads="1"/>
          </p:cNvSpPr>
          <p:nvPr/>
        </p:nvSpPr>
        <p:spPr bwMode="auto">
          <a:xfrm>
            <a:off x="1500188" y="214313"/>
            <a:ext cx="6286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 dirty="0" smtClean="0">
                <a:latin typeface="Calibri" pitchFamily="34" charset="0"/>
              </a:rPr>
              <a:t> УЭ- 9. Поток </a:t>
            </a:r>
            <a:r>
              <a:rPr lang="ru-RU" sz="3200" b="1" i="1" dirty="0">
                <a:latin typeface="Calibri" pitchFamily="34" charset="0"/>
              </a:rPr>
              <a:t>энергии.</a:t>
            </a:r>
          </a:p>
        </p:txBody>
      </p:sp>
      <p:pic>
        <p:nvPicPr>
          <p:cNvPr id="11268" name="Picture 4" descr="http://dreamworlds.ru/uploads/posts/2009-03/1235903242_136051_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1571625"/>
            <a:ext cx="128587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Box 5"/>
          <p:cNvSpPr txBox="1">
            <a:spLocks noChangeArrowheads="1"/>
          </p:cNvSpPr>
          <p:nvPr/>
        </p:nvSpPr>
        <p:spPr bwMode="auto">
          <a:xfrm>
            <a:off x="500063" y="2500313"/>
            <a:ext cx="1643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Солнечный свет</a:t>
            </a:r>
          </a:p>
        </p:txBody>
      </p:sp>
      <p:sp>
        <p:nvSpPr>
          <p:cNvPr id="8" name="Стрелка вправо 7"/>
          <p:cNvSpPr/>
          <p:nvPr/>
        </p:nvSpPr>
        <p:spPr>
          <a:xfrm rot="1812067">
            <a:off x="1739900" y="2713038"/>
            <a:ext cx="928688" cy="682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271" name="Picture 2" descr="Картинка 6 из 6707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88" y="2500313"/>
            <a:ext cx="12858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TextBox 9"/>
          <p:cNvSpPr txBox="1">
            <a:spLocks noChangeArrowheads="1"/>
          </p:cNvSpPr>
          <p:nvPr/>
        </p:nvSpPr>
        <p:spPr bwMode="auto">
          <a:xfrm>
            <a:off x="2643188" y="3357563"/>
            <a:ext cx="1285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Зеленые растения</a:t>
            </a:r>
          </a:p>
        </p:txBody>
      </p:sp>
      <p:sp>
        <p:nvSpPr>
          <p:cNvPr id="12" name="Стрелка вправо 11"/>
          <p:cNvSpPr/>
          <p:nvPr/>
        </p:nvSpPr>
        <p:spPr>
          <a:xfrm rot="1812067">
            <a:off x="3765550" y="3659188"/>
            <a:ext cx="928688" cy="873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274" name="Picture 2" descr="http://kemclub.ru/best/352473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3571875"/>
            <a:ext cx="1357312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5" name="TextBox 13"/>
          <p:cNvSpPr txBox="1">
            <a:spLocks noChangeArrowheads="1"/>
          </p:cNvSpPr>
          <p:nvPr/>
        </p:nvSpPr>
        <p:spPr bwMode="auto">
          <a:xfrm>
            <a:off x="4572000" y="4572000"/>
            <a:ext cx="1428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Травоядные организмы</a:t>
            </a:r>
          </a:p>
        </p:txBody>
      </p:sp>
      <p:pic>
        <p:nvPicPr>
          <p:cNvPr id="11276" name="Picture 4" descr="бурый медведь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5125" y="4572000"/>
            <a:ext cx="1428750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Стрелка вправо 16"/>
          <p:cNvSpPr/>
          <p:nvPr/>
        </p:nvSpPr>
        <p:spPr>
          <a:xfrm rot="1812067">
            <a:off x="5821363" y="4679950"/>
            <a:ext cx="928687" cy="103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78" name="TextBox 17"/>
          <p:cNvSpPr txBox="1">
            <a:spLocks noChangeArrowheads="1"/>
          </p:cNvSpPr>
          <p:nvPr/>
        </p:nvSpPr>
        <p:spPr bwMode="auto">
          <a:xfrm>
            <a:off x="6786563" y="5643563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Плотоядные организмы</a:t>
            </a:r>
          </a:p>
        </p:txBody>
      </p:sp>
      <p:sp>
        <p:nvSpPr>
          <p:cNvPr id="11279" name="TextBox 23"/>
          <p:cNvSpPr txBox="1">
            <a:spLocks noChangeArrowheads="1"/>
          </p:cNvSpPr>
          <p:nvPr/>
        </p:nvSpPr>
        <p:spPr bwMode="auto">
          <a:xfrm>
            <a:off x="714375" y="3571875"/>
            <a:ext cx="1428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затраты</a:t>
            </a:r>
          </a:p>
        </p:txBody>
      </p:sp>
      <p:sp>
        <p:nvSpPr>
          <p:cNvPr id="27" name="Стрелка вправо 26"/>
          <p:cNvSpPr/>
          <p:nvPr/>
        </p:nvSpPr>
        <p:spPr>
          <a:xfrm rot="7522153">
            <a:off x="1363662" y="3108326"/>
            <a:ext cx="1071563" cy="682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7522153">
            <a:off x="3353594" y="4090194"/>
            <a:ext cx="1071563" cy="920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 rot="7522153">
            <a:off x="5444331" y="5126832"/>
            <a:ext cx="1071563" cy="444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83" name="Прямоугольник 29"/>
          <p:cNvSpPr>
            <a:spLocks noChangeArrowheads="1"/>
          </p:cNvSpPr>
          <p:nvPr/>
        </p:nvSpPr>
        <p:spPr bwMode="auto">
          <a:xfrm>
            <a:off x="3000375" y="4572000"/>
            <a:ext cx="976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затраты</a:t>
            </a:r>
          </a:p>
        </p:txBody>
      </p:sp>
      <p:sp>
        <p:nvSpPr>
          <p:cNvPr id="11284" name="Прямоугольник 30"/>
          <p:cNvSpPr>
            <a:spLocks noChangeArrowheads="1"/>
          </p:cNvSpPr>
          <p:nvPr/>
        </p:nvSpPr>
        <p:spPr bwMode="auto">
          <a:xfrm>
            <a:off x="5214938" y="5572125"/>
            <a:ext cx="976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затраты</a:t>
            </a:r>
          </a:p>
        </p:txBody>
      </p:sp>
      <p:sp>
        <p:nvSpPr>
          <p:cNvPr id="33" name="Стрелка вправо 32"/>
          <p:cNvSpPr/>
          <p:nvPr/>
        </p:nvSpPr>
        <p:spPr>
          <a:xfrm rot="20843304">
            <a:off x="3935413" y="2928938"/>
            <a:ext cx="1851025" cy="571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Стрелка вправо 33"/>
          <p:cNvSpPr/>
          <p:nvPr/>
        </p:nvSpPr>
        <p:spPr>
          <a:xfrm rot="14664858" flipV="1">
            <a:off x="5970588" y="3694113"/>
            <a:ext cx="1925637" cy="460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Стрелка вправо 34"/>
          <p:cNvSpPr/>
          <p:nvPr/>
        </p:nvSpPr>
        <p:spPr>
          <a:xfrm rot="18232953">
            <a:off x="5550694" y="3201194"/>
            <a:ext cx="760412" cy="444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288" name="Picture 4" descr="Картинка 1 из 127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15000" y="1500188"/>
            <a:ext cx="1357313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89" name="TextBox 36"/>
          <p:cNvSpPr txBox="1">
            <a:spLocks noChangeArrowheads="1"/>
          </p:cNvSpPr>
          <p:nvPr/>
        </p:nvSpPr>
        <p:spPr bwMode="auto">
          <a:xfrm>
            <a:off x="5786438" y="2428875"/>
            <a:ext cx="1357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редуценты</a:t>
            </a:r>
          </a:p>
        </p:txBody>
      </p:sp>
      <p:sp>
        <p:nvSpPr>
          <p:cNvPr id="38" name="Стрелка вправо 37"/>
          <p:cNvSpPr/>
          <p:nvPr/>
        </p:nvSpPr>
        <p:spPr>
          <a:xfrm>
            <a:off x="7072313" y="2143125"/>
            <a:ext cx="500062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91" name="TextBox 38"/>
          <p:cNvSpPr txBox="1">
            <a:spLocks noChangeArrowheads="1"/>
          </p:cNvSpPr>
          <p:nvPr/>
        </p:nvSpPr>
        <p:spPr bwMode="auto">
          <a:xfrm>
            <a:off x="7500938" y="1857375"/>
            <a:ext cx="1643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Органические вещества</a:t>
            </a:r>
          </a:p>
        </p:txBody>
      </p:sp>
      <p:sp>
        <p:nvSpPr>
          <p:cNvPr id="40" name="Стрелка вправо 39"/>
          <p:cNvSpPr/>
          <p:nvPr/>
        </p:nvSpPr>
        <p:spPr>
          <a:xfrm rot="1414746">
            <a:off x="6537325" y="2998788"/>
            <a:ext cx="1071563" cy="460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Стрелка вправо 40"/>
          <p:cNvSpPr/>
          <p:nvPr/>
        </p:nvSpPr>
        <p:spPr>
          <a:xfrm rot="3610906">
            <a:off x="6894513" y="2667000"/>
            <a:ext cx="1071562" cy="460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94" name="TextBox 41"/>
          <p:cNvSpPr txBox="1">
            <a:spLocks noChangeArrowheads="1"/>
          </p:cNvSpPr>
          <p:nvPr/>
        </p:nvSpPr>
        <p:spPr bwMode="auto">
          <a:xfrm>
            <a:off x="7572375" y="3143250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затраты</a:t>
            </a:r>
          </a:p>
        </p:txBody>
      </p:sp>
      <p:sp>
        <p:nvSpPr>
          <p:cNvPr id="11295" name="TextBox 44"/>
          <p:cNvSpPr txBox="1">
            <a:spLocks noChangeArrowheads="1"/>
          </p:cNvSpPr>
          <p:nvPr/>
        </p:nvSpPr>
        <p:spPr bwMode="auto">
          <a:xfrm>
            <a:off x="214313" y="5286375"/>
            <a:ext cx="37147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latin typeface="Calibri" pitchFamily="34" charset="0"/>
              </a:rPr>
              <a:t>На любой трофический уровень поступает лишь около 10% энергии предыдущего уровня.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1012826"/>
            <a:ext cx="9143999" cy="5845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79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Содержимое 3" descr="Рисунок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38" y="0"/>
            <a:ext cx="915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000342442"/>
              </p:ext>
            </p:extLst>
          </p:nvPr>
        </p:nvGraphicFramePr>
        <p:xfrm>
          <a:off x="2071670" y="1500174"/>
          <a:ext cx="5191140" cy="3817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317" name="TextBox 6"/>
          <p:cNvSpPr txBox="1">
            <a:spLocks noChangeArrowheads="1"/>
          </p:cNvSpPr>
          <p:nvPr/>
        </p:nvSpPr>
        <p:spPr bwMode="auto">
          <a:xfrm>
            <a:off x="2786063" y="5500688"/>
            <a:ext cx="39290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Calibri" pitchFamily="34" charset="0"/>
              </a:rPr>
              <a:t>1000 кг</a:t>
            </a:r>
          </a:p>
          <a:p>
            <a:pPr algn="ctr"/>
            <a:r>
              <a:rPr lang="ru-RU" sz="2800" dirty="0">
                <a:latin typeface="Calibri" pitchFamily="34" charset="0"/>
              </a:rPr>
              <a:t>растения</a:t>
            </a:r>
          </a:p>
        </p:txBody>
      </p:sp>
      <p:sp>
        <p:nvSpPr>
          <p:cNvPr id="13319" name="TextBox 10"/>
          <p:cNvSpPr txBox="1">
            <a:spLocks noChangeArrowheads="1"/>
          </p:cNvSpPr>
          <p:nvPr/>
        </p:nvSpPr>
        <p:spPr bwMode="auto">
          <a:xfrm>
            <a:off x="107505" y="2286000"/>
            <a:ext cx="178419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Calibri" pitchFamily="34" charset="0"/>
              </a:rPr>
              <a:t>Обеспечены питанием (конкуренция слаба), </a:t>
            </a:r>
          </a:p>
          <a:p>
            <a:pPr algn="ctr"/>
            <a:r>
              <a:rPr lang="ru-RU" sz="2000" b="1" dirty="0">
                <a:latin typeface="Calibri" pitchFamily="34" charset="0"/>
              </a:rPr>
              <a:t>но истребляются хищниками.</a:t>
            </a:r>
          </a:p>
        </p:txBody>
      </p:sp>
      <p:sp>
        <p:nvSpPr>
          <p:cNvPr id="13321" name="TextBox 13"/>
          <p:cNvSpPr txBox="1">
            <a:spLocks noChangeArrowheads="1"/>
          </p:cNvSpPr>
          <p:nvPr/>
        </p:nvSpPr>
        <p:spPr bwMode="auto">
          <a:xfrm>
            <a:off x="7092280" y="1650283"/>
            <a:ext cx="183683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Calibri" pitchFamily="34" charset="0"/>
              </a:rPr>
              <a:t>Особи вида непосредственно не истребляются, хотя конкурируют друг с другом.</a:t>
            </a:r>
          </a:p>
        </p:txBody>
      </p:sp>
      <p:sp>
        <p:nvSpPr>
          <p:cNvPr id="13322" name="Прямоугольник 14"/>
          <p:cNvSpPr>
            <a:spLocks noChangeArrowheads="1"/>
          </p:cNvSpPr>
          <p:nvPr/>
        </p:nvSpPr>
        <p:spPr bwMode="auto">
          <a:xfrm>
            <a:off x="2857500" y="214313"/>
            <a:ext cx="39290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Пирамида энергии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41078" y="1124744"/>
            <a:ext cx="5251201" cy="56166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32378" y="3853134"/>
            <a:ext cx="1085182" cy="10851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72000" y="1327076"/>
            <a:ext cx="2808312" cy="371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5" name="Содержимое 3" descr="Рисунок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1439652" y="15141"/>
            <a:ext cx="6264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УЭ – 9. </a:t>
            </a: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к задачам</a:t>
            </a:r>
            <a:endParaRPr lang="ru-RU"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583055"/>
              </p:ext>
            </p:extLst>
          </p:nvPr>
        </p:nvGraphicFramePr>
        <p:xfrm>
          <a:off x="179511" y="980728"/>
          <a:ext cx="8712969" cy="576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43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043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043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- ответ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- ответ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- ответ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- 350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 - 700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 -  2800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3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-  10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 - 880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 - 5300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 -  500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 - 3700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 - 1,5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 - 2600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 - 440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 - 910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 -  4000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 - 5,9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sz="3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- 860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 - 8000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 - 680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 -  3100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 -  4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 -  1100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 - 710 кг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503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5" name="Содержимое 3" descr="Рисунок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1043608" y="1417638"/>
            <a:ext cx="70567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УЭ – 10. </a:t>
            </a:r>
          </a:p>
          <a:p>
            <a:pPr algn="ctr"/>
            <a:r>
              <a:rPr lang="ru-RU" sz="4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Сформулируйте вывод по работе</a:t>
            </a:r>
            <a:endParaRPr lang="ru-RU" sz="4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3212976"/>
            <a:ext cx="3103758" cy="36450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792" y="3975412"/>
            <a:ext cx="3284285" cy="28825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3140968"/>
            <a:ext cx="2699792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05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0"/>
            <a:ext cx="6408712" cy="4853136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Подсчитайте общее количество баллов</a:t>
            </a:r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Выставите себе оценку</a:t>
            </a:r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себе домашнее задание</a:t>
            </a:r>
          </a:p>
          <a:p>
            <a:pPr marL="0" indent="0">
              <a:buNone/>
            </a:pPr>
            <a:endParaRPr lang="ru-RU" sz="3200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УЭ-11: Итоги занятия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114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357166"/>
            <a:ext cx="6115064" cy="6116637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  </a:t>
            </a:r>
            <a:r>
              <a:rPr lang="ru-RU" sz="4000" b="1" dirty="0" smtClean="0">
                <a:latin typeface="Monotype Corsiva" pitchFamily="66" charset="0"/>
              </a:rPr>
              <a:t>«Любая форма жизни является уникальной, требует к себе уважения, независимо от ее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4000" b="1" dirty="0" smtClean="0">
                <a:latin typeface="Monotype Corsiva" pitchFamily="66" charset="0"/>
              </a:rPr>
              <a:t>  ценности для человека»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solidFill>
                  <a:srgbClr val="C00000"/>
                </a:solidFill>
              </a:rPr>
              <a:t> 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b="1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US" b="1" dirty="0" smtClean="0"/>
              <a:t>«</a:t>
            </a:r>
            <a:r>
              <a:rPr lang="en-US" b="1" dirty="0" err="1" smtClean="0"/>
              <a:t>Всемирная</a:t>
            </a:r>
            <a:r>
              <a:rPr lang="en-US" b="1" dirty="0" smtClean="0"/>
              <a:t> </a:t>
            </a:r>
            <a:r>
              <a:rPr lang="en-US" b="1" dirty="0" err="1" smtClean="0"/>
              <a:t>хартия</a:t>
            </a:r>
            <a:r>
              <a:rPr lang="en-US" b="1" dirty="0" smtClean="0"/>
              <a:t> о </a:t>
            </a:r>
            <a:r>
              <a:rPr lang="en-US" b="1" dirty="0" err="1" smtClean="0"/>
              <a:t>природе</a:t>
            </a:r>
            <a:r>
              <a:rPr lang="en-US" b="1" dirty="0" smtClean="0"/>
              <a:t>», </a:t>
            </a:r>
            <a:endParaRPr lang="ru-RU" b="1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US" b="1" dirty="0" smtClean="0"/>
              <a:t> </a:t>
            </a:r>
            <a:r>
              <a:rPr lang="en-US" b="1" dirty="0" err="1" smtClean="0"/>
              <a:t>принята</a:t>
            </a:r>
            <a:r>
              <a:rPr lang="en-US" b="1" dirty="0" smtClean="0"/>
              <a:t> </a:t>
            </a:r>
            <a:r>
              <a:rPr lang="en-US" b="1" dirty="0" err="1" smtClean="0"/>
              <a:t>Генеральной</a:t>
            </a:r>
            <a:r>
              <a:rPr lang="en-US" b="1" dirty="0" smtClean="0"/>
              <a:t> </a:t>
            </a:r>
            <a:r>
              <a:rPr lang="en-US" b="1" dirty="0" err="1" smtClean="0"/>
              <a:t>Ассамблеей</a:t>
            </a:r>
            <a:r>
              <a:rPr lang="ru-RU" b="1" dirty="0" smtClean="0"/>
              <a:t> </a:t>
            </a:r>
            <a:r>
              <a:rPr lang="en-US" b="1" dirty="0" smtClean="0"/>
              <a:t>ООН (1982)</a:t>
            </a:r>
            <a:endParaRPr lang="ru-RU" b="1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392554"/>
            <a:ext cx="3851920" cy="447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36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5" name="Содержимое 3" descr="Рисунок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14313" y="2357438"/>
            <a:ext cx="85725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 smtClean="0">
                <a:latin typeface="Calibri" pitchFamily="34" charset="0"/>
              </a:rPr>
              <a:t> </a:t>
            </a:r>
            <a:endParaRPr lang="ru-RU" sz="2800" dirty="0">
              <a:latin typeface="Calibri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78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85750" y="285750"/>
            <a:ext cx="8572500" cy="107156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Компоненты экосистемы</a:t>
            </a:r>
          </a:p>
        </p:txBody>
      </p:sp>
      <p:pic>
        <p:nvPicPr>
          <p:cNvPr id="307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584" y="2132856"/>
            <a:ext cx="8710613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68726" y="5816825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УЭ - 2</a:t>
            </a:r>
            <a:endParaRPr lang="ru-RU" sz="4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28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УЭ-3:Синквейн</a:t>
            </a:r>
            <a:endParaRPr lang="ru-RU" sz="6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638" y="1268760"/>
            <a:ext cx="7355161" cy="523207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1. название синквейна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существительное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(что?)</a:t>
            </a:r>
          </a:p>
          <a:p>
            <a:pPr algn="ctr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2. прилагательное,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прилагательное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(какой?)</a:t>
            </a:r>
          </a:p>
          <a:p>
            <a:pPr algn="ctr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3. глагол, глагол, глагол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(что делает?)</a:t>
            </a:r>
          </a:p>
          <a:p>
            <a:pPr algn="ctr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4. «крылатая фраза»  на тему синквейна</a:t>
            </a:r>
          </a:p>
          <a:p>
            <a:pPr algn="ctr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5. существительное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(суть темы)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048"/>
            <a:ext cx="2339752" cy="267587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51520" y="2708920"/>
            <a:ext cx="12961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Аделаида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Крэпси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01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1180" y="3717031"/>
            <a:ext cx="4886560" cy="1262769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УЭ – 4. </a:t>
            </a:r>
            <a:b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Запишите тему практической работы в модульной тетради;</a:t>
            </a:r>
            <a:b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Сформулируйте цель данной работы</a:t>
            </a:r>
            <a:endParaRPr lang="en-US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4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548680"/>
            <a:ext cx="8511480" cy="1965920"/>
          </a:xfrm>
        </p:spPr>
        <p:txBody>
          <a:bodyPr/>
          <a:lstStyle/>
          <a:p>
            <a:r>
              <a:rPr lang="ru-RU" alt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         </a:t>
            </a:r>
            <a:r>
              <a:rPr lang="ru-RU" altLang="ru-RU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УЭ-5. Выделяют 10 </a:t>
            </a:r>
            <a:r>
              <a:rPr lang="ru-RU" altLang="ru-RU" sz="3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типов наиболее важных взаимодействий между видами                               (по  Ю. </a:t>
            </a:r>
            <a:r>
              <a:rPr lang="ru-RU" altLang="ru-RU" sz="36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Одуму</a:t>
            </a:r>
            <a:r>
              <a:rPr lang="ru-RU" altLang="ru-RU" sz="3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1986). </a:t>
            </a:r>
            <a:r>
              <a:rPr lang="ru-RU" alt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4191000" y="3617913"/>
            <a:ext cx="838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 altLang="ru-RU" b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762000" y="47244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altLang="ru-RU" b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0913" name="Rectangle 17"/>
          <p:cNvSpPr>
            <a:spLocks noChangeArrowheads="1"/>
          </p:cNvSpPr>
          <p:nvPr/>
        </p:nvSpPr>
        <p:spPr bwMode="auto">
          <a:xfrm>
            <a:off x="381000" y="2514600"/>
            <a:ext cx="8458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    </a:t>
            </a:r>
            <a:endParaRPr lang="ru-RU" altLang="ru-RU" sz="28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643" y="2095813"/>
            <a:ext cx="6120914" cy="464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23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6632"/>
            <a:ext cx="8229600" cy="1557858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Нейтрализм</a:t>
            </a:r>
            <a:endParaRPr lang="ru-RU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9" name="Text Box 10"/>
          <p:cNvSpPr txBox="1">
            <a:spLocks noChangeArrowheads="1"/>
          </p:cNvSpPr>
          <p:nvPr/>
        </p:nvSpPr>
        <p:spPr bwMode="auto">
          <a:xfrm>
            <a:off x="251520" y="5670550"/>
            <a:ext cx="871296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взаимодействия видов, обитающих в одной экосистеме и независящих друг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друга.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484784"/>
            <a:ext cx="4038600" cy="4042749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78169" y="1484784"/>
            <a:ext cx="3819744" cy="404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15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</TotalTime>
  <Words>716</Words>
  <Application>Microsoft Office PowerPoint</Application>
  <PresentationFormat>Экран (4:3)</PresentationFormat>
  <Paragraphs>206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37</vt:i4>
      </vt:variant>
    </vt:vector>
  </HeadingPairs>
  <TitlesOfParts>
    <vt:vector size="48" baseType="lpstr">
      <vt:lpstr>Arial</vt:lpstr>
      <vt:lpstr>Arial Black</vt:lpstr>
      <vt:lpstr>Calibri</vt:lpstr>
      <vt:lpstr>Georgia</vt:lpstr>
      <vt:lpstr>Monotype Corsiva</vt:lpstr>
      <vt:lpstr>Times New Roman</vt:lpstr>
      <vt:lpstr>Verdana</vt:lpstr>
      <vt:lpstr>Wingdings</vt:lpstr>
      <vt:lpstr>Тема Office</vt:lpstr>
      <vt:lpstr>Office Theme</vt:lpstr>
      <vt:lpstr>1_Office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Компоненты экосистемы</vt:lpstr>
      <vt:lpstr>УЭ-3:Синквейн</vt:lpstr>
      <vt:lpstr>УЭ – 4.  1. Запишите тему практической работы в модульной тетради; 2. Сформулируйте цель данной работы</vt:lpstr>
      <vt:lpstr>         УЭ-5. Выделяют 10 типов наиболее важных взаимодействий между видами                               (по  Ю. Одуму, 1986).  </vt:lpstr>
      <vt:lpstr>Нейтрализм</vt:lpstr>
      <vt:lpstr>Презентация PowerPoint</vt:lpstr>
      <vt:lpstr>   Комменсализм: нахлебничество     </vt:lpstr>
      <vt:lpstr>  Протокооперация  </vt:lpstr>
      <vt:lpstr>Мутуализм (+ +)</vt:lpstr>
      <vt:lpstr>Комменсализм: квартирантство </vt:lpstr>
      <vt:lpstr>хищничество </vt:lpstr>
      <vt:lpstr>паразитизм</vt:lpstr>
      <vt:lpstr>конкуренция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Никита Аминов</cp:lastModifiedBy>
  <cp:revision>59</cp:revision>
  <dcterms:created xsi:type="dcterms:W3CDTF">2012-04-08T08:05:17Z</dcterms:created>
  <dcterms:modified xsi:type="dcterms:W3CDTF">2023-03-02T17:54:44Z</dcterms:modified>
</cp:coreProperties>
</file>