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0" r:id="rId2"/>
    <p:sldId id="257" r:id="rId3"/>
    <p:sldId id="258" r:id="rId4"/>
    <p:sldId id="265" r:id="rId5"/>
    <p:sldId id="268" r:id="rId6"/>
    <p:sldId id="266" r:id="rId7"/>
    <p:sldId id="259" r:id="rId8"/>
    <p:sldId id="261" r:id="rId9"/>
    <p:sldId id="264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D463E-D2C6-414A-9E7D-91FFD4FE86DB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5329A-63D4-458A-8FA1-497E21592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C8C2276E-4201-4ED3-A318-13227DF655A6}" type="slidenum">
              <a:rPr lang="en-US" sz="1200" smtClean="0">
                <a:latin typeface="Calibri" pitchFamily="34" charset="0"/>
              </a:rPr>
              <a:pPr algn="r" eaLnBrk="1" hangingPunct="1">
                <a:defRPr/>
              </a:pPr>
              <a:t>12</a:t>
            </a:fld>
            <a:endParaRPr lang="en-US" sz="120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251950" cy="6380163"/>
            <a:chOff x="-68" y="0"/>
            <a:chExt cx="5828" cy="4019"/>
          </a:xfrm>
        </p:grpSpPr>
        <p:pic>
          <p:nvPicPr>
            <p:cNvPr id="3077" name="Picture 5" descr="j019538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68" y="164"/>
              <a:ext cx="1449" cy="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8" name="Picture 8" descr="j02407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0" y="119"/>
              <a:ext cx="1000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9" name="Picture 10" descr="j030125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78" y="0"/>
              <a:ext cx="1882" cy="1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12" descr="j029198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1" y="3155"/>
              <a:ext cx="817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64904"/>
            <a:ext cx="8892481" cy="3600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7300" i="1" u="sng" dirty="0" smtClean="0">
                <a:solidFill>
                  <a:srgbClr val="FFFF00"/>
                </a:solidFill>
              </a:rPr>
              <a:t/>
            </a:r>
            <a:br>
              <a:rPr lang="ru-RU" sz="7300" i="1" u="sng" dirty="0" smtClean="0">
                <a:solidFill>
                  <a:srgbClr val="FFFF00"/>
                </a:solidFill>
              </a:rPr>
            </a:br>
            <a:r>
              <a:rPr lang="ru-RU" sz="7300" i="1" u="sng" dirty="0" smtClean="0">
                <a:solidFill>
                  <a:srgbClr val="FFFF00"/>
                </a:solidFill>
              </a:rPr>
              <a:t/>
            </a:r>
            <a:br>
              <a:rPr lang="ru-RU" sz="7300" i="1" u="sng" dirty="0" smtClean="0">
                <a:solidFill>
                  <a:srgbClr val="FFFF00"/>
                </a:solidFill>
              </a:rPr>
            </a:br>
            <a:r>
              <a:rPr lang="ru-RU" sz="9800" i="1" u="sng" dirty="0" smtClean="0">
                <a:solidFill>
                  <a:srgbClr val="FF0000"/>
                </a:solidFill>
              </a:rPr>
              <a:t>Классный час </a:t>
            </a:r>
            <a:r>
              <a:rPr lang="ru-RU" sz="8000" i="1" u="sng" dirty="0" smtClean="0">
                <a:solidFill>
                  <a:srgbClr val="FFFF00"/>
                </a:solidFill>
              </a:rPr>
              <a:t>«Дорога в завтра»</a:t>
            </a:r>
            <a:r>
              <a:rPr lang="ru-RU" sz="4000" i="1" u="sng" dirty="0" smtClean="0">
                <a:solidFill>
                  <a:srgbClr val="FFFF00"/>
                </a:solidFill>
              </a:rPr>
              <a:t/>
            </a:r>
            <a:br>
              <a:rPr lang="ru-RU" sz="4000" i="1" u="sng" dirty="0" smtClean="0">
                <a:solidFill>
                  <a:srgbClr val="FFFF00"/>
                </a:solidFill>
              </a:rPr>
            </a:br>
            <a:r>
              <a:rPr lang="ru-RU" sz="2700" i="1" u="sng" dirty="0" smtClean="0">
                <a:solidFill>
                  <a:srgbClr val="008000"/>
                </a:solidFill>
              </a:rPr>
              <a:t/>
            </a:r>
            <a:br>
              <a:rPr lang="ru-RU" sz="2700" i="1" u="sng" dirty="0" smtClean="0">
                <a:solidFill>
                  <a:srgbClr val="008000"/>
                </a:solidFill>
              </a:rPr>
            </a:br>
            <a:endParaRPr lang="ru-RU" u="sng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Правила для успешного самоопределения</a:t>
            </a:r>
            <a:endParaRPr lang="ru-RU" sz="3200" b="1" i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00B0F0"/>
                </a:solidFill>
              </a:rPr>
              <a:t>1. Знать ответ на 2 вопроса: </a:t>
            </a:r>
            <a:r>
              <a:rPr lang="ru-RU" sz="3200" dirty="0" smtClean="0">
                <a:solidFill>
                  <a:srgbClr val="FFFF00"/>
                </a:solidFill>
              </a:rPr>
              <a:t>“Кем ты хочешь стать?” и  “Каким быть?”.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2. Ориентироваться на собственное мнение.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3. Ваши личные мотивы, интересы, ценности не противоречат сути профессии.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4. Осознавать свои способности, возможности и их совместимость с будущей профессией.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5. Уметь прогнозировать (планировать)</a:t>
            </a:r>
          </a:p>
          <a:p>
            <a:r>
              <a:rPr lang="ru-RU" sz="3200" dirty="0" smtClean="0">
                <a:solidFill>
                  <a:srgbClr val="00B0F0"/>
                </a:solidFill>
              </a:rPr>
              <a:t>6. Быть </a:t>
            </a:r>
            <a:r>
              <a:rPr lang="ru-RU" sz="3200" b="1" u="sng" dirty="0" smtClean="0">
                <a:solidFill>
                  <a:srgbClr val="FFC000"/>
                </a:solidFill>
              </a:rPr>
              <a:t>оптимистом</a:t>
            </a:r>
            <a:r>
              <a:rPr lang="ru-RU" sz="3200" dirty="0" smtClean="0">
                <a:solidFill>
                  <a:srgbClr val="00B0F0"/>
                </a:solidFill>
              </a:rPr>
              <a:t>  (верить в свои силы при преодолении трудностей).</a:t>
            </a:r>
            <a:endParaRPr lang="ru-RU" sz="3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700338" y="620713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C00000"/>
                </a:solidFill>
              </a:rPr>
              <a:t>Тест</a:t>
            </a:r>
          </a:p>
        </p:txBody>
      </p:sp>
      <p:sp>
        <p:nvSpPr>
          <p:cNvPr id="11267" name="Равнобедренный треугольник 2"/>
          <p:cNvSpPr>
            <a:spLocks noChangeArrowheads="1"/>
          </p:cNvSpPr>
          <p:nvPr/>
        </p:nvSpPr>
        <p:spPr bwMode="auto">
          <a:xfrm>
            <a:off x="7451725" y="333375"/>
            <a:ext cx="1062038" cy="914400"/>
          </a:xfrm>
          <a:prstGeom prst="triangle">
            <a:avLst>
              <a:gd name="adj" fmla="val 50000"/>
            </a:avLst>
          </a:prstGeom>
          <a:solidFill>
            <a:srgbClr val="0000D4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endParaRPr lang="ru-RU"/>
          </a:p>
        </p:txBody>
      </p:sp>
      <p:sp>
        <p:nvSpPr>
          <p:cNvPr id="11268" name="Блок-схема: узел 3"/>
          <p:cNvSpPr>
            <a:spLocks noChangeArrowheads="1"/>
          </p:cNvSpPr>
          <p:nvPr/>
        </p:nvSpPr>
        <p:spPr bwMode="auto">
          <a:xfrm>
            <a:off x="6300788" y="476250"/>
            <a:ext cx="863600" cy="889000"/>
          </a:xfrm>
          <a:prstGeom prst="flowChartConnector">
            <a:avLst/>
          </a:prstGeom>
          <a:solidFill>
            <a:srgbClr val="FFFF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endParaRPr lang="ru-RU"/>
          </a:p>
        </p:txBody>
      </p:sp>
      <p:sp>
        <p:nvSpPr>
          <p:cNvPr id="11269" name="Блок-схема: процесс 4"/>
          <p:cNvSpPr>
            <a:spLocks noChangeArrowheads="1"/>
          </p:cNvSpPr>
          <p:nvPr/>
        </p:nvSpPr>
        <p:spPr bwMode="auto">
          <a:xfrm>
            <a:off x="4859338" y="404813"/>
            <a:ext cx="914400" cy="900112"/>
          </a:xfrm>
          <a:prstGeom prst="flowChartProcess">
            <a:avLst/>
          </a:prstGeom>
          <a:solidFill>
            <a:srgbClr val="FF0000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179512" y="1628775"/>
            <a:ext cx="89644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i="1" u="sng" dirty="0">
                <a:solidFill>
                  <a:srgbClr val="FF0000"/>
                </a:solidFill>
              </a:rPr>
              <a:t>Первый тип</a:t>
            </a:r>
            <a:r>
              <a:rPr lang="ru-RU" sz="1800" b="1" i="1" dirty="0">
                <a:solidFill>
                  <a:srgbClr val="FFFF00"/>
                </a:solidFill>
              </a:rPr>
              <a:t>: 6-8 треугольников. Тип руководителя, хорошие преподаватели. Ярко выражено стремление к лидерству, хорошо разбираются в людях.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sz="1800" b="1" i="1" u="sng" dirty="0">
                <a:solidFill>
                  <a:srgbClr val="FF0000"/>
                </a:solidFill>
              </a:rPr>
              <a:t>Второй тип:</a:t>
            </a:r>
            <a:r>
              <a:rPr lang="ru-RU" sz="1800" b="1" i="1" dirty="0">
                <a:solidFill>
                  <a:srgbClr val="FF0000"/>
                </a:solidFill>
              </a:rPr>
              <a:t> </a:t>
            </a:r>
            <a:r>
              <a:rPr lang="ru-RU" sz="1800" b="1" i="1" dirty="0">
                <a:solidFill>
                  <a:srgbClr val="FFFF00"/>
                </a:solidFill>
              </a:rPr>
              <a:t>5 треугольников. Очень ответственные люди, имеющие хорошие организаторские способности. До мелочей продумывает свою деятельность.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sz="1800" b="1" i="1" u="sng" dirty="0">
                <a:solidFill>
                  <a:srgbClr val="FF0000"/>
                </a:solidFill>
              </a:rPr>
              <a:t>Третий тип</a:t>
            </a:r>
            <a:r>
              <a:rPr lang="ru-RU" sz="1800" b="1" i="1" dirty="0">
                <a:solidFill>
                  <a:srgbClr val="FFFF00"/>
                </a:solidFill>
              </a:rPr>
              <a:t>: 4 треугольника. Разнообразие интересов и талантов. Склонность к индивидуальной работе.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sz="1800" b="1" i="1" u="sng" dirty="0">
                <a:solidFill>
                  <a:srgbClr val="FF0000"/>
                </a:solidFill>
              </a:rPr>
              <a:t>Четвёртый тип</a:t>
            </a:r>
            <a:r>
              <a:rPr lang="ru-RU" sz="1800" b="1" i="1" dirty="0">
                <a:solidFill>
                  <a:srgbClr val="FFFF00"/>
                </a:solidFill>
              </a:rPr>
              <a:t>: 3 треугольника. Тип учёного. Рационален, объективен, легко переключается с одного вида деятельности на другой.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sz="1800" b="1" i="1" u="sng" dirty="0">
                <a:solidFill>
                  <a:srgbClr val="FF0000"/>
                </a:solidFill>
              </a:rPr>
              <a:t>Пятый тип</a:t>
            </a:r>
            <a:r>
              <a:rPr lang="ru-RU" sz="1800" b="1" i="1" dirty="0">
                <a:solidFill>
                  <a:srgbClr val="FF0000"/>
                </a:solidFill>
              </a:rPr>
              <a:t>: </a:t>
            </a:r>
            <a:r>
              <a:rPr lang="ru-RU" sz="1800" b="1" i="1" dirty="0">
                <a:solidFill>
                  <a:srgbClr val="FFFF00"/>
                </a:solidFill>
              </a:rPr>
              <a:t>2 треугольника. Интерес к искусству и человеку. Тонко чувствует всё новое и необычное. 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 </a:t>
            </a:r>
          </a:p>
          <a:p>
            <a:r>
              <a:rPr lang="ru-RU" sz="1800" b="1" i="1" dirty="0">
                <a:solidFill>
                  <a:srgbClr val="FFFF00"/>
                </a:solidFill>
              </a:rPr>
              <a:t> </a:t>
            </a:r>
            <a:r>
              <a:rPr lang="ru-RU" sz="1800" b="1" i="1" u="sng" dirty="0">
                <a:solidFill>
                  <a:srgbClr val="FF0000"/>
                </a:solidFill>
              </a:rPr>
              <a:t>Шестой тип: </a:t>
            </a:r>
            <a:r>
              <a:rPr lang="ru-RU" sz="1800" b="1" i="1" dirty="0">
                <a:solidFill>
                  <a:srgbClr val="FFFF00"/>
                </a:solidFill>
              </a:rPr>
              <a:t>1 треугольник. Изобретатель, конструктор, художник. Обладает богатым воображением.</a:t>
            </a:r>
          </a:p>
        </p:txBody>
      </p:sp>
      <p:pic>
        <p:nvPicPr>
          <p:cNvPr id="1127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082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3644900"/>
            <a:ext cx="8497639" cy="2984500"/>
          </a:xfrm>
        </p:spPr>
        <p:txBody>
          <a:bodyPr rtlCol="0">
            <a:normAutofit/>
          </a:bodyPr>
          <a:lstStyle/>
          <a:p>
            <a:pPr algn="ctr" eaLnBrk="1" fontAlgn="auto" hangingPunct="1">
              <a:buFontTx/>
              <a:buNone/>
              <a:defRPr/>
            </a:pPr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Книгу переворошив,</a:t>
            </a:r>
          </a:p>
          <a:p>
            <a:pPr algn="ctr" eaLnBrk="1" fontAlgn="auto" hangingPunct="1">
              <a:buFontTx/>
              <a:buNone/>
              <a:defRPr/>
            </a:pPr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намотай себе на ус – </a:t>
            </a:r>
          </a:p>
          <a:p>
            <a:pPr algn="ctr" eaLnBrk="1" fontAlgn="auto" hangingPunct="1">
              <a:buFontTx/>
              <a:buNone/>
              <a:defRPr/>
            </a:pPr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все работы хороши,</a:t>
            </a:r>
          </a:p>
          <a:p>
            <a:pPr algn="ctr" eaLnBrk="1" fontAlgn="auto" hangingPunct="1">
              <a:buFontTx/>
              <a:buNone/>
              <a:defRPr/>
            </a:pPr>
            <a:r>
              <a:rPr lang="ru-RU" sz="3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выбирай на вкус!</a:t>
            </a:r>
          </a:p>
          <a:p>
            <a:pPr algn="r" eaLnBrk="1" fontAlgn="auto" hangingPunct="1">
              <a:buFontTx/>
              <a:buNone/>
              <a:defRPr/>
            </a:pPr>
            <a:r>
              <a:rPr lang="ru-RU" sz="3600" b="1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b="1" i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В.В. Маяковский</a:t>
            </a:r>
          </a:p>
          <a:p>
            <a:pPr eaLnBrk="1" fontAlgn="auto" hangingPunct="1">
              <a:buFont typeface="Arial"/>
              <a:buChar char="•"/>
              <a:defRPr/>
            </a:pPr>
            <a:endParaRPr lang="ru-RU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620688"/>
            <a:ext cx="8352928" cy="34163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reflection blurRad="6350" stA="50000" endA="300" endPos="555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u="sng" kern="10" dirty="0">
                <a:ln/>
                <a:solidFill>
                  <a:srgbClr val="FFFF00"/>
                </a:solidFill>
                <a:latin typeface="Arial"/>
                <a:cs typeface="Arial"/>
              </a:rPr>
              <a:t>Желаю вам найти себя!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u="sng" kern="10" dirty="0">
                <a:ln/>
                <a:solidFill>
                  <a:srgbClr val="FFFF00"/>
                </a:solidFill>
                <a:latin typeface="Arial"/>
                <a:cs typeface="Arial"/>
              </a:rPr>
              <a:t>Всего хорошего!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/>
              <a:solidFill>
                <a:srgbClr val="C0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7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    </a:t>
            </a:r>
            <a:r>
              <a:rPr lang="ru-RU" sz="6600" b="1" i="1" dirty="0" smtClean="0">
                <a:solidFill>
                  <a:srgbClr val="00B0F0"/>
                </a:solidFill>
              </a:rPr>
              <a:t>« Если  вы  удачно выберете труд и </a:t>
            </a:r>
          </a:p>
          <a:p>
            <a:pPr algn="ctr"/>
            <a:r>
              <a:rPr lang="ru-RU" sz="6600" b="1" i="1" dirty="0" smtClean="0">
                <a:solidFill>
                  <a:srgbClr val="00B0F0"/>
                </a:solidFill>
              </a:rPr>
              <a:t>вложите   в него душу, то счастье само вас отыщет».</a:t>
            </a:r>
          </a:p>
          <a:p>
            <a:r>
              <a:rPr lang="ru-RU" sz="5400" b="1" i="1" dirty="0" smtClean="0">
                <a:solidFill>
                  <a:srgbClr val="FFFF00"/>
                </a:solidFill>
              </a:rPr>
              <a:t>К.Д. Ушинский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51520" y="115793"/>
            <a:ext cx="864096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Цели: 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расширить представление о различных профессиях; 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формировать позитивное отношение к труду, к профессиональному росту; 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побуждать к поиску информации о профессиях; </a:t>
            </a:r>
            <a:endParaRPr kumimoji="0" lang="ru-RU" b="1" i="1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 осознанному профессиональному выбору.</a:t>
            </a:r>
            <a:endParaRPr kumimoji="0" lang="ru-RU" sz="4800" b="1" i="1" u="sng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f3.ppt-online.org/files3/slide/j/jxRP3i8Nf2Yw1SKnsI4DkzglmbpEr9Utq6aZed/slide-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urok.1sept.ru/articles/575286/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urok.1sept.ru/articles/575286/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urok.1sept.ru/articles/575286/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DiUTpciG4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«Профессии, которые всегда нужны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459433"/>
            <a:ext cx="9144000" cy="7317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3.ppt-online.org/files3/slide/j/jxRP3i8Nf2Yw1SKnsI4DkzglmbpEr9Utq6aZed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6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Типичные ошибки при выборе профессии.</a:t>
            </a:r>
            <a:endParaRPr lang="ru-RU" sz="4400" b="1" i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628775"/>
            <a:ext cx="5832475" cy="5302250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следование чужим советам, выбор за компанию;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выбор близлежащего ВУЗа или внешне привлекательной, престижной профессии;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отсутствие существенной информации о профессии или специальности, незнание своих личных особенностей и особенностей характера и т.п.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Рисунок 3" descr="MP9004015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1844675"/>
            <a:ext cx="2928937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f3.ppt-online.org/files3/slide/j/jxRP3i8Nf2Yw1SKnsI4DkzglmbpEr9Utq6aZed/slide-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1943</TotalTime>
  <Words>149</Words>
  <Application>Microsoft Office PowerPoint</Application>
  <PresentationFormat>Экран (4:3)</PresentationFormat>
  <Paragraphs>40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  Классный час «Дорога в завтра»  </vt:lpstr>
      <vt:lpstr>Слайд 2</vt:lpstr>
      <vt:lpstr>Слайд 3</vt:lpstr>
      <vt:lpstr>Слайд 4</vt:lpstr>
      <vt:lpstr>Слайд 5</vt:lpstr>
      <vt:lpstr>Слайд 6</vt:lpstr>
      <vt:lpstr>Слайд 7</vt:lpstr>
      <vt:lpstr>Типичные ошибки при выборе профессии.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000</cp:lastModifiedBy>
  <cp:revision>58</cp:revision>
  <dcterms:modified xsi:type="dcterms:W3CDTF">2023-11-12T19:01:01Z</dcterms:modified>
</cp:coreProperties>
</file>