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4" r:id="rId3"/>
    <p:sldId id="270" r:id="rId4"/>
    <p:sldId id="259" r:id="rId5"/>
    <p:sldId id="273" r:id="rId6"/>
    <p:sldId id="260" r:id="rId7"/>
    <p:sldId id="275" r:id="rId8"/>
    <p:sldId id="271" r:id="rId9"/>
    <p:sldId id="261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10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DDEAAE-DE55-45A3-A4F7-3874E0140D37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 rtlCol="0"/>
        <a:lstStyle/>
        <a:p>
          <a:pPr rtl="0"/>
          <a:endParaRPr lang="en-US"/>
        </a:p>
      </dgm:t>
    </dgm:pt>
    <dgm:pt modelId="{E4D23657-D1E8-4B22-974B-8DC90813F51B}">
      <dgm:prSet phldrT="[Text]"/>
      <dgm:spPr/>
      <dgm:t>
        <a:bodyPr rtlCol="0"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Воспитание художественной литературы</a:t>
          </a:r>
          <a:endParaRPr lang="en-US" b="1" dirty="0">
            <a:solidFill>
              <a:srgbClr val="C00000"/>
            </a:solidFill>
          </a:endParaRPr>
        </a:p>
      </dgm:t>
    </dgm:pt>
    <dgm:pt modelId="{89EF0911-2234-42D0-AEF3-7FADAFD12999}" type="parTrans" cxnId="{99F95D8E-A851-4953-A3C5-9BF7753ED9FA}">
      <dgm:prSet/>
      <dgm:spPr/>
      <dgm:t>
        <a:bodyPr rtlCol="0"/>
        <a:lstStyle/>
        <a:p>
          <a:pPr rtl="0"/>
          <a:endParaRPr lang="en-US"/>
        </a:p>
      </dgm:t>
    </dgm:pt>
    <dgm:pt modelId="{529487B0-19AA-4AAC-8F83-CF2C113EB84D}" type="sibTrans" cxnId="{99F95D8E-A851-4953-A3C5-9BF7753ED9FA}">
      <dgm:prSet/>
      <dgm:spPr/>
      <dgm:t>
        <a:bodyPr rtlCol="0"/>
        <a:lstStyle/>
        <a:p>
          <a:pPr rtl="0"/>
          <a:endParaRPr lang="en-US"/>
        </a:p>
      </dgm:t>
    </dgm:pt>
    <dgm:pt modelId="{EF034794-D109-40B6-8FA2-8971C3123AB6}">
      <dgm:prSet phldrT="[Text]"/>
      <dgm:spPr/>
      <dgm:t>
        <a:bodyPr rtlCol="0"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П</a:t>
          </a:r>
          <a:r>
            <a:rPr lang="ru" b="1" dirty="0" smtClean="0">
              <a:solidFill>
                <a:srgbClr val="C00000"/>
              </a:solidFill>
            </a:rPr>
            <a:t>едогагические мероприятия с детьми и родителями</a:t>
          </a:r>
          <a:endParaRPr lang="ru" b="1" dirty="0">
            <a:solidFill>
              <a:srgbClr val="C00000"/>
            </a:solidFill>
          </a:endParaRPr>
        </a:p>
      </dgm:t>
    </dgm:pt>
    <dgm:pt modelId="{64D09C75-3D44-4CEF-9459-5C91DB44A9EA}" type="parTrans" cxnId="{80FF73C0-9BCD-436E-A85B-D6D7D322462C}">
      <dgm:prSet/>
      <dgm:spPr/>
      <dgm:t>
        <a:bodyPr rtlCol="0"/>
        <a:lstStyle/>
        <a:p>
          <a:pPr rtl="0"/>
          <a:endParaRPr lang="en-US"/>
        </a:p>
      </dgm:t>
    </dgm:pt>
    <dgm:pt modelId="{CDDFC891-FC62-4131-A642-2D94388BCCE2}" type="sibTrans" cxnId="{80FF73C0-9BCD-436E-A85B-D6D7D322462C}">
      <dgm:prSet/>
      <dgm:spPr/>
      <dgm:t>
        <a:bodyPr rtlCol="0"/>
        <a:lstStyle/>
        <a:p>
          <a:pPr rtl="0"/>
          <a:endParaRPr lang="en-US"/>
        </a:p>
      </dgm:t>
    </dgm:pt>
    <dgm:pt modelId="{15E11DBD-E9B5-4BCF-A56C-7AAE26CE30DC}">
      <dgm:prSet phldrT="[Text]"/>
      <dgm:spPr/>
      <dgm:t>
        <a:bodyPr rtlCol="0"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Ф</a:t>
          </a:r>
          <a:r>
            <a:rPr lang="ru" b="1" dirty="0" smtClean="0">
              <a:solidFill>
                <a:srgbClr val="C00000"/>
              </a:solidFill>
            </a:rPr>
            <a:t>ольклерные и государственные праздники</a:t>
          </a:r>
          <a:endParaRPr lang="ru" b="1" dirty="0">
            <a:solidFill>
              <a:srgbClr val="C00000"/>
            </a:solidFill>
          </a:endParaRPr>
        </a:p>
      </dgm:t>
    </dgm:pt>
    <dgm:pt modelId="{B7B43D5B-12E9-44B1-B818-4B50F6AD3C0A}" type="parTrans" cxnId="{5E0737F0-6DE4-4885-BC59-82E10D617E50}">
      <dgm:prSet/>
      <dgm:spPr/>
      <dgm:t>
        <a:bodyPr rtlCol="0"/>
        <a:lstStyle/>
        <a:p>
          <a:pPr rtl="0"/>
          <a:endParaRPr lang="en-US"/>
        </a:p>
      </dgm:t>
    </dgm:pt>
    <dgm:pt modelId="{329BDEDB-415B-4AB3-B964-E819D0C56DBB}" type="sibTrans" cxnId="{5E0737F0-6DE4-4885-BC59-82E10D617E50}">
      <dgm:prSet/>
      <dgm:spPr/>
      <dgm:t>
        <a:bodyPr rtlCol="0"/>
        <a:lstStyle/>
        <a:p>
          <a:pPr rtl="0"/>
          <a:endParaRPr lang="en-US"/>
        </a:p>
      </dgm:t>
    </dgm:pt>
    <dgm:pt modelId="{778AA374-0E17-4AEA-8EB6-0C342D57D8D8}">
      <dgm:prSet phldrT="[Text]"/>
      <dgm:spPr/>
      <dgm:t>
        <a:bodyPr rtlCol="0"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П</a:t>
          </a:r>
          <a:r>
            <a:rPr lang="ru" b="1" dirty="0" smtClean="0">
              <a:solidFill>
                <a:srgbClr val="C00000"/>
              </a:solidFill>
            </a:rPr>
            <a:t>роекты </a:t>
          </a:r>
          <a:endParaRPr lang="ru" b="1" dirty="0">
            <a:solidFill>
              <a:srgbClr val="C00000"/>
            </a:solidFill>
          </a:endParaRPr>
        </a:p>
      </dgm:t>
    </dgm:pt>
    <dgm:pt modelId="{5E28F01D-9664-415C-A0CD-EBFDAB29426C}" type="parTrans" cxnId="{6F55886F-2AC8-4F4F-B328-821CB3A2117B}">
      <dgm:prSet/>
      <dgm:spPr/>
      <dgm:t>
        <a:bodyPr rtlCol="0"/>
        <a:lstStyle/>
        <a:p>
          <a:pPr rtl="0"/>
          <a:endParaRPr lang="en-US"/>
        </a:p>
      </dgm:t>
    </dgm:pt>
    <dgm:pt modelId="{1A604594-E883-4DA9-8A2A-16DFACE8640A}" type="sibTrans" cxnId="{6F55886F-2AC8-4F4F-B328-821CB3A2117B}">
      <dgm:prSet/>
      <dgm:spPr/>
      <dgm:t>
        <a:bodyPr rtlCol="0"/>
        <a:lstStyle/>
        <a:p>
          <a:pPr rtl="0"/>
          <a:endParaRPr lang="en-US"/>
        </a:p>
      </dgm:t>
    </dgm:pt>
    <dgm:pt modelId="{05F1A7D0-6E45-49DA-80B3-7FF4B8783E58}">
      <dgm:prSet phldrT="[Text]"/>
      <dgm:spPr/>
      <dgm:t>
        <a:bodyPr rtlCol="0"/>
        <a:lstStyle/>
        <a:p>
          <a:pPr rtl="0"/>
          <a:endParaRPr lang="ru" dirty="0"/>
        </a:p>
      </dgm:t>
    </dgm:pt>
    <dgm:pt modelId="{3ECE110E-B07E-4F19-B2DF-3E42E99B2E8D}" type="parTrans" cxnId="{33A927E1-3C94-4A92-8DB3-42886008240C}">
      <dgm:prSet/>
      <dgm:spPr/>
      <dgm:t>
        <a:bodyPr rtlCol="0"/>
        <a:lstStyle/>
        <a:p>
          <a:pPr rtl="0"/>
          <a:endParaRPr lang="en-US"/>
        </a:p>
      </dgm:t>
    </dgm:pt>
    <dgm:pt modelId="{47B1D0F3-117D-4CE7-9037-3F5A4995054A}" type="sibTrans" cxnId="{33A927E1-3C94-4A92-8DB3-42886008240C}">
      <dgm:prSet/>
      <dgm:spPr/>
      <dgm:t>
        <a:bodyPr rtlCol="0"/>
        <a:lstStyle/>
        <a:p>
          <a:pPr rtl="0"/>
          <a:endParaRPr lang="en-US"/>
        </a:p>
      </dgm:t>
    </dgm:pt>
    <dgm:pt modelId="{EB3CB291-E23A-4667-A32E-A640A76557A1}" type="pres">
      <dgm:prSet presAssocID="{41DDEAAE-DE55-45A3-A4F7-3874E0140D3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1035298-0CF7-4145-8EE2-24DBFEAF33BB}" type="pres">
      <dgm:prSet presAssocID="{E4D23657-D1E8-4B22-974B-8DC90813F51B}" presName="composite" presStyleCnt="0"/>
      <dgm:spPr/>
    </dgm:pt>
    <dgm:pt modelId="{21E1F518-1190-4883-914B-1FB66E6D3A63}" type="pres">
      <dgm:prSet presAssocID="{E4D23657-D1E8-4B22-974B-8DC90813F51B}" presName="LShape" presStyleLbl="alignNode1" presStyleIdx="0" presStyleCnt="9"/>
      <dgm:spPr/>
    </dgm:pt>
    <dgm:pt modelId="{80B372F1-8EF3-4532-ACC6-E65E1D63ACA2}" type="pres">
      <dgm:prSet presAssocID="{E4D23657-D1E8-4B22-974B-8DC90813F51B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6139E-4627-4CCC-9299-5653D77ED24D}" type="pres">
      <dgm:prSet presAssocID="{E4D23657-D1E8-4B22-974B-8DC90813F51B}" presName="Triangle" presStyleLbl="alignNode1" presStyleIdx="1" presStyleCnt="9"/>
      <dgm:spPr/>
    </dgm:pt>
    <dgm:pt modelId="{780BC64D-2F67-498A-99F6-7EB28080D705}" type="pres">
      <dgm:prSet presAssocID="{529487B0-19AA-4AAC-8F83-CF2C113EB84D}" presName="sibTrans" presStyleCnt="0"/>
      <dgm:spPr/>
    </dgm:pt>
    <dgm:pt modelId="{68E230FA-2656-4C78-B827-58AFD214F445}" type="pres">
      <dgm:prSet presAssocID="{529487B0-19AA-4AAC-8F83-CF2C113EB84D}" presName="space" presStyleCnt="0"/>
      <dgm:spPr/>
    </dgm:pt>
    <dgm:pt modelId="{B07824BD-C1CB-4098-8E38-D3E1F721DF31}" type="pres">
      <dgm:prSet presAssocID="{EF034794-D109-40B6-8FA2-8971C3123AB6}" presName="composite" presStyleCnt="0"/>
      <dgm:spPr/>
    </dgm:pt>
    <dgm:pt modelId="{85769F8C-5820-4CB5-B01D-69A648973D8F}" type="pres">
      <dgm:prSet presAssocID="{EF034794-D109-40B6-8FA2-8971C3123AB6}" presName="LShape" presStyleLbl="alignNode1" presStyleIdx="2" presStyleCnt="9"/>
      <dgm:spPr/>
    </dgm:pt>
    <dgm:pt modelId="{18F7A15A-3ED1-4A32-B700-36B8D6BBE441}" type="pres">
      <dgm:prSet presAssocID="{EF034794-D109-40B6-8FA2-8971C3123AB6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2BEFC-1674-4E8D-98FF-DE4432BB887C}" type="pres">
      <dgm:prSet presAssocID="{EF034794-D109-40B6-8FA2-8971C3123AB6}" presName="Triangle" presStyleLbl="alignNode1" presStyleIdx="3" presStyleCnt="9"/>
      <dgm:spPr/>
    </dgm:pt>
    <dgm:pt modelId="{E26373E0-D095-405B-9F4A-CC7FBB5BEBD2}" type="pres">
      <dgm:prSet presAssocID="{CDDFC891-FC62-4131-A642-2D94388BCCE2}" presName="sibTrans" presStyleCnt="0"/>
      <dgm:spPr/>
    </dgm:pt>
    <dgm:pt modelId="{8B10941C-73F0-477C-9F3D-EB0A4525ACBE}" type="pres">
      <dgm:prSet presAssocID="{CDDFC891-FC62-4131-A642-2D94388BCCE2}" presName="space" presStyleCnt="0"/>
      <dgm:spPr/>
    </dgm:pt>
    <dgm:pt modelId="{DF2F85E9-6BAE-40EA-8F18-DAFCA3EFFB69}" type="pres">
      <dgm:prSet presAssocID="{15E11DBD-E9B5-4BCF-A56C-7AAE26CE30DC}" presName="composite" presStyleCnt="0"/>
      <dgm:spPr/>
    </dgm:pt>
    <dgm:pt modelId="{A5E67CF4-39ED-4CC8-A27F-E45EA5D3AC44}" type="pres">
      <dgm:prSet presAssocID="{15E11DBD-E9B5-4BCF-A56C-7AAE26CE30DC}" presName="LShape" presStyleLbl="alignNode1" presStyleIdx="4" presStyleCnt="9"/>
      <dgm:spPr/>
    </dgm:pt>
    <dgm:pt modelId="{F0124EB5-2136-46F3-B2F4-41A5196C24A0}" type="pres">
      <dgm:prSet presAssocID="{15E11DBD-E9B5-4BCF-A56C-7AAE26CE30DC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E82CFA-3F05-41CB-A66C-3A904CCE06CE}" type="pres">
      <dgm:prSet presAssocID="{15E11DBD-E9B5-4BCF-A56C-7AAE26CE30DC}" presName="Triangle" presStyleLbl="alignNode1" presStyleIdx="5" presStyleCnt="9"/>
      <dgm:spPr/>
    </dgm:pt>
    <dgm:pt modelId="{F5574CB1-AC1C-4773-A4A7-C4CE14EF6374}" type="pres">
      <dgm:prSet presAssocID="{329BDEDB-415B-4AB3-B964-E819D0C56DBB}" presName="sibTrans" presStyleCnt="0"/>
      <dgm:spPr/>
    </dgm:pt>
    <dgm:pt modelId="{14FCF07D-F999-4928-B62C-1135C3080FD1}" type="pres">
      <dgm:prSet presAssocID="{329BDEDB-415B-4AB3-B964-E819D0C56DBB}" presName="space" presStyleCnt="0"/>
      <dgm:spPr/>
    </dgm:pt>
    <dgm:pt modelId="{2489F161-D1CF-4A3D-8E95-6382395DC25B}" type="pres">
      <dgm:prSet presAssocID="{778AA374-0E17-4AEA-8EB6-0C342D57D8D8}" presName="composite" presStyleCnt="0"/>
      <dgm:spPr/>
    </dgm:pt>
    <dgm:pt modelId="{06EAFCDC-2041-4C37-BE64-7627BAA16382}" type="pres">
      <dgm:prSet presAssocID="{778AA374-0E17-4AEA-8EB6-0C342D57D8D8}" presName="LShape" presStyleLbl="alignNode1" presStyleIdx="6" presStyleCnt="9"/>
      <dgm:spPr/>
    </dgm:pt>
    <dgm:pt modelId="{AFC6068B-131B-444D-AF53-A5A2A6DC9AE7}" type="pres">
      <dgm:prSet presAssocID="{778AA374-0E17-4AEA-8EB6-0C342D57D8D8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2C0D9F-BF11-4D63-A28B-80FA21343A28}" type="pres">
      <dgm:prSet presAssocID="{778AA374-0E17-4AEA-8EB6-0C342D57D8D8}" presName="Triangle" presStyleLbl="alignNode1" presStyleIdx="7" presStyleCnt="9"/>
      <dgm:spPr/>
    </dgm:pt>
    <dgm:pt modelId="{F5EC4F6A-2B4F-420C-9BEA-A14EFB832731}" type="pres">
      <dgm:prSet presAssocID="{1A604594-E883-4DA9-8A2A-16DFACE8640A}" presName="sibTrans" presStyleCnt="0"/>
      <dgm:spPr/>
    </dgm:pt>
    <dgm:pt modelId="{41DC2B0B-BD37-48C1-BB85-7F75AC60BB5F}" type="pres">
      <dgm:prSet presAssocID="{1A604594-E883-4DA9-8A2A-16DFACE8640A}" presName="space" presStyleCnt="0"/>
      <dgm:spPr/>
    </dgm:pt>
    <dgm:pt modelId="{D2C6C114-9E17-4E64-9FCF-9C4365FE25B7}" type="pres">
      <dgm:prSet presAssocID="{05F1A7D0-6E45-49DA-80B3-7FF4B8783E58}" presName="composite" presStyleCnt="0"/>
      <dgm:spPr/>
    </dgm:pt>
    <dgm:pt modelId="{BA06DEFD-3E20-41CA-8CC7-585BE7A02A00}" type="pres">
      <dgm:prSet presAssocID="{05F1A7D0-6E45-49DA-80B3-7FF4B8783E58}" presName="LShape" presStyleLbl="alignNode1" presStyleIdx="8" presStyleCnt="9" custScaleX="97977" custScaleY="102288" custLinFactNeighborX="-8190" custLinFactNeighborY="-3254"/>
      <dgm:spPr/>
    </dgm:pt>
    <dgm:pt modelId="{D81336A4-814F-45EF-B582-2466B0D2E2A7}" type="pres">
      <dgm:prSet presAssocID="{05F1A7D0-6E45-49DA-80B3-7FF4B8783E58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FF73C0-9BCD-436E-A85B-D6D7D322462C}" srcId="{41DDEAAE-DE55-45A3-A4F7-3874E0140D37}" destId="{EF034794-D109-40B6-8FA2-8971C3123AB6}" srcOrd="1" destOrd="0" parTransId="{64D09C75-3D44-4CEF-9459-5C91DB44A9EA}" sibTransId="{CDDFC891-FC62-4131-A642-2D94388BCCE2}"/>
    <dgm:cxn modelId="{144D3C17-9BB9-4853-A637-BAE8CE37705E}" type="presOf" srcId="{EF034794-D109-40B6-8FA2-8971C3123AB6}" destId="{18F7A15A-3ED1-4A32-B700-36B8D6BBE441}" srcOrd="0" destOrd="0" presId="urn:microsoft.com/office/officeart/2009/3/layout/StepUpProcess"/>
    <dgm:cxn modelId="{5E0737F0-6DE4-4885-BC59-82E10D617E50}" srcId="{41DDEAAE-DE55-45A3-A4F7-3874E0140D37}" destId="{15E11DBD-E9B5-4BCF-A56C-7AAE26CE30DC}" srcOrd="2" destOrd="0" parTransId="{B7B43D5B-12E9-44B1-B818-4B50F6AD3C0A}" sibTransId="{329BDEDB-415B-4AB3-B964-E819D0C56DBB}"/>
    <dgm:cxn modelId="{2607AFFA-E9F8-4160-9AE4-19F4DB2B71C9}" type="presOf" srcId="{41DDEAAE-DE55-45A3-A4F7-3874E0140D37}" destId="{EB3CB291-E23A-4667-A32E-A640A76557A1}" srcOrd="0" destOrd="0" presId="urn:microsoft.com/office/officeart/2009/3/layout/StepUpProcess"/>
    <dgm:cxn modelId="{686E8776-31B9-4547-B165-83B2470E83E1}" type="presOf" srcId="{778AA374-0E17-4AEA-8EB6-0C342D57D8D8}" destId="{AFC6068B-131B-444D-AF53-A5A2A6DC9AE7}" srcOrd="0" destOrd="0" presId="urn:microsoft.com/office/officeart/2009/3/layout/StepUpProcess"/>
    <dgm:cxn modelId="{6F55886F-2AC8-4F4F-B328-821CB3A2117B}" srcId="{41DDEAAE-DE55-45A3-A4F7-3874E0140D37}" destId="{778AA374-0E17-4AEA-8EB6-0C342D57D8D8}" srcOrd="3" destOrd="0" parTransId="{5E28F01D-9664-415C-A0CD-EBFDAB29426C}" sibTransId="{1A604594-E883-4DA9-8A2A-16DFACE8640A}"/>
    <dgm:cxn modelId="{33A927E1-3C94-4A92-8DB3-42886008240C}" srcId="{41DDEAAE-DE55-45A3-A4F7-3874E0140D37}" destId="{05F1A7D0-6E45-49DA-80B3-7FF4B8783E58}" srcOrd="4" destOrd="0" parTransId="{3ECE110E-B07E-4F19-B2DF-3E42E99B2E8D}" sibTransId="{47B1D0F3-117D-4CE7-9037-3F5A4995054A}"/>
    <dgm:cxn modelId="{99F95D8E-A851-4953-A3C5-9BF7753ED9FA}" srcId="{41DDEAAE-DE55-45A3-A4F7-3874E0140D37}" destId="{E4D23657-D1E8-4B22-974B-8DC90813F51B}" srcOrd="0" destOrd="0" parTransId="{89EF0911-2234-42D0-AEF3-7FADAFD12999}" sibTransId="{529487B0-19AA-4AAC-8F83-CF2C113EB84D}"/>
    <dgm:cxn modelId="{6178317C-4B4F-4FC5-8AC2-7ABBDA27CE1F}" type="presOf" srcId="{05F1A7D0-6E45-49DA-80B3-7FF4B8783E58}" destId="{D81336A4-814F-45EF-B582-2466B0D2E2A7}" srcOrd="0" destOrd="0" presId="urn:microsoft.com/office/officeart/2009/3/layout/StepUpProcess"/>
    <dgm:cxn modelId="{A98402AF-AFAB-470F-9C97-EF1C509D8499}" type="presOf" srcId="{15E11DBD-E9B5-4BCF-A56C-7AAE26CE30DC}" destId="{F0124EB5-2136-46F3-B2F4-41A5196C24A0}" srcOrd="0" destOrd="0" presId="urn:microsoft.com/office/officeart/2009/3/layout/StepUpProcess"/>
    <dgm:cxn modelId="{B9285067-C906-4FDE-AAAC-9EE99F7669E3}" type="presOf" srcId="{E4D23657-D1E8-4B22-974B-8DC90813F51B}" destId="{80B372F1-8EF3-4532-ACC6-E65E1D63ACA2}" srcOrd="0" destOrd="0" presId="urn:microsoft.com/office/officeart/2009/3/layout/StepUpProcess"/>
    <dgm:cxn modelId="{D3BFF791-8D8E-4FBF-9F59-1FB887121875}" type="presParOf" srcId="{EB3CB291-E23A-4667-A32E-A640A76557A1}" destId="{01035298-0CF7-4145-8EE2-24DBFEAF33BB}" srcOrd="0" destOrd="0" presId="urn:microsoft.com/office/officeart/2009/3/layout/StepUpProcess"/>
    <dgm:cxn modelId="{AFA2BCAD-2F0B-4C3E-86A6-55A260AD16B0}" type="presParOf" srcId="{01035298-0CF7-4145-8EE2-24DBFEAF33BB}" destId="{21E1F518-1190-4883-914B-1FB66E6D3A63}" srcOrd="0" destOrd="0" presId="urn:microsoft.com/office/officeart/2009/3/layout/StepUpProcess"/>
    <dgm:cxn modelId="{AF2B8620-9DC0-4A87-9014-D45C2D1F8B38}" type="presParOf" srcId="{01035298-0CF7-4145-8EE2-24DBFEAF33BB}" destId="{80B372F1-8EF3-4532-ACC6-E65E1D63ACA2}" srcOrd="1" destOrd="0" presId="urn:microsoft.com/office/officeart/2009/3/layout/StepUpProcess"/>
    <dgm:cxn modelId="{4AA5420E-C2A1-4D24-A1DA-DA9E7976427D}" type="presParOf" srcId="{01035298-0CF7-4145-8EE2-24DBFEAF33BB}" destId="{B746139E-4627-4CCC-9299-5653D77ED24D}" srcOrd="2" destOrd="0" presId="urn:microsoft.com/office/officeart/2009/3/layout/StepUpProcess"/>
    <dgm:cxn modelId="{C3204B2A-D9EE-439E-BA61-A2C860BFF519}" type="presParOf" srcId="{EB3CB291-E23A-4667-A32E-A640A76557A1}" destId="{780BC64D-2F67-498A-99F6-7EB28080D705}" srcOrd="1" destOrd="0" presId="urn:microsoft.com/office/officeart/2009/3/layout/StepUpProcess"/>
    <dgm:cxn modelId="{49AEC91A-7C1D-4222-94BA-4D738F2D6C79}" type="presParOf" srcId="{780BC64D-2F67-498A-99F6-7EB28080D705}" destId="{68E230FA-2656-4C78-B827-58AFD214F445}" srcOrd="0" destOrd="0" presId="urn:microsoft.com/office/officeart/2009/3/layout/StepUpProcess"/>
    <dgm:cxn modelId="{B3ADA2AF-BE62-4C22-84A1-F4C5043918A4}" type="presParOf" srcId="{EB3CB291-E23A-4667-A32E-A640A76557A1}" destId="{B07824BD-C1CB-4098-8E38-D3E1F721DF31}" srcOrd="2" destOrd="0" presId="urn:microsoft.com/office/officeart/2009/3/layout/StepUpProcess"/>
    <dgm:cxn modelId="{D55AC698-F4A8-404D-94F4-78DB0A0637AF}" type="presParOf" srcId="{B07824BD-C1CB-4098-8E38-D3E1F721DF31}" destId="{85769F8C-5820-4CB5-B01D-69A648973D8F}" srcOrd="0" destOrd="0" presId="urn:microsoft.com/office/officeart/2009/3/layout/StepUpProcess"/>
    <dgm:cxn modelId="{6DF3D3A6-F203-4587-9E47-85B7CF8CB3D6}" type="presParOf" srcId="{B07824BD-C1CB-4098-8E38-D3E1F721DF31}" destId="{18F7A15A-3ED1-4A32-B700-36B8D6BBE441}" srcOrd="1" destOrd="0" presId="urn:microsoft.com/office/officeart/2009/3/layout/StepUpProcess"/>
    <dgm:cxn modelId="{B0900791-DD10-486B-8501-E09AD6094101}" type="presParOf" srcId="{B07824BD-C1CB-4098-8E38-D3E1F721DF31}" destId="{F6F2BEFC-1674-4E8D-98FF-DE4432BB887C}" srcOrd="2" destOrd="0" presId="urn:microsoft.com/office/officeart/2009/3/layout/StepUpProcess"/>
    <dgm:cxn modelId="{3EE6A66E-230B-46C6-B833-F1FB7D9677BB}" type="presParOf" srcId="{EB3CB291-E23A-4667-A32E-A640A76557A1}" destId="{E26373E0-D095-405B-9F4A-CC7FBB5BEBD2}" srcOrd="3" destOrd="0" presId="urn:microsoft.com/office/officeart/2009/3/layout/StepUpProcess"/>
    <dgm:cxn modelId="{3C46AB4C-8FD6-4F18-89B0-206793A671D9}" type="presParOf" srcId="{E26373E0-D095-405B-9F4A-CC7FBB5BEBD2}" destId="{8B10941C-73F0-477C-9F3D-EB0A4525ACBE}" srcOrd="0" destOrd="0" presId="urn:microsoft.com/office/officeart/2009/3/layout/StepUpProcess"/>
    <dgm:cxn modelId="{BD02CC66-E7B8-4247-B83C-1E49E3A3190F}" type="presParOf" srcId="{EB3CB291-E23A-4667-A32E-A640A76557A1}" destId="{DF2F85E9-6BAE-40EA-8F18-DAFCA3EFFB69}" srcOrd="4" destOrd="0" presId="urn:microsoft.com/office/officeart/2009/3/layout/StepUpProcess"/>
    <dgm:cxn modelId="{73FD8DEB-3FA4-428D-8D3F-4FFB6F588D0C}" type="presParOf" srcId="{DF2F85E9-6BAE-40EA-8F18-DAFCA3EFFB69}" destId="{A5E67CF4-39ED-4CC8-A27F-E45EA5D3AC44}" srcOrd="0" destOrd="0" presId="urn:microsoft.com/office/officeart/2009/3/layout/StepUpProcess"/>
    <dgm:cxn modelId="{1D96201E-2684-4A2C-ABB0-E762F06034DB}" type="presParOf" srcId="{DF2F85E9-6BAE-40EA-8F18-DAFCA3EFFB69}" destId="{F0124EB5-2136-46F3-B2F4-41A5196C24A0}" srcOrd="1" destOrd="0" presId="urn:microsoft.com/office/officeart/2009/3/layout/StepUpProcess"/>
    <dgm:cxn modelId="{24606857-F5A8-4647-9106-43600BEA9834}" type="presParOf" srcId="{DF2F85E9-6BAE-40EA-8F18-DAFCA3EFFB69}" destId="{D5E82CFA-3F05-41CB-A66C-3A904CCE06CE}" srcOrd="2" destOrd="0" presId="urn:microsoft.com/office/officeart/2009/3/layout/StepUpProcess"/>
    <dgm:cxn modelId="{07D8BB63-7C45-4577-8989-CC9573B5B902}" type="presParOf" srcId="{EB3CB291-E23A-4667-A32E-A640A76557A1}" destId="{F5574CB1-AC1C-4773-A4A7-C4CE14EF6374}" srcOrd="5" destOrd="0" presId="urn:microsoft.com/office/officeart/2009/3/layout/StepUpProcess"/>
    <dgm:cxn modelId="{C4CA2C05-C5A2-47D3-932D-7D1B0EE24BEE}" type="presParOf" srcId="{F5574CB1-AC1C-4773-A4A7-C4CE14EF6374}" destId="{14FCF07D-F999-4928-B62C-1135C3080FD1}" srcOrd="0" destOrd="0" presId="urn:microsoft.com/office/officeart/2009/3/layout/StepUpProcess"/>
    <dgm:cxn modelId="{7F15FDE7-0796-409E-8E14-33BDA45130DC}" type="presParOf" srcId="{EB3CB291-E23A-4667-A32E-A640A76557A1}" destId="{2489F161-D1CF-4A3D-8E95-6382395DC25B}" srcOrd="6" destOrd="0" presId="urn:microsoft.com/office/officeart/2009/3/layout/StepUpProcess"/>
    <dgm:cxn modelId="{A311EB17-7B3B-4E73-8877-7EDCECD2CCA9}" type="presParOf" srcId="{2489F161-D1CF-4A3D-8E95-6382395DC25B}" destId="{06EAFCDC-2041-4C37-BE64-7627BAA16382}" srcOrd="0" destOrd="0" presId="urn:microsoft.com/office/officeart/2009/3/layout/StepUpProcess"/>
    <dgm:cxn modelId="{F054D3EE-12ED-41DF-BC28-75AFF24A2011}" type="presParOf" srcId="{2489F161-D1CF-4A3D-8E95-6382395DC25B}" destId="{AFC6068B-131B-444D-AF53-A5A2A6DC9AE7}" srcOrd="1" destOrd="0" presId="urn:microsoft.com/office/officeart/2009/3/layout/StepUpProcess"/>
    <dgm:cxn modelId="{B3F265FC-C9A3-4AB3-9CED-F7D5EE371186}" type="presParOf" srcId="{2489F161-D1CF-4A3D-8E95-6382395DC25B}" destId="{F62C0D9F-BF11-4D63-A28B-80FA21343A28}" srcOrd="2" destOrd="0" presId="urn:microsoft.com/office/officeart/2009/3/layout/StepUpProcess"/>
    <dgm:cxn modelId="{41FBC4D4-7CE4-4553-BFA6-B9C39AFCA8EF}" type="presParOf" srcId="{EB3CB291-E23A-4667-A32E-A640A76557A1}" destId="{F5EC4F6A-2B4F-420C-9BEA-A14EFB832731}" srcOrd="7" destOrd="0" presId="urn:microsoft.com/office/officeart/2009/3/layout/StepUpProcess"/>
    <dgm:cxn modelId="{604F1BFC-D1C1-4B05-9E80-FEB729EF06F6}" type="presParOf" srcId="{F5EC4F6A-2B4F-420C-9BEA-A14EFB832731}" destId="{41DC2B0B-BD37-48C1-BB85-7F75AC60BB5F}" srcOrd="0" destOrd="0" presId="urn:microsoft.com/office/officeart/2009/3/layout/StepUpProcess"/>
    <dgm:cxn modelId="{C8CE4F5C-2D1E-4F23-B70E-3CA4AB9E86D1}" type="presParOf" srcId="{EB3CB291-E23A-4667-A32E-A640A76557A1}" destId="{D2C6C114-9E17-4E64-9FCF-9C4365FE25B7}" srcOrd="8" destOrd="0" presId="urn:microsoft.com/office/officeart/2009/3/layout/StepUpProcess"/>
    <dgm:cxn modelId="{28DAD026-A7ED-4EA6-BA50-86753202B1A1}" type="presParOf" srcId="{D2C6C114-9E17-4E64-9FCF-9C4365FE25B7}" destId="{BA06DEFD-3E20-41CA-8CC7-585BE7A02A00}" srcOrd="0" destOrd="0" presId="urn:microsoft.com/office/officeart/2009/3/layout/StepUpProcess"/>
    <dgm:cxn modelId="{1A762ABB-221E-44D3-9B21-B2EC055FC66D}" type="presParOf" srcId="{D2C6C114-9E17-4E64-9FCF-9C4365FE25B7}" destId="{D81336A4-814F-45EF-B582-2466B0D2E2A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E1F518-1190-4883-914B-1FB66E6D3A63}">
      <dsp:nvSpPr>
        <dsp:cNvPr id="0" name=""/>
        <dsp:cNvSpPr/>
      </dsp:nvSpPr>
      <dsp:spPr>
        <a:xfrm rot="5400000">
          <a:off x="406259" y="2765674"/>
          <a:ext cx="1215167" cy="2022011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372F1-8EF3-4532-ACC6-E65E1D63ACA2}">
      <dsp:nvSpPr>
        <dsp:cNvPr id="0" name=""/>
        <dsp:cNvSpPr/>
      </dsp:nvSpPr>
      <dsp:spPr>
        <a:xfrm>
          <a:off x="203418" y="3369819"/>
          <a:ext cx="1825483" cy="1600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rtlCol="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C00000"/>
              </a:solidFill>
            </a:rPr>
            <a:t>Воспитание художественной литературы</a:t>
          </a:r>
          <a:endParaRPr lang="en-US" sz="1500" b="1" kern="1200" dirty="0">
            <a:solidFill>
              <a:srgbClr val="C00000"/>
            </a:solidFill>
          </a:endParaRPr>
        </a:p>
      </dsp:txBody>
      <dsp:txXfrm>
        <a:off x="203418" y="3369819"/>
        <a:ext cx="1825483" cy="1600142"/>
      </dsp:txXfrm>
    </dsp:sp>
    <dsp:sp modelId="{B746139E-4627-4CCC-9299-5653D77ED24D}">
      <dsp:nvSpPr>
        <dsp:cNvPr id="0" name=""/>
        <dsp:cNvSpPr/>
      </dsp:nvSpPr>
      <dsp:spPr>
        <a:xfrm>
          <a:off x="1684470" y="2616811"/>
          <a:ext cx="344430" cy="344430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769F8C-5820-4CB5-B01D-69A648973D8F}">
      <dsp:nvSpPr>
        <dsp:cNvPr id="0" name=""/>
        <dsp:cNvSpPr/>
      </dsp:nvSpPr>
      <dsp:spPr>
        <a:xfrm rot="5400000">
          <a:off x="2641007" y="2212683"/>
          <a:ext cx="1215167" cy="2022011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F7A15A-3ED1-4A32-B700-36B8D6BBE441}">
      <dsp:nvSpPr>
        <dsp:cNvPr id="0" name=""/>
        <dsp:cNvSpPr/>
      </dsp:nvSpPr>
      <dsp:spPr>
        <a:xfrm>
          <a:off x="2438166" y="2816829"/>
          <a:ext cx="1825483" cy="1600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rtlCol="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C00000"/>
              </a:solidFill>
            </a:rPr>
            <a:t>П</a:t>
          </a:r>
          <a:r>
            <a:rPr lang="ru" sz="1500" b="1" kern="1200" dirty="0" smtClean="0">
              <a:solidFill>
                <a:srgbClr val="C00000"/>
              </a:solidFill>
            </a:rPr>
            <a:t>едогагические мероприятия с детьми и родителями</a:t>
          </a:r>
          <a:endParaRPr lang="ru" sz="1500" b="1" kern="1200" dirty="0">
            <a:solidFill>
              <a:srgbClr val="C00000"/>
            </a:solidFill>
          </a:endParaRPr>
        </a:p>
      </dsp:txBody>
      <dsp:txXfrm>
        <a:off x="2438166" y="2816829"/>
        <a:ext cx="1825483" cy="1600142"/>
      </dsp:txXfrm>
    </dsp:sp>
    <dsp:sp modelId="{F6F2BEFC-1674-4E8D-98FF-DE4432BB887C}">
      <dsp:nvSpPr>
        <dsp:cNvPr id="0" name=""/>
        <dsp:cNvSpPr/>
      </dsp:nvSpPr>
      <dsp:spPr>
        <a:xfrm>
          <a:off x="3919218" y="2063820"/>
          <a:ext cx="344430" cy="344430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E67CF4-39ED-4CC8-A27F-E45EA5D3AC44}">
      <dsp:nvSpPr>
        <dsp:cNvPr id="0" name=""/>
        <dsp:cNvSpPr/>
      </dsp:nvSpPr>
      <dsp:spPr>
        <a:xfrm rot="5400000">
          <a:off x="4875755" y="1659692"/>
          <a:ext cx="1215167" cy="2022011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124EB5-2136-46F3-B2F4-41A5196C24A0}">
      <dsp:nvSpPr>
        <dsp:cNvPr id="0" name=""/>
        <dsp:cNvSpPr/>
      </dsp:nvSpPr>
      <dsp:spPr>
        <a:xfrm>
          <a:off x="4672913" y="2263838"/>
          <a:ext cx="1825483" cy="1600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rtlCol="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C00000"/>
              </a:solidFill>
            </a:rPr>
            <a:t>Ф</a:t>
          </a:r>
          <a:r>
            <a:rPr lang="ru" sz="1500" b="1" kern="1200" dirty="0" smtClean="0">
              <a:solidFill>
                <a:srgbClr val="C00000"/>
              </a:solidFill>
            </a:rPr>
            <a:t>ольклерные и государственные праздники</a:t>
          </a:r>
          <a:endParaRPr lang="ru" sz="1500" b="1" kern="1200" dirty="0">
            <a:solidFill>
              <a:srgbClr val="C00000"/>
            </a:solidFill>
          </a:endParaRPr>
        </a:p>
      </dsp:txBody>
      <dsp:txXfrm>
        <a:off x="4672913" y="2263838"/>
        <a:ext cx="1825483" cy="1600142"/>
      </dsp:txXfrm>
    </dsp:sp>
    <dsp:sp modelId="{D5E82CFA-3F05-41CB-A66C-3A904CCE06CE}">
      <dsp:nvSpPr>
        <dsp:cNvPr id="0" name=""/>
        <dsp:cNvSpPr/>
      </dsp:nvSpPr>
      <dsp:spPr>
        <a:xfrm>
          <a:off x="6153966" y="1510830"/>
          <a:ext cx="344430" cy="344430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EAFCDC-2041-4C37-BE64-7627BAA16382}">
      <dsp:nvSpPr>
        <dsp:cNvPr id="0" name=""/>
        <dsp:cNvSpPr/>
      </dsp:nvSpPr>
      <dsp:spPr>
        <a:xfrm rot="5400000">
          <a:off x="7110503" y="1106702"/>
          <a:ext cx="1215167" cy="2022011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C6068B-131B-444D-AF53-A5A2A6DC9AE7}">
      <dsp:nvSpPr>
        <dsp:cNvPr id="0" name=""/>
        <dsp:cNvSpPr/>
      </dsp:nvSpPr>
      <dsp:spPr>
        <a:xfrm>
          <a:off x="6907661" y="1710848"/>
          <a:ext cx="1825483" cy="1600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rtlCol="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C00000"/>
              </a:solidFill>
            </a:rPr>
            <a:t>П</a:t>
          </a:r>
          <a:r>
            <a:rPr lang="ru" sz="1500" b="1" kern="1200" dirty="0" smtClean="0">
              <a:solidFill>
                <a:srgbClr val="C00000"/>
              </a:solidFill>
            </a:rPr>
            <a:t>роекты </a:t>
          </a:r>
          <a:endParaRPr lang="ru" sz="1500" b="1" kern="1200" dirty="0">
            <a:solidFill>
              <a:srgbClr val="C00000"/>
            </a:solidFill>
          </a:endParaRPr>
        </a:p>
      </dsp:txBody>
      <dsp:txXfrm>
        <a:off x="6907661" y="1710848"/>
        <a:ext cx="1825483" cy="1600142"/>
      </dsp:txXfrm>
    </dsp:sp>
    <dsp:sp modelId="{F62C0D9F-BF11-4D63-A28B-80FA21343A28}">
      <dsp:nvSpPr>
        <dsp:cNvPr id="0" name=""/>
        <dsp:cNvSpPr/>
      </dsp:nvSpPr>
      <dsp:spPr>
        <a:xfrm>
          <a:off x="8388714" y="957839"/>
          <a:ext cx="344430" cy="344430"/>
        </a:xfrm>
        <a:prstGeom prst="triangle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06DEFD-3E20-41CA-8CC7-585BE7A02A00}">
      <dsp:nvSpPr>
        <dsp:cNvPr id="0" name=""/>
        <dsp:cNvSpPr/>
      </dsp:nvSpPr>
      <dsp:spPr>
        <a:xfrm rot="5400000">
          <a:off x="9145294" y="534622"/>
          <a:ext cx="1242970" cy="198110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1336A4-814F-45EF-B582-2466B0D2E2A7}">
      <dsp:nvSpPr>
        <dsp:cNvPr id="0" name=""/>
        <dsp:cNvSpPr/>
      </dsp:nvSpPr>
      <dsp:spPr>
        <a:xfrm>
          <a:off x="9121956" y="1157857"/>
          <a:ext cx="1825483" cy="1600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rtlCol="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" sz="1500" kern="1200" dirty="0"/>
        </a:p>
      </dsp:txBody>
      <dsp:txXfrm>
        <a:off x="9121956" y="1157857"/>
        <a:ext cx="1825483" cy="1600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jpeg"/><Relationship Id="rId5" Type="http://schemas.openxmlformats.org/officeDocument/2006/relationships/image" Target="../media/image65.jpg"/><Relationship Id="rId4" Type="http://schemas.openxmlformats.org/officeDocument/2006/relationships/image" Target="../media/image6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g"/><Relationship Id="rId7" Type="http://schemas.openxmlformats.org/officeDocument/2006/relationships/image" Target="../media/image77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jp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g"/><Relationship Id="rId9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719" y="433138"/>
            <a:ext cx="7411986" cy="3517250"/>
          </a:xfrm>
        </p:spPr>
        <p:txBody>
          <a:bodyPr rtlCol="0"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Приобщение </a:t>
            </a:r>
            <a:r>
              <a:rPr lang="ru-RU" sz="5400" b="1" i="1" dirty="0">
                <a:solidFill>
                  <a:srgbClr val="C00000"/>
                </a:solidFill>
                <a:latin typeface="Monotype Corsiva" panose="03010101010201010101" pitchFamily="66" charset="0"/>
              </a:rPr>
              <a:t>детей дошкольного возраста к </a:t>
            </a:r>
            <a:r>
              <a:rPr lang="ru-RU" sz="54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соцоикульрным ценностям родной страны</a:t>
            </a:r>
            <a:r>
              <a:rPr lang="ru-RU" sz="4800" i="1" dirty="0" smtClean="0">
                <a:solidFill>
                  <a:srgbClr val="C00000"/>
                </a:solidFill>
              </a:rPr>
              <a:t>.</a:t>
            </a:r>
            <a:endParaRPr lang="ru" sz="4800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5311" y="5334000"/>
            <a:ext cx="4233142" cy="1066799"/>
          </a:xfrm>
        </p:spPr>
        <p:txBody>
          <a:bodyPr rtlCol="0">
            <a:normAutofit/>
          </a:bodyPr>
          <a:lstStyle/>
          <a:p>
            <a:pPr rtl="0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 опыта работы педагога муниципального образовательного учреждения гимназии №4</a:t>
            </a:r>
          </a:p>
          <a:p>
            <a:pPr rtl="0"/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r>
              <a:rPr lang="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КУВШИНОВОЙ Т.Г.</a:t>
            </a:r>
            <a:endParaRPr lang="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691" y="318716"/>
            <a:ext cx="11387122" cy="522270"/>
          </a:xfrm>
        </p:spPr>
        <p:txBody>
          <a:bodyPr>
            <a:noAutofit/>
          </a:bodyPr>
          <a:lstStyle/>
          <a:p>
            <a:pPr algn="ctr"/>
            <a:r>
              <a:rPr lang="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 день России!</a:t>
            </a:r>
            <a:endParaRPr lang="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Текст 22"/>
          <p:cNvSpPr>
            <a:spLocks noGrp="1"/>
          </p:cNvSpPr>
          <p:nvPr>
            <p:ph type="body" idx="1"/>
          </p:nvPr>
        </p:nvSpPr>
        <p:spPr>
          <a:xfrm>
            <a:off x="4807894" y="1414729"/>
            <a:ext cx="1824422" cy="11589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04" y="3479355"/>
            <a:ext cx="4390684" cy="28398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Текст 23"/>
          <p:cNvSpPr>
            <a:spLocks noGrp="1"/>
          </p:cNvSpPr>
          <p:nvPr>
            <p:ph type="body" sz="quarter" idx="3"/>
          </p:nvPr>
        </p:nvSpPr>
        <p:spPr>
          <a:xfrm>
            <a:off x="7319972" y="1007881"/>
            <a:ext cx="4572000" cy="1565784"/>
          </a:xfrm>
        </p:spPr>
        <p:txBody>
          <a:bodyPr/>
          <a:lstStyle/>
          <a:p>
            <a:r>
              <a:rPr lang="ru-RU" sz="1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 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представления детей о государственных символах России – флаге, гимне, гербе; подвести детей к пониманию того, что символы не просто обозначают, а описывают, раскрывают явления. Воспитывать любовь и чувство 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гордости к Родине.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031" y="2425919"/>
            <a:ext cx="3206629" cy="1774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645" y="4230791"/>
            <a:ext cx="4542811" cy="20177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31" y="890896"/>
            <a:ext cx="3573343" cy="221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94" y="1409432"/>
            <a:ext cx="1824422" cy="116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2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4029" y="356967"/>
            <a:ext cx="9085356" cy="529262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народного единства , мы вместе.</a:t>
            </a:r>
            <a:endParaRPr lang="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3602" y="866131"/>
            <a:ext cx="5980214" cy="1774732"/>
          </a:xfrm>
        </p:spPr>
        <p:txBody>
          <a:bodyPr/>
          <a:lstStyle/>
          <a:p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первоначальные знания об истории праздника </a:t>
            </a:r>
            <a:r>
              <a:rPr lang="ru-RU" sz="16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народного единства</a:t>
            </a:r>
            <a:r>
              <a:rPr lang="ru-RU" sz="16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Воспитывать дружеские взаимоотношения в детском коллективе; контроль двигательной активности, обеспечение эмоционального комфорта и позитивного психологического самочувствия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03376" y="821933"/>
            <a:ext cx="4977438" cy="2007966"/>
          </a:xfrm>
        </p:spPr>
        <p:txBody>
          <a:bodyPr/>
          <a:lstStyle/>
          <a:p>
            <a:r>
              <a:rPr lang="ru-RU" sz="1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Формирование у детей дошкольного возраста интерес и уважение друг к другу. Воспитание чувства общности, дружбы и единства с людьми живущих на Земле. Воспитывать вежливое отношение к сверстникам, способствовать развитию доброжелательности, понимания, взаимопомощи. Развивать общение со сверстниками, взаимодействие с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окружающими.</a:t>
            </a:r>
            <a:endParaRPr lang="ru-RU" sz="1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71" y="2829899"/>
            <a:ext cx="3297166" cy="3079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65" y="2660961"/>
            <a:ext cx="2356272" cy="20653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508" y="3752200"/>
            <a:ext cx="1855133" cy="23267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56392" y="3497666"/>
            <a:ext cx="2682266" cy="20116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185" y="3693634"/>
            <a:ext cx="1733079" cy="21510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5294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170" y="3877370"/>
            <a:ext cx="3201150" cy="25043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18" y="383849"/>
            <a:ext cx="3807746" cy="2855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7" y="3656131"/>
            <a:ext cx="3081243" cy="30591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874" y="4430719"/>
            <a:ext cx="2091608" cy="2337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217" y="2500436"/>
            <a:ext cx="3707147" cy="18753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667" y="480506"/>
            <a:ext cx="3051596" cy="3175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405289" y="238735"/>
            <a:ext cx="4725153" cy="265761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Фольклор, традиции.</a:t>
            </a:r>
            <a:b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2"/>
                </a:solidFill>
              </a:rPr>
              <a:t>Задача: </a:t>
            </a:r>
            <a:r>
              <a:rPr lang="ru-RU" sz="1300" dirty="0" smtClean="0">
                <a:solidFill>
                  <a:schemeClr val="tx2"/>
                </a:solidFill>
              </a:rPr>
              <a:t>прививать уважение и любовь к православным традициям своего народа, воспитывать нравственные и эстетические чувства.</a:t>
            </a:r>
            <a:br>
              <a:rPr lang="ru-RU" sz="1300" dirty="0" smtClean="0">
                <a:solidFill>
                  <a:schemeClr val="tx2"/>
                </a:solidFill>
              </a:rPr>
            </a:br>
            <a:r>
              <a:rPr lang="ru-RU" sz="1300" b="1" dirty="0" smtClean="0">
                <a:solidFill>
                  <a:schemeClr val="tx2"/>
                </a:solidFill>
              </a:rPr>
              <a:t>Актуальность: </a:t>
            </a:r>
            <a:r>
              <a:rPr lang="ru-RU" sz="1300" dirty="0" smtClean="0">
                <a:solidFill>
                  <a:schemeClr val="tx2"/>
                </a:solidFill>
              </a:rPr>
              <a:t>всем известно, что впечатления детства глубоки, неизгладимы в памяти человека. Народная культура является действенным средством познавательного, нравственного и эстетического развития детей. Русский народ не должен терять своего нравственного авторитета. Мы не должны забывать о своем культурном прошлом. Знакомя детей с народными обрядовыми праздниками, тем самым приобщаем их к общечеловеческим нравственным ценностям.</a:t>
            </a:r>
            <a:r>
              <a:rPr lang="ru-RU" sz="2800" i="1" dirty="0" smtClean="0">
                <a:solidFill>
                  <a:srgbClr val="C00000"/>
                </a:solidFill>
              </a:rPr>
              <a:t/>
            </a:r>
            <a:br>
              <a:rPr lang="ru-RU" sz="2800" i="1" dirty="0" smtClean="0">
                <a:solidFill>
                  <a:srgbClr val="C00000"/>
                </a:solidFill>
              </a:rPr>
            </a:br>
            <a:endParaRPr lang="ru-RU" sz="2800" i="1" dirty="0"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07" y="4455754"/>
            <a:ext cx="3012680" cy="22595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3453" y="825280"/>
            <a:ext cx="107802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по патриотическому воспитанию начала с создания для детей теплой, уютной атмосферы в группе, детском саду. Каждый день ребенка в детском саду начинался с самого утра улыбками, приветствиями, добрыми друзьями, веселыми играми. Потому что именно с воспитания чувства привязанности к родному детскому саду, родной улице, родной семье начинается формирование фундамента, на котором формируется - чувство любви к своей Родине.</a:t>
            </a:r>
          </a:p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b="1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88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4879" y="-79653"/>
            <a:ext cx="9538063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tx2"/>
              </a:solidFill>
            </a:endParaRPr>
          </a:p>
          <a:p>
            <a:pPr algn="ctr"/>
            <a:endParaRPr lang="ru-RU" dirty="0">
              <a:solidFill>
                <a:schemeClr val="tx2"/>
              </a:solidFill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Духовно-нравственное воспитание </a:t>
            </a:r>
            <a:endParaRPr lang="ru-RU" sz="3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r>
              <a:rPr lang="ru-RU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содействовать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у детей основ личностной культуры в отношении к людям,         явлениям общественной жизни, природе, предметному миру, к самому себе в      соответствии с общечеловеческими духовно-нравственными ценностями, принятыми в обществе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эмоциональное благополучие каждого ребенка, сохранить и укрепить его психофизическое здоровье, способствовать становлению образа «я» на основе отечественных духовных и культурно-исторических ценностей; </a:t>
            </a: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воспитывать нравственные, трудовые, эстетические качества, которые обеспечивают успешное развитие и саморазвитие ребенка в семье, дошкольном учреждении, социуме на примере национальных традиций и обычаев; </a:t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развивать индивидуальность ребенка через освоение общественных норм и правил поведения, доступных для данного возраста, данной местности; </a:t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формировать интерес к культурному наследию региона; </a:t>
            </a:r>
            <a:b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повышать заинтересованность всех участников образовательного процесса в расширении знаний по краеведению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61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414" y="144160"/>
            <a:ext cx="118032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Одной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актуальных тем воспитания подрастающего поколения, является, воспитание детей в духе патриотизма, любви к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Родине.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 время большое внимание уделяется воспитанию в детях патриотических чувств, любви к Родине, гордости за ее достижения, уверенности в том, что Россия— великая многонациональная страна с героическим прошлым и счастливым будущим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первых лет жизни ребенка, приобщая его к народным сказкам, </a:t>
            </a:r>
            <a:r>
              <a:rPr lang="ru-RU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потешкам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пословицам и поговоркам, к художественной литературе, мы закладываем в нем фундамент нравственности, патриотизма, формируем основы самосознания и индивидуальности.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474" y="3112764"/>
            <a:ext cx="2267168" cy="2911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572" y="3555563"/>
            <a:ext cx="3230665" cy="28461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14" y="3692920"/>
            <a:ext cx="3536808" cy="24355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28455" y="3452650"/>
            <a:ext cx="3177174" cy="21745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7617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285" y="130629"/>
            <a:ext cx="9283552" cy="631356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РАБОТЫ</a:t>
            </a:r>
            <a:endParaRPr lang="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Объект 14" descr="Схема восходящего процесса: показаны пять этапов по возрастанию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4021425"/>
              </p:ext>
            </p:extLst>
          </p:nvPr>
        </p:nvGraphicFramePr>
        <p:xfrm>
          <a:off x="1103586" y="675665"/>
          <a:ext cx="10950278" cy="5913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081947" y="1848423"/>
            <a:ext cx="16040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Предметно-</a:t>
            </a:r>
          </a:p>
          <a:p>
            <a:r>
              <a:rPr lang="ru-RU" sz="1600" b="1" dirty="0">
                <a:solidFill>
                  <a:srgbClr val="C00000"/>
                </a:solidFill>
                <a:cs typeface="Arial" panose="020B0604020202020204" pitchFamily="34" charset="0"/>
              </a:rPr>
              <a:t>р</a:t>
            </a:r>
            <a:r>
              <a:rPr lang="ru-RU" sz="16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азвивающая</a:t>
            </a:r>
          </a:p>
          <a:p>
            <a:r>
              <a:rPr lang="ru-RU" sz="16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среда</a:t>
            </a:r>
            <a:endParaRPr lang="ru-RU" sz="16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754" y="3336916"/>
            <a:ext cx="1586792" cy="2319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5859" y="3745268"/>
            <a:ext cx="2171212" cy="19112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929631" y="3115288"/>
            <a:ext cx="2348791" cy="1761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632" y="4650491"/>
            <a:ext cx="3182435" cy="1656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6250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50864" y="141280"/>
            <a:ext cx="7938443" cy="37282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семья- моя малая Родина. 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538" y="4500992"/>
            <a:ext cx="1523183" cy="2252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4" y="4557930"/>
            <a:ext cx="1469094" cy="2090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4" y="2270723"/>
            <a:ext cx="1471525" cy="2051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131" y="3826349"/>
            <a:ext cx="1345967" cy="2416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4" y="141280"/>
            <a:ext cx="1639060" cy="2071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881" y="2194028"/>
            <a:ext cx="1477134" cy="2015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724" y="3995102"/>
            <a:ext cx="1421709" cy="2366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399" y="141280"/>
            <a:ext cx="1589325" cy="1967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3635038" y="821870"/>
            <a:ext cx="451140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задача: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чувство патриотизма и любви к своей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Родине, к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близкому окружению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представление о семье, как о людях, которые живут вместе, любят друг друга, заботятся друг о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друге.</a:t>
            </a:r>
          </a:p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оспитывать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 –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патриотические чувства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уважительное отношение к своей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малой Родине.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592" y="61817"/>
            <a:ext cx="2085306" cy="1791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758" y="1125049"/>
            <a:ext cx="1945022" cy="1723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829" y="2848100"/>
            <a:ext cx="2276881" cy="1612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017" y="4514760"/>
            <a:ext cx="1950948" cy="1774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32" y="3529744"/>
            <a:ext cx="1370776" cy="28886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0774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655" y="91216"/>
            <a:ext cx="11495314" cy="375795"/>
          </a:xfrm>
        </p:spPr>
        <p:txBody>
          <a:bodyPr rtlCol="0">
            <a:normAutofit fontScale="90000"/>
          </a:bodyPr>
          <a:lstStyle/>
          <a:p>
            <a:pPr algn="ctr"/>
            <a:r>
              <a:rPr lang="en-US" sz="2000" dirty="0"/>
              <a:t/>
            </a:r>
            <a:br>
              <a:rPr lang="en-US" sz="2000" dirty="0"/>
            </a:b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художественной 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литературой.</a:t>
            </a:r>
            <a:endParaRPr lang="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166" y="399981"/>
            <a:ext cx="10613515" cy="2555140"/>
          </a:xfrm>
        </p:spPr>
        <p:txBody>
          <a:bodyPr rtlCol="0">
            <a:no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дошкольном возрасте ребенок делает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шаги в мир большой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литературы.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Проводниками для него становятся родители и воспитатели. 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мной была поставлена </a:t>
            </a:r>
            <a:r>
              <a:rPr lang="ru-RU" sz="1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прививать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литературе, через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театрализованную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художественную деятельность.    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Приобщать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 театрализованной деятельности через 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пальчиковый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 </a:t>
            </a:r>
            <a:endParaRPr lang="ru-RU" sz="1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пальчиковых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игр. </a:t>
            </a:r>
            <a:r>
              <a:rPr lang="ru-RU" sz="1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4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и активизировать у детей речевую активность; развивать интонационную </a:t>
            </a:r>
            <a:endParaRPr lang="ru-RU" sz="1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выразительность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речи, мышление; развивать мелкую моторику с помощью 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пальчиковых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игр; развивать артистические и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воспитывать любовь к сказкам, умение сопереживать героям сказок, попавшим в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беду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" sz="1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281" y="689357"/>
            <a:ext cx="2700543" cy="15514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654" y="3715021"/>
            <a:ext cx="1319208" cy="19400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810" y="4562189"/>
            <a:ext cx="1454014" cy="19386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55" y="3690832"/>
            <a:ext cx="1726087" cy="22608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09" y="3841505"/>
            <a:ext cx="1624652" cy="23168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477" y="3874445"/>
            <a:ext cx="1557930" cy="2077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325" y="3841505"/>
            <a:ext cx="1785449" cy="23805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021" y="4475961"/>
            <a:ext cx="1518685" cy="20249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334" y="220749"/>
            <a:ext cx="1584769" cy="2459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456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7" y="5384614"/>
            <a:ext cx="2569012" cy="1440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031" y="1468909"/>
            <a:ext cx="2455003" cy="1878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581" y="3456894"/>
            <a:ext cx="2768961" cy="16358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18" y="5310151"/>
            <a:ext cx="2566598" cy="15145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4" y="3597425"/>
            <a:ext cx="2900878" cy="16015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296" y="4606927"/>
            <a:ext cx="2438272" cy="1994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504914" y="4028512"/>
            <a:ext cx="2837840" cy="21283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95274" y="109638"/>
            <a:ext cx="1856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«Репка»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581" y="1043908"/>
            <a:ext cx="2453443" cy="22546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4126" y="1703990"/>
            <a:ext cx="2238682" cy="1777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254" y="2237865"/>
            <a:ext cx="2480260" cy="2088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9134843" y="285608"/>
            <a:ext cx="3002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«Дружный огород»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68045" y="39387"/>
            <a:ext cx="6538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развивать личность ребёнка, </a:t>
            </a:r>
            <a:endParaRPr lang="ru-RU" sz="12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прививая </a:t>
            </a:r>
            <a: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устойчивый интерес к музыкально-театральной </a:t>
            </a:r>
            <a:r>
              <a:rPr lang="ru-RU" sz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</a:t>
            </a:r>
            <a: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артистические навыки детей в плане переживания и </a:t>
            </a:r>
            <a:endParaRPr lang="ru-RU" sz="12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воплощения </a:t>
            </a:r>
            <a: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образ, побуждать их к созданию новых образов; активизировать </a:t>
            </a:r>
            <a:r>
              <a:rPr lang="ru-RU" sz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словарь;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чтению сказок, живой интерес к окружающему миру; научить ребенка доброте, культуре общения.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1523" y="1507958"/>
            <a:ext cx="3001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Клёпа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дне рождении!»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3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213" y="953569"/>
            <a:ext cx="2660651" cy="3492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81" y="3287927"/>
            <a:ext cx="2868780" cy="34214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692" y="2012820"/>
            <a:ext cx="2797656" cy="35481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818" y="2732053"/>
            <a:ext cx="2679823" cy="3573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0574" y="953569"/>
            <a:ext cx="33357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solidFill>
                  <a:schemeClr val="tx2"/>
                </a:solidFill>
              </a:rPr>
              <a:t>Задача: </a:t>
            </a:r>
            <a:r>
              <a:rPr lang="ru-RU" sz="1200" dirty="0" smtClean="0">
                <a:solidFill>
                  <a:schemeClr val="tx2"/>
                </a:solidFill>
              </a:rPr>
              <a:t>формировать </a:t>
            </a:r>
            <a:r>
              <a:rPr lang="ru-RU" sz="1200" dirty="0">
                <a:solidFill>
                  <a:schemeClr val="tx2"/>
                </a:solidFill>
              </a:rPr>
              <a:t>элементарные плавила вежливости, представление о хороших и плохих поступках, умение правильно оценивать поступки</a:t>
            </a:r>
            <a:r>
              <a:rPr lang="ru-RU" sz="1200" dirty="0" smtClean="0">
                <a:solidFill>
                  <a:schemeClr val="tx2"/>
                </a:solidFill>
              </a:rPr>
              <a:t>. </a:t>
            </a:r>
            <a:r>
              <a:rPr lang="ru-RU" sz="1200" dirty="0">
                <a:solidFill>
                  <a:schemeClr val="tx2"/>
                </a:solidFill>
              </a:rPr>
              <a:t>Доставить детям радость и удовольствие от игр, развивающих внимание, творческое </a:t>
            </a:r>
            <a:r>
              <a:rPr lang="ru-RU" sz="1200" dirty="0" smtClean="0">
                <a:solidFill>
                  <a:schemeClr val="tx2"/>
                </a:solidFill>
              </a:rPr>
              <a:t>воображение. Учить </a:t>
            </a:r>
            <a:r>
              <a:rPr lang="ru-RU" sz="1200" dirty="0">
                <a:solidFill>
                  <a:schemeClr val="tx2"/>
                </a:solidFill>
              </a:rPr>
              <a:t>быть сдержанными и доброжелательными, уметь работать в </a:t>
            </a:r>
            <a:r>
              <a:rPr lang="ru-RU" sz="1200" dirty="0" smtClean="0">
                <a:solidFill>
                  <a:schemeClr val="tx2"/>
                </a:solidFill>
              </a:rPr>
              <a:t>коллективе. Развивать </a:t>
            </a:r>
            <a:r>
              <a:rPr lang="ru-RU" sz="1200" dirty="0">
                <a:solidFill>
                  <a:schemeClr val="tx2"/>
                </a:solidFill>
              </a:rPr>
              <a:t>чувство взаимопонимания и взаимопомощи.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8123" y="234314"/>
            <a:ext cx="9865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по сказке В. Катаева «Цветик – </a:t>
            </a:r>
            <a:r>
              <a:rPr lang="ru-RU" sz="3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семицветик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51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788865" y="216598"/>
            <a:ext cx="5894544" cy="1775884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 – всему 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голова»</a:t>
            </a:r>
            <a:b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экологический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познавательно-исследовательский краткосрочный.</a:t>
            </a:r>
            <a:b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представление о том, как хлеб пришел к нам на стол; обратить внимание на содержание труда людей, на их слаженность и взаимопомощь в работе, на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механизации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труда; закрепить знания детей о том, что хлеб - это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самых главных продуктов питания в России.</a:t>
            </a:r>
            <a:b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" sz="1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8" r="24138"/>
          <a:stretch>
            <a:fillRect/>
          </a:stretch>
        </p:blipFill>
        <p:spPr>
          <a:xfrm rot="5400000">
            <a:off x="296601" y="2076269"/>
            <a:ext cx="1792288" cy="213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14312" y="4972729"/>
            <a:ext cx="1887883" cy="13924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48234" y="2400152"/>
            <a:ext cx="2206730" cy="16550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10027" y="4682028"/>
            <a:ext cx="2206730" cy="16550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25157" y="4819128"/>
            <a:ext cx="2105378" cy="16111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87263" y="2342628"/>
            <a:ext cx="2052260" cy="1811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143" y="4547319"/>
            <a:ext cx="2375413" cy="1755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0" y="158091"/>
            <a:ext cx="2630224" cy="19071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98" y="2986422"/>
            <a:ext cx="2582006" cy="3690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349" y="2177595"/>
            <a:ext cx="1936370" cy="2302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705" y="537652"/>
            <a:ext cx="3288700" cy="17726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грающие дети 16 х 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261_TF03461883" id="{671D4EC8-F0D2-4082-A1EE-2E45D761EB1A}" vid="{F8D861EF-0C3B-4A7E-8226-1AE546DA2581}"/>
    </a:ext>
  </a:extLst>
</a:theme>
</file>

<file path=ppt/theme/theme2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учебной презентации с играющими детьми (рисованные картинки, широкоэкранный формат)</Template>
  <TotalTime>797</TotalTime>
  <Words>255</Words>
  <Application>Microsoft Office PowerPoint</Application>
  <PresentationFormat>Широкоэкранный</PresentationFormat>
  <Paragraphs>54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Euphemia</vt:lpstr>
      <vt:lpstr>Monotype Corsiva</vt:lpstr>
      <vt:lpstr>Times New Roman</vt:lpstr>
      <vt:lpstr>Wingdings</vt:lpstr>
      <vt:lpstr>Играющие дети 16 х 9</vt:lpstr>
      <vt:lpstr>Приобщение детей дошкольного возраста к соцоикульрным ценностям родной страны.</vt:lpstr>
      <vt:lpstr>Презентация PowerPoint</vt:lpstr>
      <vt:lpstr>Презентация PowerPoint</vt:lpstr>
      <vt:lpstr>ФОРМА РАБОТЫ</vt:lpstr>
      <vt:lpstr>Моя семья- моя малая Родина. </vt:lpstr>
      <vt:lpstr> Воспитание художественной литературой.</vt:lpstr>
      <vt:lpstr>Презентация PowerPoint</vt:lpstr>
      <vt:lpstr>Презентация PowerPoint</vt:lpstr>
      <vt:lpstr>«Хлеб – всему голова» Проект экологический, познавательно-исследовательский краткосрочный.  Цель: Дать представление о том, как хлеб пришел к нам на стол; обратить внимание на содержание труда людей, на их слаженность и взаимопомощь в работе, на механизации и труда; закрепить знания детей о том, что хлеб - это один из самых главных продуктов питания в России. </vt:lpstr>
      <vt:lpstr>Досуг день России!</vt:lpstr>
      <vt:lpstr>День народного единства , мы вместе.</vt:lpstr>
      <vt:lpstr>Фольклор, традиции. Задача: прививать уважение и любовь к православным традициям своего народа, воспитывать нравственные и эстетические чувства. Актуальность: всем известно, что впечатления детства глубоки, неизгладимы в памяти человека. Народная культура является действенным средством познавательного, нравственного и эстетического развития детей. Русский народ не должен терять своего нравственного авторитета. Мы не должны забывать о своем культурном прошлом. Знакомя детей с народными обрядовыми праздниками, тем самым приобщаем их к общечеловеческим нравственным ценностям.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Приобщение детей дошкольного возраста к общечеловеческим ценностям</dc:title>
  <dc:creator>Леонид</dc:creator>
  <cp:lastModifiedBy>Леонид</cp:lastModifiedBy>
  <cp:revision>80</cp:revision>
  <dcterms:created xsi:type="dcterms:W3CDTF">2023-12-10T10:27:02Z</dcterms:created>
  <dcterms:modified xsi:type="dcterms:W3CDTF">2024-01-08T19:04:10Z</dcterms:modified>
</cp:coreProperties>
</file>