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6"/>
  </p:notesMasterIdLst>
  <p:sldIdLst>
    <p:sldId id="265" r:id="rId2"/>
    <p:sldId id="266" r:id="rId3"/>
    <p:sldId id="267" r:id="rId4"/>
    <p:sldId id="268" r:id="rId5"/>
    <p:sldId id="260" r:id="rId6"/>
    <p:sldId id="269" r:id="rId7"/>
    <p:sldId id="261" r:id="rId8"/>
    <p:sldId id="270" r:id="rId9"/>
    <p:sldId id="271" r:id="rId10"/>
    <p:sldId id="272" r:id="rId11"/>
    <p:sldId id="273" r:id="rId12"/>
    <p:sldId id="263" r:id="rId13"/>
    <p:sldId id="274" r:id="rId14"/>
    <p:sldId id="264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1622" autoAdjust="0"/>
  </p:normalViewPr>
  <p:slideViewPr>
    <p:cSldViewPr>
      <p:cViewPr varScale="1">
        <p:scale>
          <a:sx n="74" d="100"/>
          <a:sy n="74" d="100"/>
        </p:scale>
        <p:origin x="1675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30579-C34B-4654-89AA-32D935F76801}" type="datetimeFigureOut">
              <a:rPr lang="ru-RU" smtClean="0"/>
              <a:t>08.01.2024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CE793D1-EA4B-481F-8B5B-AF4621AF22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36978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E793D1-EA4B-481F-8B5B-AF4621AF22D4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26248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84B678-5002-4EE8-AD57-183907219EB4}" type="datetimeFigureOut">
              <a:rPr lang="ru-RU" smtClean="0"/>
              <a:t>08.01.2024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324698-CA18-4131-8660-F22E80DD1C77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84B678-5002-4EE8-AD57-183907219EB4}" type="datetimeFigureOut">
              <a:rPr lang="ru-RU" smtClean="0"/>
              <a:t>08.01.2024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324698-CA18-4131-8660-F22E80DD1C7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84B678-5002-4EE8-AD57-183907219EB4}" type="datetimeFigureOut">
              <a:rPr lang="ru-RU" smtClean="0"/>
              <a:t>08.01.2024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324698-CA18-4131-8660-F22E80DD1C7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84B678-5002-4EE8-AD57-183907219EB4}" type="datetimeFigureOut">
              <a:rPr lang="ru-RU" smtClean="0"/>
              <a:t>08.01.2024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324698-CA18-4131-8660-F22E80DD1C7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84B678-5002-4EE8-AD57-183907219EB4}" type="datetimeFigureOut">
              <a:rPr lang="ru-RU" smtClean="0"/>
              <a:t>08.01.2024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62324698-CA18-4131-8660-F22E80DD1C77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84B678-5002-4EE8-AD57-183907219EB4}" type="datetimeFigureOut">
              <a:rPr lang="ru-RU" smtClean="0"/>
              <a:t>08.01.2024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324698-CA18-4131-8660-F22E80DD1C7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84B678-5002-4EE8-AD57-183907219EB4}" type="datetimeFigureOut">
              <a:rPr lang="ru-RU" smtClean="0"/>
              <a:t>08.01.2024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324698-CA18-4131-8660-F22E80DD1C7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84B678-5002-4EE8-AD57-183907219EB4}" type="datetimeFigureOut">
              <a:rPr lang="ru-RU" smtClean="0"/>
              <a:t>08.01.2024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324698-CA18-4131-8660-F22E80DD1C7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84B678-5002-4EE8-AD57-183907219EB4}" type="datetimeFigureOut">
              <a:rPr lang="ru-RU" smtClean="0"/>
              <a:t>08.01.2024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324698-CA18-4131-8660-F22E80DD1C7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84B678-5002-4EE8-AD57-183907219EB4}" type="datetimeFigureOut">
              <a:rPr lang="ru-RU" smtClean="0"/>
              <a:t>08.01.2024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324698-CA18-4131-8660-F22E80DD1C7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84B678-5002-4EE8-AD57-183907219EB4}" type="datetimeFigureOut">
              <a:rPr lang="ru-RU" smtClean="0"/>
              <a:t>08.01.2024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324698-CA18-4131-8660-F22E80DD1C7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4984B678-5002-4EE8-AD57-183907219EB4}" type="datetimeFigureOut">
              <a:rPr lang="ru-RU" smtClean="0"/>
              <a:t>08.01.2024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62324698-CA18-4131-8660-F22E80DD1C77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8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Module 4</a:t>
            </a:r>
            <a:endParaRPr lang="ru-RU" sz="8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ENGLISH LESSON</a:t>
            </a: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CLASS 5</a:t>
            </a: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(SPOTLIGHT)</a:t>
            </a: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TEACHER: D.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Shibzukhova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2753054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C92989A6-76D3-1563-A993-59E82E86FEA0}"/>
              </a:ext>
            </a:extLst>
          </p:cNvPr>
          <p:cNvSpPr txBox="1"/>
          <p:nvPr/>
        </p:nvSpPr>
        <p:spPr>
          <a:xfrm>
            <a:off x="2286000" y="548680"/>
            <a:ext cx="45720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600" dirty="0"/>
              <a:t>WORK IN PAIRS</a:t>
            </a:r>
            <a:endParaRPr lang="ru-RU" sz="3600" dirty="0"/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835886C6-AB26-A37C-4359-3FA7D719A7C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1628800"/>
            <a:ext cx="6813574" cy="49333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747832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45E219C1-AA75-265F-CB94-AB67FB3462BC}"/>
              </a:ext>
            </a:extLst>
          </p:cNvPr>
          <p:cNvSpPr txBox="1"/>
          <p:nvPr/>
        </p:nvSpPr>
        <p:spPr>
          <a:xfrm>
            <a:off x="1259632" y="1196752"/>
            <a:ext cx="6390456" cy="30469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dirty="0"/>
              <a:t>WHAT IS A FAMILY?</a:t>
            </a:r>
            <a:endParaRPr lang="ru-RU" sz="2400" dirty="0"/>
          </a:p>
          <a:p>
            <a:endParaRPr lang="en-US" sz="2400" dirty="0"/>
          </a:p>
          <a:p>
            <a:r>
              <a:rPr lang="en-US" sz="2400" b="1" u="sng" dirty="0"/>
              <a:t>Family</a:t>
            </a:r>
            <a:r>
              <a:rPr lang="en-US" sz="2400" dirty="0"/>
              <a:t> is not only about our mothers and fathers, grandmothers and grandfathers, brothers and sisters. It’s also about our team, where everyone is friendly and kind to each other.</a:t>
            </a:r>
            <a:endParaRPr lang="ru-RU" sz="2400" dirty="0"/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94383998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Homework</a:t>
            </a:r>
            <a:endParaRPr lang="ru-RU" sz="6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1268760"/>
            <a:ext cx="8229600" cy="4709160"/>
          </a:xfrm>
        </p:spPr>
        <p:txBody>
          <a:bodyPr>
            <a:normAutofit/>
          </a:bodyPr>
          <a:lstStyle/>
          <a:p>
            <a:pPr marL="137160" indent="0">
              <a:buNone/>
            </a:pPr>
            <a:r>
              <a:rPr lang="en-US" sz="5400" dirty="0"/>
              <a:t>Ex. 9, p. 57 ( a family tree)</a:t>
            </a:r>
            <a:endParaRPr lang="ru-RU" sz="5400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6B9A711A-9FCE-6848-045C-85C2D742951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624" y="2348880"/>
            <a:ext cx="6444208" cy="43924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162300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C9A0FC36-15D0-2BA8-8884-A2E8437FA76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80128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96752"/>
            <a:ext cx="8229600" cy="1008112"/>
          </a:xfrm>
        </p:spPr>
        <p:txBody>
          <a:bodyPr>
            <a:normAutofit fontScale="90000"/>
          </a:bodyPr>
          <a:lstStyle/>
          <a:p>
            <a:r>
              <a:rPr lang="en-US" sz="6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END!</a:t>
            </a:r>
            <a:br>
              <a:rPr lang="en-US" sz="6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6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BE HAPPY AND HEALTHY!</a:t>
            </a:r>
            <a:endParaRPr lang="ru-RU" sz="6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 descr="C:\Users\БП\AppData\Local\Microsoft\Windows\Temporary Internet Files\Content.IE5\YAZ0OI6F\MC900343353[1].wmf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2924944"/>
            <a:ext cx="4752528" cy="3672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785552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B9B9FF12-6B34-D11C-CFFD-BE6997FF6B5E}"/>
              </a:ext>
            </a:extLst>
          </p:cNvPr>
          <p:cNvSpPr txBox="1"/>
          <p:nvPr/>
        </p:nvSpPr>
        <p:spPr>
          <a:xfrm>
            <a:off x="1241884" y="836712"/>
            <a:ext cx="6660232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200" dirty="0">
                <a:solidFill>
                  <a:srgbClr val="FF0000"/>
                </a:solidFill>
              </a:rPr>
              <a:t>Phonetic drills</a:t>
            </a:r>
            <a:r>
              <a:rPr lang="ru-RU" sz="3200" dirty="0">
                <a:solidFill>
                  <a:srgbClr val="FF0000"/>
                </a:solidFill>
              </a:rPr>
              <a:t>:</a:t>
            </a:r>
            <a:endParaRPr lang="en-US" sz="3200" dirty="0">
              <a:solidFill>
                <a:srgbClr val="FF0000"/>
              </a:solidFill>
            </a:endParaRPr>
          </a:p>
          <a:p>
            <a:r>
              <a:rPr lang="en-US" sz="3600" dirty="0"/>
              <a:t>Mr. Smi</a:t>
            </a:r>
            <a:r>
              <a:rPr lang="en-US" sz="3600" b="1" u="sng" dirty="0"/>
              <a:t>th</a:t>
            </a:r>
            <a:r>
              <a:rPr lang="en-US" sz="3600" dirty="0"/>
              <a:t> has got a son.</a:t>
            </a:r>
          </a:p>
          <a:p>
            <a:r>
              <a:rPr lang="en-US" sz="3600" dirty="0" err="1"/>
              <a:t>Mrs.Abb</a:t>
            </a:r>
            <a:r>
              <a:rPr lang="en-US" sz="3600" dirty="0"/>
              <a:t> has got a daughter.</a:t>
            </a:r>
          </a:p>
          <a:p>
            <a:r>
              <a:rPr lang="en-US" sz="3600" dirty="0"/>
              <a:t>Fa</a:t>
            </a:r>
            <a:r>
              <a:rPr lang="en-US" sz="3600" b="1" u="sng" dirty="0"/>
              <a:t>th</a:t>
            </a:r>
            <a:r>
              <a:rPr lang="en-US" sz="3600" dirty="0"/>
              <a:t>er, mo</a:t>
            </a:r>
            <a:r>
              <a:rPr lang="en-US" sz="3600" b="1" u="sng" dirty="0"/>
              <a:t>th</a:t>
            </a:r>
            <a:r>
              <a:rPr lang="en-US" sz="3600" dirty="0"/>
              <a:t>er, sister, bro</a:t>
            </a:r>
            <a:r>
              <a:rPr lang="en-US" sz="3600" b="1" u="sng" dirty="0"/>
              <a:t>th</a:t>
            </a:r>
            <a:r>
              <a:rPr lang="en-US" sz="3600" dirty="0"/>
              <a:t>er</a:t>
            </a:r>
          </a:p>
          <a:p>
            <a:r>
              <a:rPr lang="en-US" sz="3600" dirty="0"/>
              <a:t>Hand in hand with one ano</a:t>
            </a:r>
            <a:r>
              <a:rPr lang="en-US" sz="3600" b="1" u="sng" dirty="0"/>
              <a:t>th</a:t>
            </a:r>
            <a:r>
              <a:rPr lang="en-US" sz="3600" dirty="0"/>
              <a:t>er.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F0C6EEF-F49B-A0CA-280C-892A2DF2371C}"/>
              </a:ext>
            </a:extLst>
          </p:cNvPr>
          <p:cNvSpPr txBox="1"/>
          <p:nvPr/>
        </p:nvSpPr>
        <p:spPr>
          <a:xfrm>
            <a:off x="1907704" y="4725144"/>
            <a:ext cx="4572000" cy="18158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800" dirty="0"/>
              <a:t>       </a:t>
            </a:r>
            <a:r>
              <a:rPr lang="en-US" sz="2400" dirty="0">
                <a:solidFill>
                  <a:srgbClr val="FF0000"/>
                </a:solidFill>
              </a:rPr>
              <a:t>Tongue-twister</a:t>
            </a:r>
          </a:p>
          <a:p>
            <a:r>
              <a:rPr lang="en-US" sz="2800" dirty="0"/>
              <a:t>They are always bo</a:t>
            </a:r>
            <a:r>
              <a:rPr lang="en-US" sz="2800" b="1" u="sng" dirty="0"/>
              <a:t>th</a:t>
            </a:r>
            <a:r>
              <a:rPr lang="en-US" sz="2800" dirty="0"/>
              <a:t>ering Fa</a:t>
            </a:r>
            <a:r>
              <a:rPr lang="en-US" sz="2800" b="1" u="sng" dirty="0"/>
              <a:t>th</a:t>
            </a:r>
            <a:r>
              <a:rPr lang="en-US" sz="2800" dirty="0"/>
              <a:t>er and Mo</a:t>
            </a:r>
            <a:r>
              <a:rPr lang="en-US" sz="2800" b="1" u="sng" dirty="0"/>
              <a:t>th</a:t>
            </a:r>
            <a:r>
              <a:rPr lang="en-US" sz="2800" dirty="0"/>
              <a:t>er to do </a:t>
            </a:r>
            <a:r>
              <a:rPr lang="en-US" sz="2800" b="1" u="sng" dirty="0"/>
              <a:t>th</a:t>
            </a:r>
            <a:r>
              <a:rPr lang="en-US" sz="2800" dirty="0"/>
              <a:t>ings for  </a:t>
            </a:r>
            <a:r>
              <a:rPr lang="en-US" sz="2800" b="1" u="sng" dirty="0"/>
              <a:t>th</a:t>
            </a:r>
            <a:r>
              <a:rPr lang="en-US" sz="2800" dirty="0"/>
              <a:t>em.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41047998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B2E76828-AA30-C170-A226-5EA2229AFEEA}"/>
              </a:ext>
            </a:extLst>
          </p:cNvPr>
          <p:cNvSpPr txBox="1"/>
          <p:nvPr/>
        </p:nvSpPr>
        <p:spPr>
          <a:xfrm>
            <a:off x="899592" y="2060848"/>
            <a:ext cx="7542584" cy="169277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800" dirty="0"/>
              <a:t>         </a:t>
            </a:r>
            <a:r>
              <a:rPr lang="en-US" sz="2800" dirty="0"/>
              <a:t>Proverb (</a:t>
            </a:r>
            <a:r>
              <a:rPr lang="ru-RU" sz="2800" dirty="0"/>
              <a:t>пословица)</a:t>
            </a:r>
          </a:p>
          <a:p>
            <a:endParaRPr lang="ru-RU" sz="2800" dirty="0"/>
          </a:p>
          <a:p>
            <a:r>
              <a:rPr lang="en-US" sz="4800" dirty="0"/>
              <a:t>There’s no place like home. </a:t>
            </a: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12431707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67B177B7-A8BF-A9E3-D294-0A9875BF3E42}"/>
              </a:ext>
            </a:extLst>
          </p:cNvPr>
          <p:cNvSpPr txBox="1"/>
          <p:nvPr/>
        </p:nvSpPr>
        <p:spPr>
          <a:xfrm>
            <a:off x="395536" y="908720"/>
            <a:ext cx="6534472" cy="48320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800" dirty="0"/>
              <a:t>Why home is the best place to be?</a:t>
            </a:r>
            <a:endParaRPr lang="ru-RU" sz="2800" dirty="0"/>
          </a:p>
          <a:p>
            <a:endParaRPr lang="ru-RU" sz="2800" dirty="0"/>
          </a:p>
          <a:p>
            <a:r>
              <a:rPr lang="en-US" sz="2800" dirty="0"/>
              <a:t> Home is the place where we are </a:t>
            </a:r>
            <a:r>
              <a:rPr lang="en-US" sz="2800" dirty="0" err="1"/>
              <a:t>happy.It’s</a:t>
            </a:r>
            <a:r>
              <a:rPr lang="en-US" sz="2800" dirty="0"/>
              <a:t> the place where we feel comfort </a:t>
            </a:r>
            <a:r>
              <a:rPr lang="ru-RU" sz="2800" dirty="0"/>
              <a:t>(</a:t>
            </a:r>
            <a:r>
              <a:rPr lang="ru-RU" sz="2800" dirty="0" err="1"/>
              <a:t>уют,покой</a:t>
            </a:r>
            <a:r>
              <a:rPr lang="ru-RU" sz="2800" dirty="0"/>
              <a:t>) </a:t>
            </a:r>
            <a:r>
              <a:rPr lang="en-US" sz="2800" dirty="0"/>
              <a:t>and safety</a:t>
            </a:r>
            <a:r>
              <a:rPr lang="ru-RU" sz="2800" dirty="0"/>
              <a:t> (безопасность)</a:t>
            </a:r>
            <a:r>
              <a:rPr lang="en-US" sz="2800" dirty="0"/>
              <a:t>. </a:t>
            </a:r>
            <a:endParaRPr lang="ru-RU" sz="2800" dirty="0"/>
          </a:p>
          <a:p>
            <a:r>
              <a:rPr lang="en-US" sz="2800" dirty="0"/>
              <a:t>The most important</a:t>
            </a:r>
            <a:r>
              <a:rPr lang="ru-RU" sz="2800" dirty="0"/>
              <a:t> (важный)</a:t>
            </a:r>
            <a:r>
              <a:rPr lang="en-US" sz="2800" dirty="0"/>
              <a:t> thing in life is a </a:t>
            </a:r>
            <a:r>
              <a:rPr lang="en-US" sz="2800" b="1" u="sng" dirty="0"/>
              <a:t>family</a:t>
            </a:r>
            <a:r>
              <a:rPr lang="en-US" sz="2800" dirty="0"/>
              <a:t>. These are the people who will always </a:t>
            </a:r>
            <a:r>
              <a:rPr lang="en-US" sz="2800" b="1" u="sng" dirty="0"/>
              <a:t>love </a:t>
            </a:r>
            <a:r>
              <a:rPr lang="en-US" sz="2800" dirty="0"/>
              <a:t>you and </a:t>
            </a:r>
            <a:r>
              <a:rPr lang="en-US" sz="2800" b="1" u="sng" dirty="0"/>
              <a:t>support</a:t>
            </a:r>
            <a:r>
              <a:rPr lang="en-US" sz="2800" dirty="0"/>
              <a:t> </a:t>
            </a:r>
            <a:r>
              <a:rPr lang="ru-RU" sz="2800" dirty="0"/>
              <a:t>(поддерживать) </a:t>
            </a:r>
            <a:r>
              <a:rPr lang="en-US" sz="2800" dirty="0"/>
              <a:t>you in a difficult</a:t>
            </a:r>
            <a:r>
              <a:rPr lang="ru-RU" sz="2800" dirty="0"/>
              <a:t> (трудный)</a:t>
            </a:r>
            <a:r>
              <a:rPr lang="en-US" sz="2800" dirty="0"/>
              <a:t> situation.</a:t>
            </a:r>
            <a:endParaRPr lang="ru-RU" sz="2800" dirty="0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C42DA24A-6B3C-7A4D-6D30-25E71A4FFC3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4168" y="332656"/>
            <a:ext cx="2843808" cy="28083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28145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84784"/>
            <a:ext cx="8229600" cy="216024"/>
          </a:xfrm>
        </p:spPr>
        <p:txBody>
          <a:bodyPr>
            <a:normAutofit fontScale="90000"/>
          </a:bodyPr>
          <a:lstStyle/>
          <a:p>
            <a:r>
              <a:rPr lang="en-US" sz="6000" dirty="0">
                <a:latin typeface="+mn-lt"/>
              </a:rPr>
              <a:t>NEW  WORDS</a:t>
            </a:r>
            <a:br>
              <a:rPr lang="ru-RU" sz="6000" dirty="0">
                <a:latin typeface="+mn-lt"/>
              </a:rPr>
            </a:br>
            <a:br>
              <a:rPr lang="ru-RU" sz="6000" dirty="0">
                <a:latin typeface="+mn-lt"/>
              </a:rPr>
            </a:br>
            <a:endParaRPr lang="ru-RU" sz="6000" dirty="0"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4625" y="1488812"/>
            <a:ext cx="8229600" cy="4709160"/>
          </a:xfrm>
        </p:spPr>
        <p:txBody>
          <a:bodyPr numCol="1">
            <a:normAutofit/>
          </a:bodyPr>
          <a:lstStyle/>
          <a:p>
            <a:pPr marL="137160" indent="0">
              <a:buNone/>
            </a:pPr>
            <a:r>
              <a:rPr lang="en-US" dirty="0"/>
              <a:t>cool</a:t>
            </a:r>
          </a:p>
          <a:p>
            <a:pPr marL="137160" indent="0">
              <a:buNone/>
            </a:pPr>
            <a:r>
              <a:rPr lang="en-US" dirty="0"/>
              <a:t>kind</a:t>
            </a:r>
            <a:r>
              <a:rPr lang="ru-RU" dirty="0"/>
              <a:t>                    </a:t>
            </a:r>
          </a:p>
          <a:p>
            <a:pPr marL="137160" indent="0">
              <a:buNone/>
            </a:pPr>
            <a:r>
              <a:rPr lang="en-US" dirty="0"/>
              <a:t>sweet </a:t>
            </a:r>
          </a:p>
          <a:p>
            <a:pPr marL="137160" indent="0">
              <a:buNone/>
            </a:pPr>
            <a:r>
              <a:rPr lang="en-US" dirty="0"/>
              <a:t>clever</a:t>
            </a:r>
          </a:p>
          <a:p>
            <a:pPr marL="137160" indent="0">
              <a:buNone/>
            </a:pPr>
            <a:r>
              <a:rPr lang="en-US" dirty="0"/>
              <a:t>friendly</a:t>
            </a:r>
          </a:p>
          <a:p>
            <a:pPr marL="137160" indent="0">
              <a:buNone/>
            </a:pPr>
            <a:r>
              <a:rPr lang="en-US" dirty="0"/>
              <a:t>noisy</a:t>
            </a:r>
          </a:p>
          <a:p>
            <a:pPr marL="137160" indent="0">
              <a:buNone/>
            </a:pPr>
            <a:r>
              <a:rPr lang="en-US" dirty="0"/>
              <a:t>funny</a:t>
            </a:r>
          </a:p>
          <a:p>
            <a:pPr marL="137160" indent="0">
              <a:buNone/>
            </a:pPr>
            <a:r>
              <a:rPr lang="en-US" dirty="0"/>
              <a:t>naughty</a:t>
            </a:r>
          </a:p>
          <a:p>
            <a:pPr marL="137160" indent="0">
              <a:buNone/>
            </a:pPr>
            <a:r>
              <a:rPr lang="en-US" dirty="0"/>
              <a:t>caring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649126" y="1583095"/>
            <a:ext cx="280334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/>
              <a:t>          [</a:t>
            </a:r>
            <a:r>
              <a:rPr lang="en-US" sz="2400" dirty="0" err="1"/>
              <a:t>kuːl</a:t>
            </a:r>
            <a:r>
              <a:rPr lang="en-US" sz="2400" dirty="0"/>
              <a:t>]   </a:t>
            </a:r>
            <a:endParaRPr lang="ru-RU" sz="24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131840" y="2175247"/>
            <a:ext cx="475253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  </a:t>
            </a:r>
            <a:r>
              <a:rPr lang="en-US" sz="2400" dirty="0"/>
              <a:t> </a:t>
            </a:r>
            <a:r>
              <a:rPr lang="ru-RU" sz="2400" dirty="0"/>
              <a:t>добрый</a:t>
            </a:r>
            <a:r>
              <a:rPr lang="en-US" sz="2400" dirty="0"/>
              <a:t>   </a:t>
            </a:r>
            <a:r>
              <a:rPr lang="ru-RU" sz="2400" dirty="0"/>
              <a:t>                        </a:t>
            </a:r>
            <a:r>
              <a:rPr lang="en-US" sz="2400" dirty="0"/>
              <a:t>[</a:t>
            </a:r>
            <a:r>
              <a:rPr lang="en-US" sz="2400" dirty="0" err="1"/>
              <a:t>kaɪnd</a:t>
            </a:r>
            <a:r>
              <a:rPr lang="en-US" sz="2400" dirty="0"/>
              <a:t>]</a:t>
            </a:r>
            <a:r>
              <a:rPr lang="ru-RU" sz="2400" dirty="0"/>
              <a:t> 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3275856" y="2636912"/>
            <a:ext cx="302433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4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987824" y="3098847"/>
            <a:ext cx="475198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/>
              <a:t>  </a:t>
            </a:r>
            <a:r>
              <a:rPr lang="ru-RU" sz="2400" dirty="0"/>
              <a:t>   умный                            </a:t>
            </a:r>
            <a:r>
              <a:rPr lang="en-US" sz="2400" dirty="0"/>
              <a:t>[ˈ</a:t>
            </a:r>
            <a:r>
              <a:rPr lang="en-US" sz="2400" dirty="0" err="1"/>
              <a:t>klɛvə</a:t>
            </a:r>
            <a:r>
              <a:rPr lang="en-US" sz="2400" dirty="0"/>
              <a:t>]</a:t>
            </a:r>
            <a:endParaRPr lang="ru-RU" sz="2400" dirty="0"/>
          </a:p>
        </p:txBody>
      </p:sp>
      <p:sp>
        <p:nvSpPr>
          <p:cNvPr id="8" name="Прямоугольник 7"/>
          <p:cNvSpPr/>
          <p:nvPr/>
        </p:nvSpPr>
        <p:spPr>
          <a:xfrm rot="10800000" flipV="1">
            <a:off x="2771800" y="3650541"/>
            <a:ext cx="616020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/>
              <a:t>  </a:t>
            </a:r>
            <a:r>
              <a:rPr lang="ru-RU" sz="2400" dirty="0"/>
              <a:t>дружелюбный              </a:t>
            </a:r>
            <a:r>
              <a:rPr lang="en-US" sz="2400" dirty="0"/>
              <a:t>      </a:t>
            </a:r>
            <a:r>
              <a:rPr lang="ru-RU" sz="2400" dirty="0"/>
              <a:t> </a:t>
            </a:r>
            <a:r>
              <a:rPr lang="en-US" sz="2400" dirty="0"/>
              <a:t>[ˈ</a:t>
            </a:r>
            <a:r>
              <a:rPr lang="en-US" sz="2400" dirty="0" err="1"/>
              <a:t>frɛndlɪ</a:t>
            </a:r>
            <a:r>
              <a:rPr lang="en-US" sz="2400" dirty="0"/>
              <a:t>]</a:t>
            </a:r>
            <a:endParaRPr lang="ru-RU" sz="2400" dirty="0"/>
          </a:p>
        </p:txBody>
      </p:sp>
      <p:sp>
        <p:nvSpPr>
          <p:cNvPr id="9" name="Прямоугольник 8"/>
          <p:cNvSpPr/>
          <p:nvPr/>
        </p:nvSpPr>
        <p:spPr>
          <a:xfrm rot="10800000" flipV="1">
            <a:off x="2915816" y="4112205"/>
            <a:ext cx="527131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/>
              <a:t>  </a:t>
            </a:r>
            <a:r>
              <a:rPr lang="ru-RU" sz="2400" dirty="0"/>
              <a:t>   шумный</a:t>
            </a:r>
            <a:r>
              <a:rPr lang="en-US" sz="2400" dirty="0"/>
              <a:t>    </a:t>
            </a:r>
            <a:r>
              <a:rPr lang="ru-RU" sz="2400" dirty="0"/>
              <a:t>                      </a:t>
            </a:r>
            <a:r>
              <a:rPr lang="en-US" sz="2400" dirty="0"/>
              <a:t>[ˈ</a:t>
            </a:r>
            <a:r>
              <a:rPr lang="en-US" sz="2400" dirty="0" err="1"/>
              <a:t>nɔɪzɪ</a:t>
            </a:r>
            <a:r>
              <a:rPr lang="en-US" b="1" dirty="0"/>
              <a:t>]</a:t>
            </a:r>
            <a:endParaRPr lang="ru-RU" b="1" dirty="0"/>
          </a:p>
        </p:txBody>
      </p:sp>
      <p:sp>
        <p:nvSpPr>
          <p:cNvPr id="10" name="Прямоугольник 9"/>
          <p:cNvSpPr/>
          <p:nvPr/>
        </p:nvSpPr>
        <p:spPr>
          <a:xfrm rot="10800000" flipV="1">
            <a:off x="3059831" y="4697180"/>
            <a:ext cx="572554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/>
              <a:t> </a:t>
            </a:r>
            <a:r>
              <a:rPr lang="ru-RU" sz="2400" dirty="0"/>
              <a:t> забавный</a:t>
            </a:r>
            <a:r>
              <a:rPr lang="en-US" sz="2400" dirty="0"/>
              <a:t>   </a:t>
            </a:r>
            <a:r>
              <a:rPr lang="ru-RU" sz="2400" dirty="0"/>
              <a:t>                       </a:t>
            </a:r>
            <a:r>
              <a:rPr lang="en-US" sz="2400" dirty="0"/>
              <a:t>[ˈ</a:t>
            </a:r>
            <a:r>
              <a:rPr lang="en-US" sz="2400" dirty="0" err="1"/>
              <a:t>fʌnɪ</a:t>
            </a:r>
            <a:r>
              <a:rPr lang="en-US" sz="2400" dirty="0"/>
              <a:t>]</a:t>
            </a:r>
            <a:endParaRPr lang="ru-RU" sz="2400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2771800" y="5274641"/>
            <a:ext cx="591335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   непослушный</a:t>
            </a:r>
            <a:r>
              <a:rPr lang="en-US" sz="2400" dirty="0"/>
              <a:t>  </a:t>
            </a:r>
            <a:r>
              <a:rPr lang="ru-RU" sz="2400" dirty="0"/>
              <a:t>                   </a:t>
            </a:r>
            <a:r>
              <a:rPr lang="en-US" sz="2400" dirty="0"/>
              <a:t>[ˈ</a:t>
            </a:r>
            <a:r>
              <a:rPr lang="en-US" sz="2400" dirty="0" err="1"/>
              <a:t>nɔːtɪ</a:t>
            </a:r>
            <a:r>
              <a:rPr lang="en-US" sz="2400" dirty="0"/>
              <a:t>]</a:t>
            </a:r>
            <a:endParaRPr lang="ru-RU" sz="2400" dirty="0"/>
          </a:p>
        </p:txBody>
      </p:sp>
      <p:sp>
        <p:nvSpPr>
          <p:cNvPr id="12" name="Прямоугольник 11"/>
          <p:cNvSpPr/>
          <p:nvPr/>
        </p:nvSpPr>
        <p:spPr>
          <a:xfrm rot="10800000" flipV="1">
            <a:off x="2987824" y="5737638"/>
            <a:ext cx="568352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/>
              <a:t> </a:t>
            </a:r>
            <a:r>
              <a:rPr lang="ru-RU" sz="2400" dirty="0"/>
              <a:t> заботливый</a:t>
            </a:r>
            <a:r>
              <a:rPr lang="en-US" sz="2400" dirty="0"/>
              <a:t>  </a:t>
            </a:r>
            <a:r>
              <a:rPr lang="ru-RU" sz="2400" dirty="0"/>
              <a:t>                    </a:t>
            </a:r>
            <a:r>
              <a:rPr lang="en-US" sz="2400" dirty="0"/>
              <a:t> [</a:t>
            </a:r>
            <a:r>
              <a:rPr lang="en-US" sz="2400" dirty="0" err="1"/>
              <a:t>kɛərin</a:t>
            </a:r>
            <a:r>
              <a:rPr lang="en-US" sz="2400" dirty="0"/>
              <a:t>]</a:t>
            </a:r>
            <a:endParaRPr lang="ru-RU" sz="2400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2915816" y="2564904"/>
            <a:ext cx="496855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/>
              <a:t>  </a:t>
            </a:r>
            <a:r>
              <a:rPr lang="ru-RU" sz="2400" dirty="0"/>
              <a:t>    милый</a:t>
            </a:r>
            <a:r>
              <a:rPr lang="en-US" sz="2400" dirty="0"/>
              <a:t>                            [</a:t>
            </a:r>
            <a:r>
              <a:rPr lang="en-US" sz="2400" dirty="0" err="1"/>
              <a:t>swiːt</a:t>
            </a:r>
            <a:r>
              <a:rPr lang="en-US" sz="2400" dirty="0"/>
              <a:t>]</a:t>
            </a:r>
            <a:endParaRPr lang="ru-RU" sz="2400" dirty="0"/>
          </a:p>
        </p:txBody>
      </p:sp>
      <p:sp>
        <p:nvSpPr>
          <p:cNvPr id="14" name="TextBox 13"/>
          <p:cNvSpPr txBox="1"/>
          <p:nvPr/>
        </p:nvSpPr>
        <p:spPr>
          <a:xfrm>
            <a:off x="2915816" y="1569987"/>
            <a:ext cx="18722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/>
              <a:t>    классный</a:t>
            </a:r>
          </a:p>
        </p:txBody>
      </p:sp>
    </p:spTree>
    <p:extLst>
      <p:ext uri="{BB962C8B-B14F-4D97-AF65-F5344CB8AC3E}">
        <p14:creationId xmlns:p14="http://schemas.microsoft.com/office/powerpoint/2010/main" val="10134912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9DCEA0F-EED2-4796-5319-28F4081B54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Let’s have a rest!</a:t>
            </a:r>
            <a:endParaRPr lang="ru-RU" dirty="0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3900A69C-69CE-A614-7145-5BCB9E00D29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91039"/>
            <a:ext cx="9144000" cy="42759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672773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6000" dirty="0">
                <a:latin typeface="+mn-lt"/>
              </a:rPr>
              <a:t>Модальный глагол </a:t>
            </a:r>
            <a:r>
              <a:rPr lang="en-US" sz="6000" dirty="0">
                <a:latin typeface="+mn-lt"/>
              </a:rPr>
              <a:t>CAN (</a:t>
            </a:r>
            <a:r>
              <a:rPr lang="ru-RU" sz="6000" dirty="0" err="1">
                <a:latin typeface="+mn-lt"/>
              </a:rPr>
              <a:t>мочь,уметь</a:t>
            </a:r>
            <a:r>
              <a:rPr lang="en-US" sz="6000" dirty="0">
                <a:latin typeface="+mn-lt"/>
              </a:rPr>
              <a:t>)</a:t>
            </a:r>
            <a:endParaRPr lang="ru-RU" sz="6000" dirty="0"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37160" indent="0">
              <a:buNone/>
            </a:pPr>
            <a:r>
              <a:rPr lang="ru-RU" sz="4000" b="1" dirty="0">
                <a:solidFill>
                  <a:srgbClr val="FF0000"/>
                </a:solidFill>
              </a:rPr>
              <a:t>Запомнить!</a:t>
            </a:r>
          </a:p>
          <a:p>
            <a:pPr marL="137160" indent="0">
              <a:buNone/>
            </a:pPr>
            <a:r>
              <a:rPr lang="ru-RU" sz="5400" b="1" dirty="0"/>
              <a:t>Глагол </a:t>
            </a:r>
            <a:r>
              <a:rPr lang="en-US" sz="5400" b="1" dirty="0">
                <a:solidFill>
                  <a:srgbClr val="FF0000"/>
                </a:solidFill>
              </a:rPr>
              <a:t>can</a:t>
            </a:r>
            <a:r>
              <a:rPr lang="en-US" sz="5400" b="1" dirty="0"/>
              <a:t> </a:t>
            </a:r>
            <a:r>
              <a:rPr lang="ru-RU" sz="5400" b="1" dirty="0"/>
              <a:t>обозначает возможность, способность, умение делать что-либо.</a:t>
            </a:r>
          </a:p>
        </p:txBody>
      </p:sp>
    </p:spTree>
    <p:extLst>
      <p:ext uri="{BB962C8B-B14F-4D97-AF65-F5344CB8AC3E}">
        <p14:creationId xmlns:p14="http://schemas.microsoft.com/office/powerpoint/2010/main" val="32490371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AA2BC7A-C506-CE6A-8D8A-AB857AC67C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3528" y="1772816"/>
            <a:ext cx="8363272" cy="3024336"/>
          </a:xfrm>
        </p:spPr>
        <p:txBody>
          <a:bodyPr>
            <a:normAutofit fontScale="90000"/>
          </a:bodyPr>
          <a:lstStyle/>
          <a:p>
            <a:r>
              <a:rPr lang="ru-RU" dirty="0"/>
              <a:t>Глагол </a:t>
            </a:r>
            <a:r>
              <a:rPr lang="en-US" dirty="0"/>
              <a:t>can</a:t>
            </a:r>
            <a:br>
              <a:rPr lang="en-US" dirty="0"/>
            </a:br>
            <a:br>
              <a:rPr lang="en-US" dirty="0"/>
            </a:br>
            <a:r>
              <a:rPr lang="ru-RU" dirty="0"/>
              <a:t>не изменяется по лицам и числам и за ним всегда следует смысловой глагол без частицы </a:t>
            </a:r>
            <a:r>
              <a:rPr lang="en-US" dirty="0"/>
              <a:t>to</a:t>
            </a:r>
            <a:r>
              <a:rPr lang="ru-RU" dirty="0"/>
              <a:t>:</a:t>
            </a:r>
            <a:br>
              <a:rPr lang="en-US" dirty="0"/>
            </a:br>
            <a:br>
              <a:rPr lang="ru-RU" dirty="0"/>
            </a:br>
            <a:r>
              <a:rPr lang="en-US" dirty="0"/>
              <a:t>I can play the piano.</a:t>
            </a:r>
            <a:br>
              <a:rPr lang="en-US" dirty="0"/>
            </a:br>
            <a:r>
              <a:rPr lang="en-US" dirty="0"/>
              <a:t>You can speak English.</a:t>
            </a:r>
            <a:br>
              <a:rPr lang="en-US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6847705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51213E29-D604-E19F-5CE5-2BF5806A7F33}"/>
              </a:ext>
            </a:extLst>
          </p:cNvPr>
          <p:cNvSpPr txBox="1"/>
          <p:nvPr/>
        </p:nvSpPr>
        <p:spPr>
          <a:xfrm>
            <a:off x="1043608" y="582067"/>
            <a:ext cx="7056784" cy="569386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800" dirty="0" err="1"/>
              <a:t>Утвердительная</a:t>
            </a:r>
            <a:r>
              <a:rPr lang="en-US" sz="2800" dirty="0"/>
              <a:t> </a:t>
            </a:r>
            <a:r>
              <a:rPr lang="en-US" sz="2800" dirty="0" err="1"/>
              <a:t>форма</a:t>
            </a:r>
            <a:r>
              <a:rPr lang="ru-RU" sz="2800" dirty="0"/>
              <a:t>:</a:t>
            </a:r>
            <a:endParaRPr lang="en-US" sz="2800" dirty="0"/>
          </a:p>
          <a:p>
            <a:endParaRPr lang="en-US" sz="2800" dirty="0"/>
          </a:p>
          <a:p>
            <a:r>
              <a:rPr lang="en-US" sz="2800" dirty="0"/>
              <a:t>I/YOU/HE </a:t>
            </a:r>
            <a:r>
              <a:rPr lang="en-US" sz="2800" dirty="0">
                <a:solidFill>
                  <a:srgbClr val="FF0000"/>
                </a:solidFill>
              </a:rPr>
              <a:t>can</a:t>
            </a:r>
            <a:r>
              <a:rPr lang="en-US" sz="2800" dirty="0"/>
              <a:t> read.</a:t>
            </a:r>
          </a:p>
          <a:p>
            <a:endParaRPr lang="en-US" sz="2800" dirty="0"/>
          </a:p>
          <a:p>
            <a:r>
              <a:rPr lang="en-US" sz="2800" dirty="0" err="1"/>
              <a:t>Отрицательная</a:t>
            </a:r>
            <a:r>
              <a:rPr lang="en-US" sz="2800" dirty="0"/>
              <a:t> </a:t>
            </a:r>
            <a:r>
              <a:rPr lang="en-US" sz="2800" dirty="0" err="1"/>
              <a:t>форма</a:t>
            </a:r>
            <a:r>
              <a:rPr lang="ru-RU" sz="2800" dirty="0"/>
              <a:t>:</a:t>
            </a:r>
            <a:endParaRPr lang="en-US" sz="2800" dirty="0"/>
          </a:p>
          <a:p>
            <a:endParaRPr lang="en-US" sz="2800" dirty="0"/>
          </a:p>
          <a:p>
            <a:r>
              <a:rPr lang="en-US" sz="2800" dirty="0"/>
              <a:t>I/YOU/HE </a:t>
            </a:r>
            <a:r>
              <a:rPr lang="en-US" sz="2800" dirty="0">
                <a:solidFill>
                  <a:srgbClr val="FF0000"/>
                </a:solidFill>
              </a:rPr>
              <a:t>can’t</a:t>
            </a:r>
            <a:r>
              <a:rPr lang="en-US" sz="2800" dirty="0"/>
              <a:t> read.</a:t>
            </a:r>
          </a:p>
          <a:p>
            <a:endParaRPr lang="en-US" sz="2800" dirty="0"/>
          </a:p>
          <a:p>
            <a:r>
              <a:rPr lang="en-US" sz="2800" dirty="0" err="1"/>
              <a:t>Вопросительная</a:t>
            </a:r>
            <a:r>
              <a:rPr lang="en-US" sz="2800" dirty="0"/>
              <a:t> </a:t>
            </a:r>
            <a:r>
              <a:rPr lang="en-US" sz="2800" dirty="0" err="1"/>
              <a:t>форма</a:t>
            </a:r>
            <a:r>
              <a:rPr lang="ru-RU" sz="2800" dirty="0"/>
              <a:t>:</a:t>
            </a:r>
            <a:endParaRPr lang="en-US" sz="2800" dirty="0"/>
          </a:p>
          <a:p>
            <a:r>
              <a:rPr lang="en-US" sz="2800" dirty="0">
                <a:solidFill>
                  <a:srgbClr val="FF0000"/>
                </a:solidFill>
              </a:rPr>
              <a:t>Can</a:t>
            </a:r>
            <a:r>
              <a:rPr lang="en-US" sz="2800" dirty="0"/>
              <a:t> I/YOU/HE read?</a:t>
            </a:r>
          </a:p>
          <a:p>
            <a:endParaRPr lang="en-US" sz="2800" dirty="0"/>
          </a:p>
          <a:p>
            <a:r>
              <a:rPr lang="en-US" sz="2800" dirty="0" err="1"/>
              <a:t>Краткие</a:t>
            </a:r>
            <a:r>
              <a:rPr lang="en-US" sz="2800" dirty="0"/>
              <a:t> </a:t>
            </a:r>
            <a:r>
              <a:rPr lang="en-US" sz="2800" dirty="0" err="1"/>
              <a:t>ответы</a:t>
            </a:r>
            <a:r>
              <a:rPr lang="ru-RU" sz="2800" dirty="0"/>
              <a:t>:</a:t>
            </a:r>
            <a:endParaRPr lang="en-US" sz="2800" dirty="0"/>
          </a:p>
          <a:p>
            <a:r>
              <a:rPr lang="en-US" sz="2800" dirty="0" err="1"/>
              <a:t>Yes,I</a:t>
            </a:r>
            <a:r>
              <a:rPr lang="en-US" sz="2800" dirty="0"/>
              <a:t> </a:t>
            </a:r>
            <a:r>
              <a:rPr lang="en-US" sz="2800" dirty="0">
                <a:solidFill>
                  <a:srgbClr val="FF0000"/>
                </a:solidFill>
              </a:rPr>
              <a:t>can</a:t>
            </a:r>
            <a:r>
              <a:rPr lang="en-US" sz="2800" dirty="0"/>
              <a:t>./No, I </a:t>
            </a:r>
            <a:r>
              <a:rPr lang="en-US" sz="2800" dirty="0">
                <a:solidFill>
                  <a:srgbClr val="FF0000"/>
                </a:solidFill>
              </a:rPr>
              <a:t>can’t</a:t>
            </a:r>
            <a:r>
              <a:rPr lang="en-US" dirty="0">
                <a:solidFill>
                  <a:srgbClr val="FF0000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81717020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299</TotalTime>
  <Words>383</Words>
  <Application>Microsoft Office PowerPoint</Application>
  <PresentationFormat>Экран (4:3)</PresentationFormat>
  <Paragraphs>65</Paragraphs>
  <Slides>14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23" baseType="lpstr">
      <vt:lpstr>Arial</vt:lpstr>
      <vt:lpstr>Book Antiqua</vt:lpstr>
      <vt:lpstr>Calibri</vt:lpstr>
      <vt:lpstr>Lucida Sans</vt:lpstr>
      <vt:lpstr>Times New Roman</vt:lpstr>
      <vt:lpstr>Wingdings</vt:lpstr>
      <vt:lpstr>Wingdings 2</vt:lpstr>
      <vt:lpstr>Wingdings 3</vt:lpstr>
      <vt:lpstr>Апекс</vt:lpstr>
      <vt:lpstr>Module 4</vt:lpstr>
      <vt:lpstr>Презентация PowerPoint</vt:lpstr>
      <vt:lpstr>Презентация PowerPoint</vt:lpstr>
      <vt:lpstr>Презентация PowerPoint</vt:lpstr>
      <vt:lpstr>NEW  WORDS  </vt:lpstr>
      <vt:lpstr>Let’s have a rest!</vt:lpstr>
      <vt:lpstr>Модальный глагол CAN (мочь,уметь)</vt:lpstr>
      <vt:lpstr>Глагол can  не изменяется по лицам и числам и за ним всегда следует смысловой глагол без частицы to:  I can play the piano. You can speak English. </vt:lpstr>
      <vt:lpstr>Презентация PowerPoint</vt:lpstr>
      <vt:lpstr>Презентация PowerPoint</vt:lpstr>
      <vt:lpstr>Презентация PowerPoint</vt:lpstr>
      <vt:lpstr>Homework</vt:lpstr>
      <vt:lpstr>Презентация PowerPoint</vt:lpstr>
      <vt:lpstr>THE END! BE HAPPY AND HEALTHY!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Write the words correctly</dc:title>
  <dc:creator>БП</dc:creator>
  <cp:lastModifiedBy>Амина Амина</cp:lastModifiedBy>
  <cp:revision>30</cp:revision>
  <dcterms:created xsi:type="dcterms:W3CDTF">2014-11-30T10:12:02Z</dcterms:created>
  <dcterms:modified xsi:type="dcterms:W3CDTF">2024-01-08T19:05:31Z</dcterms:modified>
</cp:coreProperties>
</file>