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22"/>
  </p:notesMasterIdLst>
  <p:sldIdLst>
    <p:sldId id="294" r:id="rId2"/>
    <p:sldId id="256" r:id="rId3"/>
    <p:sldId id="282" r:id="rId4"/>
    <p:sldId id="260" r:id="rId5"/>
    <p:sldId id="261" r:id="rId6"/>
    <p:sldId id="278" r:id="rId7"/>
    <p:sldId id="291" r:id="rId8"/>
    <p:sldId id="287" r:id="rId9"/>
    <p:sldId id="279" r:id="rId10"/>
    <p:sldId id="285" r:id="rId11"/>
    <p:sldId id="284" r:id="rId12"/>
    <p:sldId id="280" r:id="rId13"/>
    <p:sldId id="264" r:id="rId14"/>
    <p:sldId id="267" r:id="rId15"/>
    <p:sldId id="293" r:id="rId16"/>
    <p:sldId id="292" r:id="rId17"/>
    <p:sldId id="290" r:id="rId18"/>
    <p:sldId id="283" r:id="rId19"/>
    <p:sldId id="288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7F980-E8C1-405C-95EB-68091A9050DF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D5AFC-5A34-4936-B5F9-82F48F5361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D5AFC-5A34-4936-B5F9-82F48F5361C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976D08B-5169-439E-860A-E5BE64E2A4D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84698A-C899-494F-9304-CD283666AC1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Презентацию составила </a:t>
            </a:r>
            <a:r>
              <a:rPr lang="ru-RU" dirty="0" err="1" smtClean="0"/>
              <a:t>Буртаева</a:t>
            </a:r>
            <a:r>
              <a:rPr lang="ru-RU" dirty="0" smtClean="0"/>
              <a:t> М. Е. учитель начальных классов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670700" cy="342902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10000" dirty="0" smtClean="0">
                <a:solidFill>
                  <a:schemeClr val="tx1"/>
                </a:solidFill>
              </a:rPr>
              <a:t>Путешествие </a:t>
            </a:r>
            <a:br>
              <a:rPr lang="ru-RU" sz="10000" dirty="0" smtClean="0">
                <a:solidFill>
                  <a:schemeClr val="tx1"/>
                </a:solidFill>
              </a:rPr>
            </a:br>
            <a:r>
              <a:rPr lang="ru-RU" sz="10000" dirty="0" smtClean="0">
                <a:solidFill>
                  <a:schemeClr val="tx1"/>
                </a:solidFill>
              </a:rPr>
              <a:t>в зимний лес</a:t>
            </a:r>
            <a:endParaRPr lang="ru-RU" sz="10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3571876"/>
            <a:ext cx="59293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/>
              <a:t>Приём вычислений вида 26 + 7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90391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 smtClean="0">
                <a:latin typeface="Times New Roman"/>
                <a:cs typeface="Times New Roman"/>
              </a:rPr>
              <a:t> 26+7= ( 26+4)+3=33</a:t>
            </a:r>
          </a:p>
          <a:p>
            <a:pPr>
              <a:defRPr/>
            </a:pPr>
            <a:r>
              <a:rPr lang="ru-RU" sz="2800" b="1" dirty="0" smtClean="0">
                <a:latin typeface="Times New Roman"/>
                <a:cs typeface="Times New Roman"/>
              </a:rPr>
              <a:t>       / \</a:t>
            </a:r>
            <a:endParaRPr lang="ru-RU" sz="2800" dirty="0" smtClean="0"/>
          </a:p>
          <a:p>
            <a:pPr>
              <a:defRPr/>
            </a:pPr>
            <a:r>
              <a:rPr lang="ru-RU" sz="2800" b="1" dirty="0" smtClean="0">
                <a:latin typeface="Times New Roman"/>
                <a:cs typeface="Times New Roman"/>
              </a:rPr>
              <a:t>     4   3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+mj-lt"/>
              </a:rPr>
              <a:t>Алгоритм</a:t>
            </a:r>
          </a:p>
          <a:p>
            <a:pPr lvl="0"/>
            <a:r>
              <a:rPr lang="ru-RU" sz="3200" b="1" dirty="0" smtClean="0">
                <a:latin typeface="+mj-lt"/>
              </a:rPr>
              <a:t>Посмотреть, сколько единиц не хватает до круглого числа в первом слагаемом.</a:t>
            </a:r>
          </a:p>
          <a:p>
            <a:pPr lvl="0"/>
            <a:r>
              <a:rPr lang="ru-RU" sz="3200" b="1" dirty="0" smtClean="0">
                <a:latin typeface="+mj-lt"/>
              </a:rPr>
              <a:t>Разложить второе слагаемое на удобные числа.</a:t>
            </a:r>
          </a:p>
          <a:p>
            <a:pPr lvl="0"/>
            <a:r>
              <a:rPr lang="ru-RU" sz="3200" b="1" dirty="0" smtClean="0">
                <a:latin typeface="+mj-lt"/>
              </a:rPr>
              <a:t>Сложить круглое число с остатком второго слагаемого.</a:t>
            </a:r>
            <a:endParaRPr lang="ru-RU" sz="3200" b="1" dirty="0">
              <a:latin typeface="+mj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262058"/>
            <a:ext cx="11460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643998" cy="129615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Рыжая плутовка</a:t>
            </a:r>
            <a:br>
              <a:rPr lang="ru-RU" sz="3200" dirty="0" smtClean="0"/>
            </a:br>
            <a:r>
              <a:rPr lang="ru-RU" sz="3200" dirty="0" smtClean="0"/>
              <a:t>Спряталась под ёлкой.</a:t>
            </a:r>
            <a:br>
              <a:rPr lang="ru-RU" sz="3200" dirty="0" smtClean="0"/>
            </a:br>
            <a:r>
              <a:rPr lang="ru-RU" sz="3200" dirty="0" smtClean="0"/>
              <a:t>Зайца ждёт хитрюга та.</a:t>
            </a:r>
            <a:br>
              <a:rPr lang="ru-RU" sz="3200" dirty="0" smtClean="0"/>
            </a:br>
            <a:r>
              <a:rPr lang="ru-RU" sz="3200" dirty="0" smtClean="0"/>
              <a:t>Как зовут её?..</a:t>
            </a:r>
            <a:endParaRPr lang="ru-RU" sz="3200" dirty="0"/>
          </a:p>
        </p:txBody>
      </p:sp>
      <p:pic>
        <p:nvPicPr>
          <p:cNvPr id="22530" name="Picture 2" descr="http://zovtv.ru/wp-content/uploads/2010/09/0track-f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5940"/>
            <a:ext cx="3571868" cy="4872060"/>
          </a:xfrm>
          <a:prstGeom prst="rect">
            <a:avLst/>
          </a:prstGeom>
          <a:noFill/>
        </p:spPr>
      </p:pic>
      <p:pic>
        <p:nvPicPr>
          <p:cNvPr id="22532" name="Picture 4" descr="Лесные животные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1" y="1928802"/>
            <a:ext cx="5643570" cy="492919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22471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Злой, голодный, быстроногий</a:t>
            </a:r>
            <a:br>
              <a:rPr lang="ru-RU" sz="3200" dirty="0" smtClean="0"/>
            </a:br>
            <a:r>
              <a:rPr lang="ru-RU" sz="3200" dirty="0" smtClean="0"/>
              <a:t>Весь от холода продрог.</a:t>
            </a:r>
            <a:br>
              <a:rPr lang="ru-RU" sz="3200" dirty="0" smtClean="0"/>
            </a:br>
            <a:r>
              <a:rPr lang="ru-RU" sz="3200" dirty="0" smtClean="0"/>
              <a:t>Это страшный, одинокий</a:t>
            </a:r>
            <a:br>
              <a:rPr lang="ru-RU" sz="3200" dirty="0" smtClean="0"/>
            </a:br>
            <a:r>
              <a:rPr lang="ru-RU" sz="3200" dirty="0" smtClean="0"/>
              <a:t>Бегает по лесу …</a:t>
            </a:r>
            <a:endParaRPr lang="ru-RU" sz="3200" dirty="0"/>
          </a:p>
        </p:txBody>
      </p:sp>
      <p:pic>
        <p:nvPicPr>
          <p:cNvPr id="25602" name="Picture 2" descr="http://stfond.ru/images/load/Image/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928802"/>
            <a:ext cx="6072198" cy="4929198"/>
          </a:xfrm>
          <a:prstGeom prst="rect">
            <a:avLst/>
          </a:prstGeom>
          <a:noFill/>
        </p:spPr>
      </p:pic>
      <p:pic>
        <p:nvPicPr>
          <p:cNvPr id="25604" name="Picture 4" descr="http://lib.rus.ec/i/20/262120/img_1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57364"/>
            <a:ext cx="3162300" cy="4762500"/>
          </a:xfrm>
          <a:prstGeom prst="rect">
            <a:avLst/>
          </a:prstGeom>
          <a:noFill/>
        </p:spPr>
      </p:pic>
      <p:pic>
        <p:nvPicPr>
          <p:cNvPr id="15362" name="Picture 2" descr="https://klike.net/uploads/posts/2019-05/1558846942_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1928802"/>
            <a:ext cx="5786446" cy="492919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001156" cy="136759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Хожу в пушистой шубе,</a:t>
            </a:r>
            <a:br>
              <a:rPr lang="ru-RU" sz="3200" dirty="0" smtClean="0"/>
            </a:br>
            <a:r>
              <a:rPr lang="ru-RU" sz="3200" dirty="0" smtClean="0"/>
              <a:t>живу в густом лесу.</a:t>
            </a:r>
            <a:br>
              <a:rPr lang="ru-RU" sz="3200" dirty="0" smtClean="0"/>
            </a:br>
            <a:r>
              <a:rPr lang="ru-RU" sz="3200" dirty="0" smtClean="0"/>
              <a:t>В дупле на старом дубе,</a:t>
            </a:r>
            <a:br>
              <a:rPr lang="ru-RU" sz="3200" dirty="0" smtClean="0"/>
            </a:br>
            <a:r>
              <a:rPr lang="ru-RU" sz="3200" dirty="0" smtClean="0"/>
              <a:t>орешки я грызу.</a:t>
            </a:r>
            <a:endParaRPr lang="ru-RU" sz="3200" dirty="0"/>
          </a:p>
        </p:txBody>
      </p:sp>
      <p:pic>
        <p:nvPicPr>
          <p:cNvPr id="24578" name="Picture 2" descr="http://t1.gstatic.com/images?q=tbn:ANd9GcRWLT0Tsrje8QUiRykiHLQsHrE7Sperf20ObFCIHgkozohMWnY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3143240" cy="4071966"/>
          </a:xfrm>
          <a:prstGeom prst="rect">
            <a:avLst/>
          </a:prstGeom>
          <a:noFill/>
        </p:spPr>
      </p:pic>
      <p:pic>
        <p:nvPicPr>
          <p:cNvPr id="24580" name="Picture 4" descr="http://tormashki.net/uploads/posts/2010-12/1291936163_67612087_00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9" y="2071678"/>
            <a:ext cx="5972596" cy="47863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22471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Словно царскую корону, </a:t>
            </a:r>
            <a:br>
              <a:rPr lang="ru-RU" sz="3200" dirty="0" smtClean="0"/>
            </a:br>
            <a:r>
              <a:rPr lang="ru-RU" sz="3200" dirty="0" smtClean="0"/>
              <a:t>Носит он свои рога. </a:t>
            </a:r>
            <a:br>
              <a:rPr lang="ru-RU" sz="3200" dirty="0" smtClean="0"/>
            </a:br>
            <a:r>
              <a:rPr lang="ru-RU" sz="3200" dirty="0" smtClean="0"/>
              <a:t>Ест лишайник, мох зеленый. </a:t>
            </a:r>
            <a:br>
              <a:rPr lang="ru-RU" sz="3200" dirty="0" smtClean="0"/>
            </a:br>
            <a:r>
              <a:rPr lang="ru-RU" sz="3200" dirty="0" smtClean="0"/>
              <a:t>Любит снежные луга.</a:t>
            </a:r>
            <a:endParaRPr lang="ru-RU" sz="3200" dirty="0"/>
          </a:p>
        </p:txBody>
      </p:sp>
      <p:pic>
        <p:nvPicPr>
          <p:cNvPr id="27650" name="Picture 2" descr="http://www.animalist.ru/images/antshkurko/080420100432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857364"/>
            <a:ext cx="6215074" cy="5000636"/>
          </a:xfrm>
          <a:prstGeom prst="rect">
            <a:avLst/>
          </a:prstGeom>
          <a:noFill/>
        </p:spPr>
      </p:pic>
      <p:pic>
        <p:nvPicPr>
          <p:cNvPr id="27652" name="Picture 4" descr="http://hunt.web-3.ru/data/html/1646/sledlos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285992"/>
            <a:ext cx="2756562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83074112"/>
              </p:ext>
            </p:extLst>
          </p:nvPr>
        </p:nvGraphicFramePr>
        <p:xfrm>
          <a:off x="3711575" y="3171825"/>
          <a:ext cx="1720850" cy="512763"/>
        </p:xfrm>
        <a:graphic>
          <a:graphicData uri="http://schemas.openxmlformats.org/presentationml/2006/ole">
            <p:oleObj spid="_x0000_s3076" name="Объект упаковщика для оболочки" showAsIcon="1" r:id="rId3" imgW="1720800" imgH="512640" progId="Package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714356"/>
            <a:ext cx="67151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dirty="0" smtClean="0">
                <a:latin typeface="Arial Black" pitchFamily="34" charset="0"/>
              </a:rPr>
              <a:t>1.На этом уроке я учился… </a:t>
            </a:r>
          </a:p>
          <a:p>
            <a:pPr>
              <a:defRPr/>
            </a:pPr>
            <a:r>
              <a:rPr lang="ru-RU" sz="4000" dirty="0" smtClean="0">
                <a:latin typeface="Arial Black" pitchFamily="34" charset="0"/>
              </a:rPr>
              <a:t> 2. На этом уроке я похвалил(а) бы себя за …</a:t>
            </a:r>
          </a:p>
          <a:p>
            <a:pPr>
              <a:defRPr/>
            </a:pPr>
            <a:r>
              <a:rPr lang="ru-RU" sz="4000" dirty="0" smtClean="0">
                <a:latin typeface="Arial Black" pitchFamily="34" charset="0"/>
              </a:rPr>
              <a:t> 3. Сегодня я сумел(а) самостоятельно…</a:t>
            </a:r>
            <a:endParaRPr lang="ru-RU" sz="4000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02" y="0"/>
            <a:ext cx="8643998" cy="1214446"/>
          </a:xfrm>
        </p:spPr>
        <p:txBody>
          <a:bodyPr>
            <a:noAutofit/>
          </a:bodyPr>
          <a:lstStyle/>
          <a:p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5366" name="Picture 6" descr="http://liteboss.ru/wp-content/uploads/2011/10/img-3407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670700" cy="342902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10000" dirty="0" smtClean="0">
                <a:solidFill>
                  <a:schemeClr val="tx1"/>
                </a:solidFill>
              </a:rPr>
              <a:t>Путешествие </a:t>
            </a:r>
            <a:br>
              <a:rPr lang="ru-RU" sz="10000" dirty="0" smtClean="0">
                <a:solidFill>
                  <a:schemeClr val="tx1"/>
                </a:solidFill>
              </a:rPr>
            </a:br>
            <a:r>
              <a:rPr lang="ru-RU" sz="10000" dirty="0" smtClean="0">
                <a:solidFill>
                  <a:schemeClr val="tx1"/>
                </a:solidFill>
              </a:rPr>
              <a:t>в зимний лес</a:t>
            </a:r>
            <a:endParaRPr lang="ru-RU" sz="10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3571876"/>
            <a:ext cx="59293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/priroda/Les-2.files/0007-013-Zimnij-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/priroda/Les-2.files/0007-013-Zimnij-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1214446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На уроке наши глаза внимательно смотрят и </a:t>
            </a:r>
            <a:r>
              <a:rPr lang="ru-RU" sz="2000" dirty="0" smtClean="0">
                <a:solidFill>
                  <a:srgbClr val="FF0000"/>
                </a:solidFill>
              </a:rPr>
              <a:t>всё видят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Уши внимательно </a:t>
            </a:r>
            <a:br>
              <a:rPr lang="ru-RU" sz="2000" dirty="0" smtClean="0"/>
            </a:br>
            <a:r>
              <a:rPr lang="ru-RU" sz="2000" dirty="0" smtClean="0"/>
              <a:t>слушают и </a:t>
            </a:r>
            <a:r>
              <a:rPr lang="ru-RU" sz="2000" dirty="0" smtClean="0">
                <a:solidFill>
                  <a:srgbClr val="FF0000"/>
                </a:solidFill>
              </a:rPr>
              <a:t>всё слышат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Голова хорошо </a:t>
            </a:r>
            <a:r>
              <a:rPr lang="ru-RU" sz="2000" dirty="0" smtClean="0">
                <a:solidFill>
                  <a:srgbClr val="FF0000"/>
                </a:solidFill>
              </a:rPr>
              <a:t>думает.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5366" name="Picture 6" descr="http://liteboss.ru/wp-content/uploads/2011/10/img-3407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322"/>
          </a:xfrm>
        </p:spPr>
        <p:txBody>
          <a:bodyPr>
            <a:noAutofit/>
          </a:bodyPr>
          <a:lstStyle/>
          <a:p>
            <a:r>
              <a:rPr lang="ru-RU" sz="3200" dirty="0" smtClean="0"/>
              <a:t>Устный счет</a:t>
            </a:r>
            <a:endParaRPr lang="ru-RU" sz="3200" dirty="0"/>
          </a:p>
        </p:txBody>
      </p:sp>
      <p:pic>
        <p:nvPicPr>
          <p:cNvPr id="19458" name="Picture 2" descr="http://liteboss.ru/wp-content/uploads/2011/10/1282_pic1-1024x6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счёт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00808"/>
            <a:ext cx="799288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Дополните до </a:t>
            </a:r>
            <a:r>
              <a:rPr lang="ru-RU" sz="4800" u="sng" dirty="0" smtClean="0"/>
              <a:t>30</a:t>
            </a:r>
            <a:r>
              <a:rPr lang="ru-RU" sz="4800" dirty="0" smtClean="0"/>
              <a:t> числа: 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28, 25, 27, 24, 23</a:t>
            </a:r>
          </a:p>
          <a:p>
            <a:pPr marL="0" indent="0">
              <a:buNone/>
            </a:pPr>
            <a:r>
              <a:rPr lang="ru-RU" sz="4800" dirty="0" smtClean="0"/>
              <a:t>Дополните до </a:t>
            </a:r>
            <a:r>
              <a:rPr lang="ru-RU" sz="4800" u="sng" dirty="0" smtClean="0"/>
              <a:t>60</a:t>
            </a:r>
            <a:r>
              <a:rPr lang="ru-RU" sz="4800" dirty="0" smtClean="0"/>
              <a:t> числа:</a:t>
            </a:r>
          </a:p>
          <a:p>
            <a:pPr marL="0" indent="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52, 56, 59, 51</a:t>
            </a:r>
          </a:p>
          <a:p>
            <a:pPr marL="0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3264386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2962275" y="3182938"/>
          <a:ext cx="3217863" cy="490537"/>
        </p:xfrm>
        <a:graphic>
          <a:graphicData uri="http://schemas.openxmlformats.org/presentationml/2006/ole">
            <p:oleObj spid="_x0000_s4100" name="Объект упаковщика для оболочки" showAsIcon="1" r:id="rId3" imgW="3236976" imgH="484632" progId="Package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200024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Длинные ушки, </a:t>
            </a:r>
            <a:br>
              <a:rPr lang="ru-RU" sz="3200" dirty="0" smtClean="0"/>
            </a:br>
            <a:r>
              <a:rPr lang="ru-RU" sz="3200" dirty="0" smtClean="0"/>
              <a:t>Быстрые лапки. </a:t>
            </a:r>
            <a:br>
              <a:rPr lang="ru-RU" sz="3200" dirty="0" smtClean="0"/>
            </a:br>
            <a:r>
              <a:rPr lang="ru-RU" sz="3200" dirty="0" smtClean="0"/>
              <a:t>Зимой беленький трусишка. </a:t>
            </a:r>
            <a:br>
              <a:rPr lang="ru-RU" sz="3200" dirty="0" smtClean="0"/>
            </a:br>
            <a:r>
              <a:rPr lang="ru-RU" sz="3200" dirty="0" smtClean="0"/>
              <a:t>Кто это? … </a:t>
            </a:r>
            <a:endParaRPr lang="ru-RU" sz="3200" dirty="0"/>
          </a:p>
        </p:txBody>
      </p:sp>
      <p:pic>
        <p:nvPicPr>
          <p:cNvPr id="23554" name="Picture 2" descr="http://900igr.net/datai/okruzhajuschij-mir/Domashnie-i-dikie/0012-024-Kak-zhivotnye-prisposablivajutsja-k-trudnym-uslovijam-prirod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000240"/>
            <a:ext cx="5929322" cy="4857760"/>
          </a:xfrm>
          <a:prstGeom prst="rect">
            <a:avLst/>
          </a:prstGeom>
          <a:noFill/>
        </p:spPr>
      </p:pic>
      <p:pic>
        <p:nvPicPr>
          <p:cNvPr id="23560" name="Picture 8" descr="http://t1.gstatic.com/images?q=tbn:ANd9GcS25oxvzZWhDG2L3yZVODyWWKtHO__yolM5vjnGXi9uO6Lxlczw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2500306"/>
            <a:ext cx="3143240" cy="39290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50 + 3                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54+3                 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32+20                </a:t>
            </a:r>
          </a:p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     26+7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570</TotalTime>
  <Words>156</Words>
  <Application>Microsoft Office PowerPoint</Application>
  <PresentationFormat>Экран (4:3)</PresentationFormat>
  <Paragraphs>32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Поток</vt:lpstr>
      <vt:lpstr>Объект упаковщика для оболочки</vt:lpstr>
      <vt:lpstr>Презентацию составила Буртаева М. Е. учитель начальных классов</vt:lpstr>
      <vt:lpstr>   Путешествие  в зимний лес</vt:lpstr>
      <vt:lpstr>Слайд 3</vt:lpstr>
      <vt:lpstr>На уроке наши глаза внимательно смотрят и всё видят. Уши внимательно  слушают и всё слышат. Голова хорошо думает.</vt:lpstr>
      <vt:lpstr>Устный счет</vt:lpstr>
      <vt:lpstr>Устный счёт</vt:lpstr>
      <vt:lpstr>Слайд 7</vt:lpstr>
      <vt:lpstr>Длинные ушки,  Быстрые лапки.  Зимой беленький трусишка.  Кто это? … </vt:lpstr>
      <vt:lpstr>Слайд 9</vt:lpstr>
      <vt:lpstr>   Путешествие  в зимний лес</vt:lpstr>
      <vt:lpstr>Слайд 11</vt:lpstr>
      <vt:lpstr>Слайд 12</vt:lpstr>
      <vt:lpstr>Рыжая плутовка Спряталась под ёлкой. Зайца ждёт хитрюга та. Как зовут её?..</vt:lpstr>
      <vt:lpstr>Злой, голодный, быстроногий Весь от холода продрог. Это страшный, одинокий Бегает по лесу …</vt:lpstr>
      <vt:lpstr>Хожу в пушистой шубе, живу в густом лесу. В дупле на старом дубе, орешки я грызу.</vt:lpstr>
      <vt:lpstr>Словно царскую корону,  Носит он свои рога.  Ест лишайник, мох зеленый.  Любит снежные луга.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*</cp:lastModifiedBy>
  <cp:revision>65</cp:revision>
  <dcterms:created xsi:type="dcterms:W3CDTF">2011-12-12T18:04:42Z</dcterms:created>
  <dcterms:modified xsi:type="dcterms:W3CDTF">2024-01-08T19:11:33Z</dcterms:modified>
</cp:coreProperties>
</file>