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26"/>
  </p:notesMasterIdLst>
  <p:sldIdLst>
    <p:sldId id="285" r:id="rId2"/>
    <p:sldId id="303" r:id="rId3"/>
    <p:sldId id="291" r:id="rId4"/>
    <p:sldId id="265" r:id="rId5"/>
    <p:sldId id="269" r:id="rId6"/>
    <p:sldId id="312" r:id="rId7"/>
    <p:sldId id="294" r:id="rId8"/>
    <p:sldId id="282" r:id="rId9"/>
    <p:sldId id="283" r:id="rId10"/>
    <p:sldId id="302" r:id="rId11"/>
    <p:sldId id="297" r:id="rId12"/>
    <p:sldId id="278" r:id="rId13"/>
    <p:sldId id="313" r:id="rId14"/>
    <p:sldId id="292" r:id="rId15"/>
    <p:sldId id="263" r:id="rId16"/>
    <p:sldId id="293" r:id="rId17"/>
    <p:sldId id="299" r:id="rId18"/>
    <p:sldId id="260" r:id="rId19"/>
    <p:sldId id="309" r:id="rId20"/>
    <p:sldId id="268" r:id="rId21"/>
    <p:sldId id="274" r:id="rId22"/>
    <p:sldId id="275" r:id="rId23"/>
    <p:sldId id="306" r:id="rId24"/>
    <p:sldId id="270" r:id="rId25"/>
  </p:sldIdLst>
  <p:sldSz cx="12192000" cy="6858000"/>
  <p:notesSz cx="6858000" cy="9144000"/>
  <p:embeddedFontLst>
    <p:embeddedFont>
      <p:font typeface="Ubuntu" panose="020B0604020202020204" charset="0"/>
      <p:regular r:id="rId27"/>
      <p:bold r:id="rId28"/>
      <p:italic r:id="rId29"/>
      <p:boldItalic r:id="rId30"/>
    </p:embeddedFont>
    <p:embeddedFont>
      <p:font typeface="STSong" panose="020B0604020202020204" charset="-122"/>
      <p:regular r:id="rId31"/>
    </p:embeddedFont>
    <p:embeddedFont>
      <p:font typeface="Mongolian Baiti" panose="03000500000000000000" pitchFamily="66" charset="0"/>
      <p:regular r:id="rId32"/>
    </p:embeddedFont>
    <p:embeddedFont>
      <p:font typeface="Monotype Corsiva" panose="03010101010201010101" pitchFamily="66" charset="0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Bitter" panose="020B0604020202020204" charset="-52"/>
      <p:regular r:id="rId38"/>
      <p:bold r:id="rId39"/>
      <p:italic r:id="rId40"/>
      <p:boldItalic r:id="rId41"/>
    </p:embeddedFont>
    <p:embeddedFont>
      <p:font typeface="Abril Fatface" panose="020B0604020202020204" charset="0"/>
      <p:regular r:id="rId42"/>
    </p:embeddedFont>
    <p:embeddedFont>
      <p:font typeface="Bahnschrift Light Condensed" panose="020B0502040204020203" pitchFamily="34" charset="0"/>
      <p:regular r:id="rId43"/>
    </p:embeddedFont>
    <p:embeddedFont>
      <p:font typeface="Arial Narrow" panose="020B0606020202030204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 showScrollbar="0"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CD685EF-3C68-4E28-825B-7D487A81D616}">
  <a:tblStyle styleId="{7CD685EF-3C68-4E28-825B-7D487A81D61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09" autoAdjust="0"/>
    <p:restoredTop sz="94624" autoAdjust="0"/>
  </p:normalViewPr>
  <p:slideViewPr>
    <p:cSldViewPr snapToGrid="0">
      <p:cViewPr varScale="1">
        <p:scale>
          <a:sx n="56" d="100"/>
          <a:sy n="56" d="100"/>
        </p:scale>
        <p:origin x="-1104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82213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11c3728c19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111c3728c19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a073618e60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a073618e60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11c3728c19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111c3728c19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11c3728c19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111c3728c19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a073618e60_0_6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a073618e60_0_6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172b07ab99_3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172b07ab99_3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/>
          <p:nvPr/>
        </p:nvSpPr>
        <p:spPr>
          <a:xfrm>
            <a:off x="1384650" y="1546100"/>
            <a:ext cx="9575100" cy="30318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1232250" y="1393800"/>
            <a:ext cx="9575100" cy="30318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232250" y="4877700"/>
            <a:ext cx="9727500" cy="5865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1411500" y="1646250"/>
            <a:ext cx="9369000" cy="25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grpSp>
        <p:nvGrpSpPr>
          <p:cNvPr id="16" name="Google Shape;16;p2"/>
          <p:cNvGrpSpPr/>
          <p:nvPr/>
        </p:nvGrpSpPr>
        <p:grpSpPr>
          <a:xfrm>
            <a:off x="10449102" y="1489860"/>
            <a:ext cx="257023" cy="262801"/>
            <a:chOff x="7909625" y="886625"/>
            <a:chExt cx="94525" cy="96650"/>
          </a:xfrm>
        </p:grpSpPr>
        <p:sp>
          <p:nvSpPr>
            <p:cNvPr id="17" name="Google Shape;17;p2"/>
            <p:cNvSpPr/>
            <p:nvPr/>
          </p:nvSpPr>
          <p:spPr>
            <a:xfrm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  <p:sp>
          <p:nvSpPr>
            <p:cNvPr id="18" name="Google Shape;18;p2"/>
            <p:cNvSpPr/>
            <p:nvPr/>
          </p:nvSpPr>
          <p:spPr>
            <a:xfrm flipH="1"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</p:grpSp>
      <p:sp>
        <p:nvSpPr>
          <p:cNvPr id="19" name="Google Shape;19;p2"/>
          <p:cNvSpPr/>
          <p:nvPr/>
        </p:nvSpPr>
        <p:spPr>
          <a:xfrm>
            <a:off x="10959750" y="26582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0;p2"/>
          <p:cNvGrpSpPr/>
          <p:nvPr/>
        </p:nvGrpSpPr>
        <p:grpSpPr>
          <a:xfrm>
            <a:off x="11045974" y="5827713"/>
            <a:ext cx="701339" cy="586427"/>
            <a:chOff x="10601749" y="5193301"/>
            <a:chExt cx="701339" cy="586427"/>
          </a:xfrm>
        </p:grpSpPr>
        <p:sp>
          <p:nvSpPr>
            <p:cNvPr id="21" name="Google Shape;21;p2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flipH="1">
              <a:off x="10601749" y="5194688"/>
              <a:ext cx="701339" cy="78939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24;p2"/>
          <p:cNvSpPr/>
          <p:nvPr/>
        </p:nvSpPr>
        <p:spPr>
          <a:xfrm>
            <a:off x="633450" y="558390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2"/>
          <p:cNvGrpSpPr/>
          <p:nvPr/>
        </p:nvGrpSpPr>
        <p:grpSpPr>
          <a:xfrm rot="2536583">
            <a:off x="441581" y="368393"/>
            <a:ext cx="577793" cy="1025388"/>
            <a:chOff x="441575" y="368400"/>
            <a:chExt cx="577800" cy="1025400"/>
          </a:xfrm>
        </p:grpSpPr>
        <p:sp>
          <p:nvSpPr>
            <p:cNvPr id="26" name="Google Shape;26;p2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"/>
          <p:cNvSpPr/>
          <p:nvPr/>
        </p:nvSpPr>
        <p:spPr>
          <a:xfrm>
            <a:off x="1010194" y="980852"/>
            <a:ext cx="9416400" cy="41925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5"/>
          <p:cNvSpPr/>
          <p:nvPr/>
        </p:nvSpPr>
        <p:spPr>
          <a:xfrm>
            <a:off x="1207032" y="1227450"/>
            <a:ext cx="9416400" cy="41925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"/>
          <p:cNvSpPr/>
          <p:nvPr/>
        </p:nvSpPr>
        <p:spPr>
          <a:xfrm>
            <a:off x="1207032" y="1227450"/>
            <a:ext cx="9416400" cy="5637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" name="Google Shape;78;p5"/>
          <p:cNvGrpSpPr/>
          <p:nvPr/>
        </p:nvGrpSpPr>
        <p:grpSpPr>
          <a:xfrm>
            <a:off x="1375575" y="1403100"/>
            <a:ext cx="822000" cy="212400"/>
            <a:chOff x="1367875" y="1812100"/>
            <a:chExt cx="822000" cy="212400"/>
          </a:xfrm>
        </p:grpSpPr>
        <p:sp>
          <p:nvSpPr>
            <p:cNvPr id="79" name="Google Shape;79;p5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Google Shape;82;p5"/>
          <p:cNvSpPr txBox="1">
            <a:spLocks noGrp="1"/>
          </p:cNvSpPr>
          <p:nvPr>
            <p:ph type="title"/>
          </p:nvPr>
        </p:nvSpPr>
        <p:spPr>
          <a:xfrm>
            <a:off x="1486950" y="208825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body" idx="1"/>
          </p:nvPr>
        </p:nvSpPr>
        <p:spPr>
          <a:xfrm>
            <a:off x="1486950" y="417190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5"/>
          <p:cNvSpPr/>
          <p:nvPr/>
        </p:nvSpPr>
        <p:spPr>
          <a:xfrm>
            <a:off x="8725750" y="225525"/>
            <a:ext cx="2710200" cy="3060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5"/>
          <p:cNvSpPr/>
          <p:nvPr/>
        </p:nvSpPr>
        <p:spPr>
          <a:xfrm>
            <a:off x="8725754" y="225525"/>
            <a:ext cx="2710200" cy="3918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" name="Google Shape;86;p5"/>
          <p:cNvGrpSpPr/>
          <p:nvPr/>
        </p:nvGrpSpPr>
        <p:grpSpPr>
          <a:xfrm>
            <a:off x="8861375" y="324975"/>
            <a:ext cx="822000" cy="212400"/>
            <a:chOff x="1367875" y="1812100"/>
            <a:chExt cx="822000" cy="212400"/>
          </a:xfrm>
        </p:grpSpPr>
        <p:sp>
          <p:nvSpPr>
            <p:cNvPr id="87" name="Google Shape;87;p5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5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5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5"/>
          <p:cNvSpPr/>
          <p:nvPr/>
        </p:nvSpPr>
        <p:spPr>
          <a:xfrm>
            <a:off x="8925400" y="835425"/>
            <a:ext cx="2310900" cy="22209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5"/>
          <p:cNvSpPr/>
          <p:nvPr/>
        </p:nvSpPr>
        <p:spPr>
          <a:xfrm>
            <a:off x="217125" y="29077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" name="Google Shape;92;p5"/>
          <p:cNvGrpSpPr/>
          <p:nvPr/>
        </p:nvGrpSpPr>
        <p:grpSpPr>
          <a:xfrm rot="2536583">
            <a:off x="639406" y="5636018"/>
            <a:ext cx="577793" cy="1025388"/>
            <a:chOff x="441575" y="368400"/>
            <a:chExt cx="577800" cy="1025400"/>
          </a:xfrm>
        </p:grpSpPr>
        <p:sp>
          <p:nvSpPr>
            <p:cNvPr id="93" name="Google Shape;93;p5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/>
          <p:nvPr/>
        </p:nvSpPr>
        <p:spPr>
          <a:xfrm>
            <a:off x="10989725" y="5773113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One column">
  <p:cSld name="CUSTOM_5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"/>
          <p:cNvSpPr/>
          <p:nvPr/>
        </p:nvSpPr>
        <p:spPr>
          <a:xfrm>
            <a:off x="1384650" y="732100"/>
            <a:ext cx="9575100" cy="10671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"/>
          <p:cNvSpPr/>
          <p:nvPr/>
        </p:nvSpPr>
        <p:spPr>
          <a:xfrm>
            <a:off x="1232250" y="579700"/>
            <a:ext cx="9575100" cy="10671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7"/>
          <p:cNvGrpSpPr/>
          <p:nvPr/>
        </p:nvGrpSpPr>
        <p:grpSpPr>
          <a:xfrm>
            <a:off x="10575901" y="657869"/>
            <a:ext cx="137118" cy="140220"/>
            <a:chOff x="7909625" y="886625"/>
            <a:chExt cx="94525" cy="96650"/>
          </a:xfrm>
        </p:grpSpPr>
        <p:sp>
          <p:nvSpPr>
            <p:cNvPr id="131" name="Google Shape;131;p7"/>
            <p:cNvSpPr/>
            <p:nvPr/>
          </p:nvSpPr>
          <p:spPr>
            <a:xfrm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  <p:sp>
          <p:nvSpPr>
            <p:cNvPr id="132" name="Google Shape;132;p7"/>
            <p:cNvSpPr/>
            <p:nvPr/>
          </p:nvSpPr>
          <p:spPr>
            <a:xfrm flipH="1"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</p:grpSp>
      <p:sp>
        <p:nvSpPr>
          <p:cNvPr id="133" name="Google Shape;133;p7"/>
          <p:cNvSpPr/>
          <p:nvPr/>
        </p:nvSpPr>
        <p:spPr>
          <a:xfrm>
            <a:off x="1232250" y="1915403"/>
            <a:ext cx="9575100" cy="41925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7"/>
          <p:cNvSpPr/>
          <p:nvPr/>
        </p:nvSpPr>
        <p:spPr>
          <a:xfrm>
            <a:off x="1384650" y="2085800"/>
            <a:ext cx="9575100" cy="41925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7"/>
          <p:cNvSpPr txBox="1">
            <a:spLocks noGrp="1"/>
          </p:cNvSpPr>
          <p:nvPr>
            <p:ph type="title"/>
          </p:nvPr>
        </p:nvSpPr>
        <p:spPr>
          <a:xfrm>
            <a:off x="1232250" y="734075"/>
            <a:ext cx="95751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6" name="Google Shape;136;p7"/>
          <p:cNvSpPr txBox="1">
            <a:spLocks noGrp="1"/>
          </p:cNvSpPr>
          <p:nvPr>
            <p:ph type="body" idx="1"/>
          </p:nvPr>
        </p:nvSpPr>
        <p:spPr>
          <a:xfrm>
            <a:off x="1650625" y="2793500"/>
            <a:ext cx="9062400" cy="3211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37" name="Google Shape;137;p7"/>
          <p:cNvSpPr/>
          <p:nvPr/>
        </p:nvSpPr>
        <p:spPr>
          <a:xfrm>
            <a:off x="1384650" y="2085800"/>
            <a:ext cx="9575100" cy="5637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" name="Google Shape;138;p7"/>
          <p:cNvGrpSpPr/>
          <p:nvPr/>
        </p:nvGrpSpPr>
        <p:grpSpPr>
          <a:xfrm>
            <a:off x="9978475" y="2261450"/>
            <a:ext cx="822000" cy="212400"/>
            <a:chOff x="1367875" y="1812100"/>
            <a:chExt cx="822000" cy="212400"/>
          </a:xfrm>
        </p:grpSpPr>
        <p:sp>
          <p:nvSpPr>
            <p:cNvPr id="139" name="Google Shape;139;p7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7"/>
          <p:cNvSpPr/>
          <p:nvPr/>
        </p:nvSpPr>
        <p:spPr>
          <a:xfrm>
            <a:off x="203600" y="28282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" name="Google Shape;143;p7"/>
          <p:cNvGrpSpPr/>
          <p:nvPr/>
        </p:nvGrpSpPr>
        <p:grpSpPr>
          <a:xfrm>
            <a:off x="340738" y="5521463"/>
            <a:ext cx="701400" cy="586427"/>
            <a:chOff x="10601688" y="5193301"/>
            <a:chExt cx="701400" cy="586427"/>
          </a:xfrm>
        </p:grpSpPr>
        <p:sp>
          <p:nvSpPr>
            <p:cNvPr id="144" name="Google Shape;144;p7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2536583">
            <a:off x="11344456" y="3002218"/>
            <a:ext cx="577793" cy="1025388"/>
            <a:chOff x="441575" y="368400"/>
            <a:chExt cx="577800" cy="1025400"/>
          </a:xfrm>
        </p:grpSpPr>
        <p:sp>
          <p:nvSpPr>
            <p:cNvPr id="148" name="Google Shape;148;p7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Big Title">
  <p:cSld name="CUSTOM_6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/>
          <p:nvPr/>
        </p:nvSpPr>
        <p:spPr>
          <a:xfrm flipH="1">
            <a:off x="1356012" y="628650"/>
            <a:ext cx="9480000" cy="56007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"/>
          <p:cNvSpPr/>
          <p:nvPr/>
        </p:nvSpPr>
        <p:spPr>
          <a:xfrm flipH="1">
            <a:off x="1356000" y="628650"/>
            <a:ext cx="9480000" cy="5886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3" name="Google Shape;153;p8"/>
          <p:cNvGrpSpPr/>
          <p:nvPr/>
        </p:nvGrpSpPr>
        <p:grpSpPr>
          <a:xfrm flipH="1">
            <a:off x="1525813" y="804750"/>
            <a:ext cx="822000" cy="212400"/>
            <a:chOff x="1367875" y="1812100"/>
            <a:chExt cx="822000" cy="212400"/>
          </a:xfrm>
        </p:grpSpPr>
        <p:sp>
          <p:nvSpPr>
            <p:cNvPr id="154" name="Google Shape;154;p8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8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8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8"/>
          <p:cNvSpPr/>
          <p:nvPr/>
        </p:nvSpPr>
        <p:spPr>
          <a:xfrm flipH="1">
            <a:off x="1604375" y="1497750"/>
            <a:ext cx="8934300" cy="43794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8"/>
          <p:cNvSpPr txBox="1">
            <a:spLocks noGrp="1"/>
          </p:cNvSpPr>
          <p:nvPr>
            <p:ph type="title"/>
          </p:nvPr>
        </p:nvSpPr>
        <p:spPr>
          <a:xfrm>
            <a:off x="1976875" y="2025925"/>
            <a:ext cx="82767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59" name="Google Shape;159;p8"/>
          <p:cNvSpPr txBox="1">
            <a:spLocks noGrp="1"/>
          </p:cNvSpPr>
          <p:nvPr>
            <p:ph type="subTitle" idx="1"/>
          </p:nvPr>
        </p:nvSpPr>
        <p:spPr>
          <a:xfrm>
            <a:off x="1699950" y="5073350"/>
            <a:ext cx="87591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8"/>
          <p:cNvSpPr/>
          <p:nvPr/>
        </p:nvSpPr>
        <p:spPr>
          <a:xfrm flipH="1">
            <a:off x="11106700" y="29077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61;p8"/>
          <p:cNvGrpSpPr/>
          <p:nvPr/>
        </p:nvGrpSpPr>
        <p:grpSpPr>
          <a:xfrm rot="-2536583" flipH="1">
            <a:off x="10857825" y="5636018"/>
            <a:ext cx="577793" cy="1025388"/>
            <a:chOff x="441575" y="368400"/>
            <a:chExt cx="577800" cy="1025400"/>
          </a:xfrm>
        </p:grpSpPr>
        <p:sp>
          <p:nvSpPr>
            <p:cNvPr id="162" name="Google Shape;162;p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164;p8"/>
          <p:cNvSpPr/>
          <p:nvPr/>
        </p:nvSpPr>
        <p:spPr>
          <a:xfrm flipH="1">
            <a:off x="334100" y="5773113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8"/>
          <p:cNvGrpSpPr/>
          <p:nvPr/>
        </p:nvGrpSpPr>
        <p:grpSpPr>
          <a:xfrm>
            <a:off x="187813" y="218313"/>
            <a:ext cx="701400" cy="586427"/>
            <a:chOff x="10601688" y="5193301"/>
            <a:chExt cx="701400" cy="586427"/>
          </a:xfrm>
        </p:grpSpPr>
        <p:sp>
          <p:nvSpPr>
            <p:cNvPr id="166" name="Google Shape;166;p8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8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8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Text and Image">
  <p:cSld name="CUSTOM_9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>
            <a:spLocks noGrp="1"/>
          </p:cNvSpPr>
          <p:nvPr>
            <p:ph type="title"/>
          </p:nvPr>
        </p:nvSpPr>
        <p:spPr>
          <a:xfrm>
            <a:off x="925500" y="1946013"/>
            <a:ext cx="5170500" cy="799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193" name="Google Shape;193;p10"/>
          <p:cNvSpPr txBox="1">
            <a:spLocks noGrp="1"/>
          </p:cNvSpPr>
          <p:nvPr>
            <p:ph type="subTitle" idx="1"/>
          </p:nvPr>
        </p:nvSpPr>
        <p:spPr>
          <a:xfrm>
            <a:off x="439850" y="4343238"/>
            <a:ext cx="38751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94" name="Google Shape;194;p10"/>
          <p:cNvSpPr>
            <a:spLocks noGrp="1"/>
          </p:cNvSpPr>
          <p:nvPr>
            <p:ph type="pic" idx="2"/>
          </p:nvPr>
        </p:nvSpPr>
        <p:spPr>
          <a:xfrm>
            <a:off x="4572000" y="1040950"/>
            <a:ext cx="6981900" cy="4476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imeline">
  <p:cSld name="CUSTOM_14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"/>
          <p:cNvSpPr/>
          <p:nvPr/>
        </p:nvSpPr>
        <p:spPr>
          <a:xfrm>
            <a:off x="678413" y="563875"/>
            <a:ext cx="11149200" cy="10671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1"/>
          <p:cNvSpPr/>
          <p:nvPr/>
        </p:nvSpPr>
        <p:spPr>
          <a:xfrm>
            <a:off x="526013" y="386300"/>
            <a:ext cx="11108700" cy="10671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1"/>
          <p:cNvSpPr txBox="1">
            <a:spLocks noGrp="1"/>
          </p:cNvSpPr>
          <p:nvPr>
            <p:ph type="subTitle" idx="1"/>
          </p:nvPr>
        </p:nvSpPr>
        <p:spPr>
          <a:xfrm>
            <a:off x="418513" y="24684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latin typeface="Bitter"/>
                <a:ea typeface="Bitter"/>
                <a:cs typeface="Bitter"/>
                <a:sym typeface="Bit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199" name="Google Shape;199;p11"/>
          <p:cNvSpPr txBox="1">
            <a:spLocks noGrp="1"/>
          </p:cNvSpPr>
          <p:nvPr>
            <p:ph type="subTitle" idx="2"/>
          </p:nvPr>
        </p:nvSpPr>
        <p:spPr>
          <a:xfrm>
            <a:off x="2704049" y="18588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latin typeface="Bitter"/>
                <a:ea typeface="Bitter"/>
                <a:cs typeface="Bitter"/>
                <a:sym typeface="Bit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00" name="Google Shape;200;p11"/>
          <p:cNvSpPr txBox="1">
            <a:spLocks noGrp="1"/>
          </p:cNvSpPr>
          <p:nvPr>
            <p:ph type="subTitle" idx="3"/>
          </p:nvPr>
        </p:nvSpPr>
        <p:spPr>
          <a:xfrm>
            <a:off x="4989586" y="24684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latin typeface="Bitter"/>
                <a:ea typeface="Bitter"/>
                <a:cs typeface="Bitter"/>
                <a:sym typeface="Bit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01" name="Google Shape;201;p11"/>
          <p:cNvSpPr txBox="1">
            <a:spLocks noGrp="1"/>
          </p:cNvSpPr>
          <p:nvPr>
            <p:ph type="subTitle" idx="4"/>
          </p:nvPr>
        </p:nvSpPr>
        <p:spPr>
          <a:xfrm>
            <a:off x="7275123" y="18588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latin typeface="Bitter"/>
                <a:ea typeface="Bitter"/>
                <a:cs typeface="Bitter"/>
                <a:sym typeface="Bit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02" name="Google Shape;202;p11"/>
          <p:cNvSpPr txBox="1">
            <a:spLocks noGrp="1"/>
          </p:cNvSpPr>
          <p:nvPr>
            <p:ph type="subTitle" idx="5"/>
          </p:nvPr>
        </p:nvSpPr>
        <p:spPr>
          <a:xfrm>
            <a:off x="9560660" y="24684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latin typeface="Bitter"/>
                <a:ea typeface="Bitter"/>
                <a:cs typeface="Bitter"/>
                <a:sym typeface="Bit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203" name="Google Shape;203;p11"/>
          <p:cNvSpPr txBox="1">
            <a:spLocks noGrp="1"/>
          </p:cNvSpPr>
          <p:nvPr>
            <p:ph type="title"/>
          </p:nvPr>
        </p:nvSpPr>
        <p:spPr>
          <a:xfrm>
            <a:off x="638475" y="517175"/>
            <a:ext cx="109335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04" name="Google Shape;204;p11"/>
          <p:cNvSpPr txBox="1">
            <a:spLocks noGrp="1"/>
          </p:cNvSpPr>
          <p:nvPr>
            <p:ph type="body" idx="6"/>
          </p:nvPr>
        </p:nvSpPr>
        <p:spPr>
          <a:xfrm>
            <a:off x="603838" y="33910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05" name="Google Shape;205;p11"/>
          <p:cNvSpPr txBox="1">
            <a:spLocks noGrp="1"/>
          </p:cNvSpPr>
          <p:nvPr>
            <p:ph type="body" idx="7"/>
          </p:nvPr>
        </p:nvSpPr>
        <p:spPr>
          <a:xfrm>
            <a:off x="2927368" y="27052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06" name="Google Shape;206;p11"/>
          <p:cNvSpPr txBox="1">
            <a:spLocks noGrp="1"/>
          </p:cNvSpPr>
          <p:nvPr>
            <p:ph type="body" idx="8"/>
          </p:nvPr>
        </p:nvSpPr>
        <p:spPr>
          <a:xfrm>
            <a:off x="5098499" y="33910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07" name="Google Shape;207;p11"/>
          <p:cNvSpPr txBox="1">
            <a:spLocks noGrp="1"/>
          </p:cNvSpPr>
          <p:nvPr>
            <p:ph type="body" idx="9"/>
          </p:nvPr>
        </p:nvSpPr>
        <p:spPr>
          <a:xfrm>
            <a:off x="7422029" y="27052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08" name="Google Shape;208;p11"/>
          <p:cNvSpPr txBox="1">
            <a:spLocks noGrp="1"/>
          </p:cNvSpPr>
          <p:nvPr>
            <p:ph type="body" idx="13"/>
          </p:nvPr>
        </p:nvSpPr>
        <p:spPr>
          <a:xfrm>
            <a:off x="9669360" y="33910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209" name="Google Shape;209;p11"/>
          <p:cNvGrpSpPr/>
          <p:nvPr/>
        </p:nvGrpSpPr>
        <p:grpSpPr>
          <a:xfrm>
            <a:off x="11430000" y="442239"/>
            <a:ext cx="137118" cy="140220"/>
            <a:chOff x="7909625" y="886625"/>
            <a:chExt cx="94525" cy="96650"/>
          </a:xfrm>
        </p:grpSpPr>
        <p:sp>
          <p:nvSpPr>
            <p:cNvPr id="210" name="Google Shape;210;p11"/>
            <p:cNvSpPr/>
            <p:nvPr/>
          </p:nvSpPr>
          <p:spPr>
            <a:xfrm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  <p:sp>
          <p:nvSpPr>
            <p:cNvPr id="211" name="Google Shape;211;p11"/>
            <p:cNvSpPr/>
            <p:nvPr/>
          </p:nvSpPr>
          <p:spPr>
            <a:xfrm flipH="1">
              <a:off x="7909625" y="886625"/>
              <a:ext cx="94525" cy="96650"/>
            </a:xfrm>
            <a:custGeom>
              <a:avLst/>
              <a:gdLst/>
              <a:ahLst/>
              <a:cxnLst/>
              <a:rect l="l" t="t" r="r" b="b"/>
              <a:pathLst>
                <a:path w="3781" h="3866" extrusionOk="0">
                  <a:moveTo>
                    <a:pt x="0" y="0"/>
                  </a:moveTo>
                  <a:lnTo>
                    <a:pt x="807" y="0"/>
                  </a:lnTo>
                  <a:lnTo>
                    <a:pt x="3781" y="3866"/>
                  </a:lnTo>
                  <a:lnTo>
                    <a:pt x="2889" y="38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1 Title and text left">
  <p:cSld name="CUSTOM_15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p12"/>
          <p:cNvGrpSpPr/>
          <p:nvPr/>
        </p:nvGrpSpPr>
        <p:grpSpPr>
          <a:xfrm>
            <a:off x="1289381" y="1057052"/>
            <a:ext cx="9613238" cy="4439098"/>
            <a:chOff x="765793" y="1057052"/>
            <a:chExt cx="9613238" cy="4439098"/>
          </a:xfrm>
        </p:grpSpPr>
        <p:sp>
          <p:nvSpPr>
            <p:cNvPr id="214" name="Google Shape;214;p12"/>
            <p:cNvSpPr/>
            <p:nvPr/>
          </p:nvSpPr>
          <p:spPr>
            <a:xfrm>
              <a:off x="765793" y="1057052"/>
              <a:ext cx="9416400" cy="41925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2"/>
            <p:cNvSpPr/>
            <p:nvPr/>
          </p:nvSpPr>
          <p:spPr>
            <a:xfrm>
              <a:off x="962631" y="1303650"/>
              <a:ext cx="9416400" cy="4192500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2"/>
            <p:cNvSpPr/>
            <p:nvPr/>
          </p:nvSpPr>
          <p:spPr>
            <a:xfrm>
              <a:off x="962631" y="1303650"/>
              <a:ext cx="9416400" cy="563700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7" name="Google Shape;217;p12"/>
            <p:cNvGrpSpPr/>
            <p:nvPr/>
          </p:nvGrpSpPr>
          <p:grpSpPr>
            <a:xfrm>
              <a:off x="1131174" y="1479300"/>
              <a:ext cx="822000" cy="212400"/>
              <a:chOff x="1367875" y="1812100"/>
              <a:chExt cx="822000" cy="212400"/>
            </a:xfrm>
          </p:grpSpPr>
          <p:sp>
            <p:nvSpPr>
              <p:cNvPr id="218" name="Google Shape;218;p12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12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12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1" name="Google Shape;221;p12"/>
          <p:cNvSpPr txBox="1">
            <a:spLocks noGrp="1"/>
          </p:cNvSpPr>
          <p:nvPr>
            <p:ph type="title"/>
          </p:nvPr>
        </p:nvSpPr>
        <p:spPr>
          <a:xfrm>
            <a:off x="1807650" y="1981100"/>
            <a:ext cx="4769100" cy="1264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22" name="Google Shape;222;p12"/>
          <p:cNvSpPr txBox="1">
            <a:spLocks noGrp="1"/>
          </p:cNvSpPr>
          <p:nvPr>
            <p:ph type="body" idx="1"/>
          </p:nvPr>
        </p:nvSpPr>
        <p:spPr>
          <a:xfrm>
            <a:off x="1807735" y="3438950"/>
            <a:ext cx="4769100" cy="1702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23" name="Google Shape;223;p12"/>
          <p:cNvSpPr/>
          <p:nvPr/>
        </p:nvSpPr>
        <p:spPr>
          <a:xfrm flipH="1">
            <a:off x="11106700" y="29077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" name="Google Shape;224;p12"/>
          <p:cNvGrpSpPr/>
          <p:nvPr/>
        </p:nvGrpSpPr>
        <p:grpSpPr>
          <a:xfrm rot="-2536583" flipH="1">
            <a:off x="10857825" y="5636018"/>
            <a:ext cx="577793" cy="1025388"/>
            <a:chOff x="441575" y="368400"/>
            <a:chExt cx="577800" cy="1025400"/>
          </a:xfrm>
        </p:grpSpPr>
        <p:sp>
          <p:nvSpPr>
            <p:cNvPr id="225" name="Google Shape;225;p12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2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7" name="Google Shape;227;p12"/>
          <p:cNvSpPr/>
          <p:nvPr/>
        </p:nvSpPr>
        <p:spPr>
          <a:xfrm flipH="1">
            <a:off x="334100" y="5773113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" name="Google Shape;228;p12"/>
          <p:cNvGrpSpPr/>
          <p:nvPr/>
        </p:nvGrpSpPr>
        <p:grpSpPr>
          <a:xfrm>
            <a:off x="187813" y="218313"/>
            <a:ext cx="701400" cy="586427"/>
            <a:chOff x="10601688" y="5193301"/>
            <a:chExt cx="701400" cy="586427"/>
          </a:xfrm>
        </p:grpSpPr>
        <p:sp>
          <p:nvSpPr>
            <p:cNvPr id="229" name="Google Shape;229;p12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2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12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Title and text right">
  <p:cSld name="CUSTOM_16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3" name="Google Shape;233;p13"/>
          <p:cNvGrpSpPr/>
          <p:nvPr/>
        </p:nvGrpSpPr>
        <p:grpSpPr>
          <a:xfrm>
            <a:off x="1289381" y="980852"/>
            <a:ext cx="9613238" cy="4439098"/>
            <a:chOff x="1451593" y="980852"/>
            <a:chExt cx="9613238" cy="4439098"/>
          </a:xfrm>
        </p:grpSpPr>
        <p:sp>
          <p:nvSpPr>
            <p:cNvPr id="234" name="Google Shape;234;p13"/>
            <p:cNvSpPr/>
            <p:nvPr/>
          </p:nvSpPr>
          <p:spPr>
            <a:xfrm flipH="1">
              <a:off x="1648431" y="980852"/>
              <a:ext cx="9416400" cy="41925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3"/>
            <p:cNvSpPr/>
            <p:nvPr/>
          </p:nvSpPr>
          <p:spPr>
            <a:xfrm flipH="1">
              <a:off x="1451593" y="1227450"/>
              <a:ext cx="9416400" cy="4192500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13"/>
            <p:cNvSpPr/>
            <p:nvPr/>
          </p:nvSpPr>
          <p:spPr>
            <a:xfrm flipH="1">
              <a:off x="1451593" y="1227450"/>
              <a:ext cx="9416400" cy="563700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7" name="Google Shape;237;p13"/>
            <p:cNvGrpSpPr/>
            <p:nvPr/>
          </p:nvGrpSpPr>
          <p:grpSpPr>
            <a:xfrm flipH="1">
              <a:off x="9877450" y="1403100"/>
              <a:ext cx="822000" cy="212400"/>
              <a:chOff x="1367875" y="1812100"/>
              <a:chExt cx="822000" cy="212400"/>
            </a:xfrm>
          </p:grpSpPr>
          <p:sp>
            <p:nvSpPr>
              <p:cNvPr id="238" name="Google Shape;238;p13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13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13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41" name="Google Shape;241;p13"/>
          <p:cNvSpPr txBox="1">
            <a:spLocks noGrp="1"/>
          </p:cNvSpPr>
          <p:nvPr>
            <p:ph type="title"/>
          </p:nvPr>
        </p:nvSpPr>
        <p:spPr>
          <a:xfrm>
            <a:off x="3279525" y="1936175"/>
            <a:ext cx="7469400" cy="855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42" name="Google Shape;242;p13"/>
          <p:cNvSpPr txBox="1">
            <a:spLocks noGrp="1"/>
          </p:cNvSpPr>
          <p:nvPr>
            <p:ph type="body" idx="1"/>
          </p:nvPr>
        </p:nvSpPr>
        <p:spPr>
          <a:xfrm>
            <a:off x="4009425" y="2936500"/>
            <a:ext cx="6739500" cy="223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13"/>
          <p:cNvSpPr/>
          <p:nvPr/>
        </p:nvSpPr>
        <p:spPr>
          <a:xfrm rot="10800000" flipH="1">
            <a:off x="187813" y="589874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4" name="Google Shape;244;p13"/>
          <p:cNvGrpSpPr/>
          <p:nvPr/>
        </p:nvGrpSpPr>
        <p:grpSpPr>
          <a:xfrm rot="8263417" flipH="1">
            <a:off x="610095" y="279309"/>
            <a:ext cx="577793" cy="1025388"/>
            <a:chOff x="441575" y="368400"/>
            <a:chExt cx="577800" cy="1025400"/>
          </a:xfrm>
        </p:grpSpPr>
        <p:sp>
          <p:nvSpPr>
            <p:cNvPr id="245" name="Google Shape;245;p13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3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7" name="Google Shape;247;p13"/>
          <p:cNvSpPr/>
          <p:nvPr/>
        </p:nvSpPr>
        <p:spPr>
          <a:xfrm rot="10800000" flipH="1">
            <a:off x="10960413" y="416403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8" name="Google Shape;248;p13"/>
          <p:cNvGrpSpPr/>
          <p:nvPr/>
        </p:nvGrpSpPr>
        <p:grpSpPr>
          <a:xfrm flipH="1">
            <a:off x="11156500" y="6135975"/>
            <a:ext cx="701400" cy="586427"/>
            <a:chOff x="10601688" y="5193301"/>
            <a:chExt cx="701400" cy="586427"/>
          </a:xfrm>
        </p:grpSpPr>
        <p:sp>
          <p:nvSpPr>
            <p:cNvPr id="249" name="Google Shape;249;p13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3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_25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7"/>
          <p:cNvSpPr/>
          <p:nvPr/>
        </p:nvSpPr>
        <p:spPr>
          <a:xfrm flipH="1">
            <a:off x="394279" y="298225"/>
            <a:ext cx="11232300" cy="60930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7"/>
          <p:cNvSpPr/>
          <p:nvPr/>
        </p:nvSpPr>
        <p:spPr>
          <a:xfrm flipH="1">
            <a:off x="565421" y="464023"/>
            <a:ext cx="11232300" cy="60930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7"/>
          <p:cNvSpPr/>
          <p:nvPr/>
        </p:nvSpPr>
        <p:spPr>
          <a:xfrm flipH="1">
            <a:off x="565407" y="464023"/>
            <a:ext cx="11232300" cy="6402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3" name="Google Shape;333;p17"/>
          <p:cNvGrpSpPr/>
          <p:nvPr/>
        </p:nvGrpSpPr>
        <p:grpSpPr>
          <a:xfrm flipH="1">
            <a:off x="702388" y="677925"/>
            <a:ext cx="822000" cy="212400"/>
            <a:chOff x="1367875" y="1812100"/>
            <a:chExt cx="822000" cy="212400"/>
          </a:xfrm>
        </p:grpSpPr>
        <p:sp>
          <p:nvSpPr>
            <p:cNvPr id="334" name="Google Shape;334;p17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7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7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7" name="Google Shape;337;p1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38" name="Google Shape;338;p17"/>
          <p:cNvSpPr/>
          <p:nvPr/>
        </p:nvSpPr>
        <p:spPr>
          <a:xfrm>
            <a:off x="11178750" y="545925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9" name="Google Shape;339;p17"/>
          <p:cNvGrpSpPr/>
          <p:nvPr/>
        </p:nvGrpSpPr>
        <p:grpSpPr>
          <a:xfrm rot="-2536583" flipH="1">
            <a:off x="11344450" y="5686993"/>
            <a:ext cx="577793" cy="1025388"/>
            <a:chOff x="441575" y="368400"/>
            <a:chExt cx="577800" cy="1025400"/>
          </a:xfrm>
        </p:grpSpPr>
        <p:sp>
          <p:nvSpPr>
            <p:cNvPr id="340" name="Google Shape;340;p17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7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oogle Shape;6;p1"/>
          <p:cNvGraphicFramePr/>
          <p:nvPr/>
        </p:nvGraphicFramePr>
        <p:xfrm>
          <a:off x="0" y="-62"/>
          <a:ext cx="12192200" cy="6858125"/>
        </p:xfrm>
        <a:graphic>
          <a:graphicData uri="http://schemas.openxmlformats.org/drawingml/2006/table">
            <a:tbl>
              <a:tblPr>
                <a:noFill/>
                <a:tableStyleId>{7CD685EF-3C68-4E28-825B-7D487A81D616}</a:tableStyleId>
              </a:tblPr>
              <a:tblGrid>
                <a:gridCol w="5775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  <a:gridCol w="611300"/>
              </a:tblGrid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71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itter"/>
              <a:buNone/>
              <a:defRPr sz="4000">
                <a:solidFill>
                  <a:schemeClr val="dk1"/>
                </a:solidFill>
                <a:latin typeface="Bitter"/>
                <a:ea typeface="Bitter"/>
                <a:cs typeface="Bitter"/>
                <a:sym typeface="Bitte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●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○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■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●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○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■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●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Ubuntu"/>
              <a:buChar char="○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Ubuntu"/>
              <a:buChar char="■"/>
              <a:defRPr sz="19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0" name="Google Shape;10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3" r:id="rId3"/>
    <p:sldLayoutId id="2147483654" r:id="rId4"/>
    <p:sldLayoutId id="2147483656" r:id="rId5"/>
    <p:sldLayoutId id="2147483657" r:id="rId6"/>
    <p:sldLayoutId id="2147483658" r:id="rId7"/>
    <p:sldLayoutId id="2147483659" r:id="rId8"/>
    <p:sldLayoutId id="2147483663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C\Downloads\&#1059;&#1095;&#1080;&#1090;&#1077;&#1083;&#1100;%20&#1085;&#1072;&#1091;&#1082;%20&#1089;&#1072;&#1084;&#1099;&#1093;%20&#1074;&#1072;&#1078;&#1085;&#1099;&#1093;%20&#1093;&#1088;&#1072;&#1085;&#1080;&#1090;&#1077;&#1083;&#1100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8"/>
          <p:cNvSpPr txBox="1">
            <a:spLocks noGrp="1"/>
          </p:cNvSpPr>
          <p:nvPr>
            <p:ph type="title"/>
          </p:nvPr>
        </p:nvSpPr>
        <p:spPr>
          <a:xfrm>
            <a:off x="1567543" y="1915887"/>
            <a:ext cx="9356271" cy="157842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Педагог и наставник</a:t>
            </a:r>
            <a:endParaRPr sz="8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Google Shape;688;p38"/>
          <p:cNvSpPr txBox="1">
            <a:spLocks noGrp="1"/>
          </p:cNvSpPr>
          <p:nvPr>
            <p:ph type="body" idx="1"/>
          </p:nvPr>
        </p:nvSpPr>
        <p:spPr>
          <a:xfrm>
            <a:off x="5234940" y="3657600"/>
            <a:ext cx="5639887" cy="186145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Презентацию выполнила: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err="1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Кипкеева</a:t>
            </a: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Асият</a:t>
            </a: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Ильясовна</a:t>
            </a:r>
            <a:endParaRPr lang="ru-RU" sz="3200" b="1" dirty="0" smtClean="0">
              <a:solidFill>
                <a:srgbClr val="002060"/>
              </a:solidFill>
              <a:latin typeface="Arial Narrow" pitchFamily="34" charset="0"/>
              <a:ea typeface="Bitter"/>
              <a:cs typeface="Bitter"/>
              <a:sym typeface="Bitter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Arial Narrow" pitchFamily="34" charset="0"/>
                <a:ea typeface="Bitter"/>
                <a:cs typeface="Bitter"/>
                <a:sym typeface="Bitter"/>
              </a:rPr>
              <a:t>Учитель математики и физики</a:t>
            </a:r>
            <a:r>
              <a:rPr lang="ru-RU" sz="1800" b="1" dirty="0" smtClean="0">
                <a:solidFill>
                  <a:srgbClr val="002060"/>
                </a:solidFill>
                <a:latin typeface="Bitter"/>
                <a:ea typeface="Bitter"/>
                <a:cs typeface="Bitter"/>
                <a:sym typeface="Bitter"/>
              </a:rPr>
              <a:t>.</a:t>
            </a:r>
            <a:endParaRPr sz="1800" b="1">
              <a:solidFill>
                <a:srgbClr val="002060"/>
              </a:solidFill>
              <a:latin typeface="Bitter"/>
              <a:ea typeface="Bitter"/>
              <a:cs typeface="Bitter"/>
              <a:sym typeface="Bitter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500" y="1257301"/>
            <a:ext cx="7292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     </a:t>
            </a:r>
            <a:r>
              <a:rPr lang="ru-RU" sz="3600" b="1" dirty="0" smtClean="0">
                <a:solidFill>
                  <a:srgbClr val="002060"/>
                </a:solidFill>
                <a:latin typeface="Arial Narrow" pitchFamily="34" charset="0"/>
              </a:rPr>
              <a:t>МБОУ   "СОШ  п. Октябрьский"</a:t>
            </a:r>
            <a:endParaRPr lang="ru-RU" sz="3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8287" y="3193840"/>
            <a:ext cx="2421490" cy="205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Учитель наук самых важных хранит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973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Tm="63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/>
              <a:t>             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Актуальность темы:</a:t>
            </a:r>
            <a:endParaRPr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Google Shape;590;p32"/>
          <p:cNvSpPr txBox="1">
            <a:spLocks/>
          </p:cNvSpPr>
          <p:nvPr/>
        </p:nvSpPr>
        <p:spPr>
          <a:xfrm>
            <a:off x="961053" y="1306286"/>
            <a:ext cx="10179698" cy="46186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ahnschrift Light Condensed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1654" y="1519084"/>
            <a:ext cx="105868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+mn-lt"/>
              </a:rPr>
              <a:t>    В условиях модернизации системы образования в России значительно возрастает роль наставника, повышаются требования к его личностным и профессиональным качествам, к его активной социальной и профессиональной позиции.</a:t>
            </a:r>
          </a:p>
          <a:p>
            <a:r>
              <a:rPr lang="ru-RU" sz="3200" dirty="0" smtClean="0">
                <a:latin typeface="+mn-lt"/>
              </a:rPr>
              <a:t>    Особую значимость приобретает проблема привлечения и закрепления молодых специалистов в образовательных организациях.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 advTm="1656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l"/>
            <a:r>
              <a:rPr lang="ru-RU" dirty="0" smtClean="0"/>
              <a:t>              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Цель наставничества</a:t>
            </a:r>
            <a:endParaRPr b="1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Google Shape;590;p32"/>
          <p:cNvSpPr txBox="1">
            <a:spLocks/>
          </p:cNvSpPr>
          <p:nvPr/>
        </p:nvSpPr>
        <p:spPr>
          <a:xfrm>
            <a:off x="961053" y="1306286"/>
            <a:ext cx="10179698" cy="46186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ahnschrift Light Condensed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61587" y="1268361"/>
            <a:ext cx="56338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ahnschrift Light Condensed" pitchFamily="34" charset="0"/>
              </a:rPr>
              <a:t>     </a:t>
            </a:r>
            <a:r>
              <a:rPr lang="ru-RU" sz="3200" dirty="0" smtClean="0">
                <a:latin typeface="+mn-lt"/>
              </a:rPr>
              <a:t>создание условий для профессионального роста молодых специалистов, способствующих снижению проблем адаптации и успешному вхождению в профессиональную деятельность молодого педагога.</a:t>
            </a:r>
            <a:endParaRPr lang="ru-RU" sz="32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684" y="1195084"/>
            <a:ext cx="5486400" cy="404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943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             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Задачи  наставничества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:</a:t>
            </a:r>
            <a:endParaRPr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Google Shape;590;p32"/>
          <p:cNvSpPr txBox="1">
            <a:spLocks/>
          </p:cNvSpPr>
          <p:nvPr/>
        </p:nvSpPr>
        <p:spPr>
          <a:xfrm>
            <a:off x="961053" y="1306286"/>
            <a:ext cx="10179698" cy="46186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ahnschrift Light Condensed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7829" y="1001486"/>
            <a:ext cx="1103811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+mn-lt"/>
              </a:rPr>
              <a:t>обеспечить наиболее легкую адаптацию молодых специалистов в коллективе, поддержать педагога эмоционально, укрепить веру в себя;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+mn-lt"/>
              </a:rPr>
              <a:t>использовать эффективные формы повышения профессиональной компетентности и профессионального мастерства молодых специалистов, обеспечить информационное пространство для самостоятельного овладения профессиональными знаниями;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+mn-lt"/>
              </a:rPr>
              <a:t>совместно планировать мероприятия, способствующие профессиональному росту;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+mn-lt"/>
              </a:rPr>
              <a:t>приобщать молодых специалистов к корпоративной культуре учреждения, объединять вокруг традиций образовательного учреждения.</a:t>
            </a:r>
            <a:endParaRPr lang="ru-RU" sz="2800" dirty="0">
              <a:latin typeface="+mn-lt"/>
            </a:endParaRPr>
          </a:p>
        </p:txBody>
      </p:sp>
      <p:grpSp>
        <p:nvGrpSpPr>
          <p:cNvPr id="8" name="Google Shape;444;p26"/>
          <p:cNvGrpSpPr/>
          <p:nvPr/>
        </p:nvGrpSpPr>
        <p:grpSpPr>
          <a:xfrm rot="20010649">
            <a:off x="10293228" y="1460334"/>
            <a:ext cx="1108202" cy="974683"/>
            <a:chOff x="621403" y="597265"/>
            <a:chExt cx="1588204" cy="1118814"/>
          </a:xfrm>
        </p:grpSpPr>
        <p:sp>
          <p:nvSpPr>
            <p:cNvPr id="9" name="Google Shape;445;p26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46;p26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advTm="2890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58;p28"/>
          <p:cNvGrpSpPr/>
          <p:nvPr/>
        </p:nvGrpSpPr>
        <p:grpSpPr>
          <a:xfrm>
            <a:off x="140677" y="539848"/>
            <a:ext cx="8051572" cy="5912752"/>
            <a:chOff x="578057" y="1581900"/>
            <a:chExt cx="5701233" cy="4202454"/>
          </a:xfrm>
        </p:grpSpPr>
        <p:sp>
          <p:nvSpPr>
            <p:cNvPr id="459" name="Google Shape;459;p28"/>
            <p:cNvSpPr/>
            <p:nvPr/>
          </p:nvSpPr>
          <p:spPr>
            <a:xfrm>
              <a:off x="851990" y="1591854"/>
              <a:ext cx="5427300" cy="41925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8"/>
            <p:cNvSpPr/>
            <p:nvPr/>
          </p:nvSpPr>
          <p:spPr>
            <a:xfrm>
              <a:off x="578057" y="1871634"/>
              <a:ext cx="5427300" cy="3515516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8"/>
            <p:cNvSpPr/>
            <p:nvPr/>
          </p:nvSpPr>
          <p:spPr>
            <a:xfrm flipV="1">
              <a:off x="727427" y="2105919"/>
              <a:ext cx="5427300" cy="312389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" name="Google Shape;462;p28"/>
            <p:cNvGrpSpPr/>
            <p:nvPr/>
          </p:nvGrpSpPr>
          <p:grpSpPr>
            <a:xfrm>
              <a:off x="866350" y="1581900"/>
              <a:ext cx="822000" cy="212400"/>
              <a:chOff x="1367875" y="1812100"/>
              <a:chExt cx="822000" cy="212400"/>
            </a:xfrm>
          </p:grpSpPr>
          <p:sp>
            <p:nvSpPr>
              <p:cNvPr id="463" name="Google Shape;463;p28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8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8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7" name="Google Shape;467;p28"/>
          <p:cNvSpPr txBox="1">
            <a:spLocks noGrp="1"/>
          </p:cNvSpPr>
          <p:nvPr>
            <p:ph type="body" idx="4294967295"/>
          </p:nvPr>
        </p:nvSpPr>
        <p:spPr>
          <a:xfrm>
            <a:off x="518160" y="2103120"/>
            <a:ext cx="704088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3200" dirty="0" smtClean="0">
                <a:latin typeface="+mn-lt"/>
                <a:ea typeface="STSong" pitchFamily="2" charset="-122"/>
              </a:rPr>
              <a:t>.</a:t>
            </a:r>
            <a:endParaRPr sz="3200">
              <a:latin typeface="+mn-lt"/>
              <a:ea typeface="STSong" pitchFamily="2" charset="-122"/>
            </a:endParaRPr>
          </a:p>
        </p:txBody>
      </p:sp>
      <p:sp>
        <p:nvSpPr>
          <p:cNvPr id="469" name="Google Shape;469;p28"/>
          <p:cNvSpPr/>
          <p:nvPr/>
        </p:nvSpPr>
        <p:spPr>
          <a:xfrm>
            <a:off x="3314502" y="197779"/>
            <a:ext cx="8267898" cy="648928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         Педагог  и наставник……</a:t>
            </a:r>
            <a:endParaRPr sz="3200" b="1">
              <a:solidFill>
                <a:srgbClr val="FF0000"/>
              </a:solidFill>
            </a:endParaRPr>
          </a:p>
        </p:txBody>
      </p:sp>
      <p:grpSp>
        <p:nvGrpSpPr>
          <p:cNvPr id="4" name="Google Shape;470;p28"/>
          <p:cNvGrpSpPr/>
          <p:nvPr/>
        </p:nvGrpSpPr>
        <p:grpSpPr>
          <a:xfrm>
            <a:off x="10578536" y="382128"/>
            <a:ext cx="822000" cy="212400"/>
            <a:chOff x="1367875" y="1812100"/>
            <a:chExt cx="822000" cy="212400"/>
          </a:xfrm>
        </p:grpSpPr>
        <p:sp>
          <p:nvSpPr>
            <p:cNvPr id="471" name="Google Shape;471;p28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8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" name="Google Shape;474;p28"/>
          <p:cNvGrpSpPr/>
          <p:nvPr/>
        </p:nvGrpSpPr>
        <p:grpSpPr>
          <a:xfrm rot="3185812">
            <a:off x="980936" y="5743562"/>
            <a:ext cx="577835" cy="1025462"/>
            <a:chOff x="441575" y="368400"/>
            <a:chExt cx="577800" cy="1025400"/>
          </a:xfrm>
        </p:grpSpPr>
        <p:sp>
          <p:nvSpPr>
            <p:cNvPr id="475" name="Google Shape;475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oogle Shape;477;p28"/>
          <p:cNvGrpSpPr/>
          <p:nvPr/>
        </p:nvGrpSpPr>
        <p:grpSpPr>
          <a:xfrm rot="-1179808">
            <a:off x="4939275" y="6019678"/>
            <a:ext cx="701411" cy="586436"/>
            <a:chOff x="10601688" y="5193301"/>
            <a:chExt cx="701400" cy="586427"/>
          </a:xfrm>
        </p:grpSpPr>
        <p:sp>
          <p:nvSpPr>
            <p:cNvPr id="478" name="Google Shape;478;p28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8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8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1" name="Google Shape;481;p28"/>
          <p:cNvSpPr/>
          <p:nvPr/>
        </p:nvSpPr>
        <p:spPr>
          <a:xfrm>
            <a:off x="1877115" y="55376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" name="Google Shape;482;p28"/>
          <p:cNvGrpSpPr/>
          <p:nvPr/>
        </p:nvGrpSpPr>
        <p:grpSpPr>
          <a:xfrm rot="-3281806">
            <a:off x="10578306" y="937609"/>
            <a:ext cx="577796" cy="1025394"/>
            <a:chOff x="441575" y="368400"/>
            <a:chExt cx="577800" cy="1025400"/>
          </a:xfrm>
        </p:grpSpPr>
        <p:sp>
          <p:nvSpPr>
            <p:cNvPr id="483" name="Google Shape;483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5" name="Google Shape;485;p28"/>
          <p:cNvSpPr/>
          <p:nvPr/>
        </p:nvSpPr>
        <p:spPr>
          <a:xfrm>
            <a:off x="6997075" y="172390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5210" r="9792" b="10821"/>
          <a:stretch>
            <a:fillRect/>
          </a:stretch>
        </p:blipFill>
        <p:spPr bwMode="auto">
          <a:xfrm>
            <a:off x="8388350" y="962812"/>
            <a:ext cx="3416788" cy="566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792" y="1877497"/>
            <a:ext cx="4022012" cy="41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4901" y="2535462"/>
            <a:ext cx="3079517" cy="227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798927" y="1275907"/>
            <a:ext cx="667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  <a:latin typeface="+mn-lt"/>
              </a:rPr>
              <a:t>Кипкеева</a:t>
            </a: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+mn-lt"/>
              </a:rPr>
              <a:t>Асият</a:t>
            </a: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+mn-lt"/>
              </a:rPr>
              <a:t>Ильясовна</a:t>
            </a: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 с семьей</a:t>
            </a:r>
            <a:endParaRPr lang="ru-RU" sz="2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4517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2"/>
          <p:cNvSpPr txBox="1">
            <a:spLocks noGrp="1"/>
          </p:cNvSpPr>
          <p:nvPr>
            <p:ph type="title"/>
          </p:nvPr>
        </p:nvSpPr>
        <p:spPr>
          <a:xfrm>
            <a:off x="1232250" y="734075"/>
            <a:ext cx="95751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Формы и методы работы педагога-наставника с молодым специалистом:</a:t>
            </a:r>
            <a:endParaRPr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4" name="Google Shape;394;p22"/>
          <p:cNvSpPr txBox="1">
            <a:spLocks noGrp="1"/>
          </p:cNvSpPr>
          <p:nvPr>
            <p:ph type="body" idx="1"/>
          </p:nvPr>
        </p:nvSpPr>
        <p:spPr>
          <a:xfrm>
            <a:off x="1504335" y="2418735"/>
            <a:ext cx="9754381" cy="407055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консультирование (индивидуальное, групповое ) 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    активные методы (семинары, практические занятия,      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в  </a:t>
            </a:r>
            <a:r>
              <a:rPr lang="ru-RU" sz="2500" dirty="0" err="1" smtClean="0">
                <a:solidFill>
                  <a:schemeClr val="tx1"/>
                </a:solidFill>
                <a:latin typeface="+mn-lt"/>
              </a:rPr>
              <a:t>взаимопосещение</a:t>
            </a: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уроков, тренинги, 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    собеседование, творческие мастерские, 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    мастер-классы наставников,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      стажировки и </a:t>
            </a:r>
            <a:r>
              <a:rPr lang="ru-RU" sz="2500" dirty="0" err="1" smtClean="0">
                <a:solidFill>
                  <a:schemeClr val="tx1"/>
                </a:solidFill>
                <a:latin typeface="+mn-lt"/>
              </a:rPr>
              <a:t>др</a:t>
            </a:r>
            <a:r>
              <a:rPr lang="ru-RU" sz="2500" dirty="0" smtClean="0">
                <a:solidFill>
                  <a:schemeClr val="tx1"/>
                </a:solidFill>
                <a:latin typeface="+mn-lt"/>
              </a:rPr>
              <a:t>)    </a:t>
            </a:r>
            <a:endParaRPr sz="25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95" name="Google Shape;395;p22"/>
          <p:cNvSpPr/>
          <p:nvPr/>
        </p:nvSpPr>
        <p:spPr>
          <a:xfrm rot="-5400000">
            <a:off x="1794300" y="3976415"/>
            <a:ext cx="212400" cy="2124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2"/>
          <p:cNvSpPr/>
          <p:nvPr/>
        </p:nvSpPr>
        <p:spPr>
          <a:xfrm rot="-5400000">
            <a:off x="1794300" y="3397295"/>
            <a:ext cx="212400" cy="2124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2"/>
          <p:cNvSpPr/>
          <p:nvPr/>
        </p:nvSpPr>
        <p:spPr>
          <a:xfrm rot="-5400000">
            <a:off x="1794300" y="2818175"/>
            <a:ext cx="212400" cy="2124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2"/>
          <p:cNvSpPr/>
          <p:nvPr/>
        </p:nvSpPr>
        <p:spPr>
          <a:xfrm rot="-5400000">
            <a:off x="1794300" y="5713775"/>
            <a:ext cx="212400" cy="2124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22"/>
          <p:cNvSpPr/>
          <p:nvPr/>
        </p:nvSpPr>
        <p:spPr>
          <a:xfrm rot="-5400000">
            <a:off x="1794300" y="5134655"/>
            <a:ext cx="212400" cy="2124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22"/>
          <p:cNvSpPr/>
          <p:nvPr/>
        </p:nvSpPr>
        <p:spPr>
          <a:xfrm rot="-5400000">
            <a:off x="1794300" y="4555535"/>
            <a:ext cx="212400" cy="2124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       </a:t>
            </a:r>
            <a:endParaRPr/>
          </a:p>
        </p:txBody>
      </p:sp>
    </p:spTree>
  </p:cSld>
  <p:clrMapOvr>
    <a:masterClrMapping/>
  </p:clrMapOvr>
  <p:transition advTm="1306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4" name="Google Shape;444;p26"/>
          <p:cNvGrpSpPr/>
          <p:nvPr/>
        </p:nvGrpSpPr>
        <p:grpSpPr>
          <a:xfrm rot="20493773">
            <a:off x="9994539" y="438277"/>
            <a:ext cx="790533" cy="607389"/>
            <a:chOff x="621403" y="597265"/>
            <a:chExt cx="1588204" cy="1118814"/>
          </a:xfrm>
        </p:grpSpPr>
        <p:sp>
          <p:nvSpPr>
            <p:cNvPr id="445" name="Google Shape;445;p26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606040" y="670560"/>
            <a:ext cx="736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Планирование урока математики </a:t>
            </a:r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08" y="1172184"/>
            <a:ext cx="9485549" cy="533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oogle Shape;444;p26"/>
          <p:cNvGrpSpPr/>
          <p:nvPr/>
        </p:nvGrpSpPr>
        <p:grpSpPr>
          <a:xfrm rot="20493773">
            <a:off x="10146939" y="590677"/>
            <a:ext cx="790533" cy="607389"/>
            <a:chOff x="621403" y="597265"/>
            <a:chExt cx="1588204" cy="1118814"/>
          </a:xfrm>
        </p:grpSpPr>
        <p:sp>
          <p:nvSpPr>
            <p:cNvPr id="11" name="Google Shape;445;p26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446;p26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advTm="297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2"/>
          <p:cNvSpPr txBox="1">
            <a:spLocks noGrp="1"/>
          </p:cNvSpPr>
          <p:nvPr>
            <p:ph type="title"/>
          </p:nvPr>
        </p:nvSpPr>
        <p:spPr>
          <a:xfrm>
            <a:off x="1255110" y="548641"/>
            <a:ext cx="9575100" cy="98298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Основные принципы наставничества:</a:t>
            </a:r>
            <a:endParaRPr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4" name="Google Shape;394;p22"/>
          <p:cNvSpPr txBox="1">
            <a:spLocks noGrp="1"/>
          </p:cNvSpPr>
          <p:nvPr>
            <p:ph type="body" idx="1"/>
          </p:nvPr>
        </p:nvSpPr>
        <p:spPr>
          <a:xfrm>
            <a:off x="1988820" y="2583180"/>
            <a:ext cx="10203180" cy="339359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ru-RU" sz="3000" dirty="0" smtClean="0">
                <a:latin typeface="+mn-lt"/>
              </a:rPr>
              <a:t> Добровольность работы наставника.·        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3000" dirty="0" smtClean="0">
                <a:latin typeface="+mn-lt"/>
              </a:rPr>
              <a:t> </a:t>
            </a:r>
            <a:r>
              <a:rPr lang="ru-RU" sz="3000" dirty="0" err="1" smtClean="0">
                <a:latin typeface="+mn-lt"/>
              </a:rPr>
              <a:t>Целеполагание</a:t>
            </a:r>
            <a:r>
              <a:rPr lang="ru-RU" sz="3000" dirty="0" smtClean="0">
                <a:latin typeface="+mn-lt"/>
              </a:rPr>
              <a:t>  работы наставника.·         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3000" dirty="0" smtClean="0">
                <a:latin typeface="+mn-lt"/>
              </a:rPr>
              <a:t>Психологическая комфортность·         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3000" dirty="0" smtClean="0">
                <a:latin typeface="+mn-lt"/>
              </a:rPr>
              <a:t>Личная примерность наставника. Корректность.         </a:t>
            </a:r>
          </a:p>
          <a:p>
            <a:pPr lvl="0">
              <a:lnSpc>
                <a:spcPct val="150000"/>
              </a:lnSpc>
              <a:buNone/>
            </a:pPr>
            <a:r>
              <a:rPr lang="ru-RU" sz="3000" dirty="0" smtClean="0">
                <a:latin typeface="+mn-lt"/>
              </a:rPr>
              <a:t>Доброжелательность и взаимное уважение.·        </a:t>
            </a:r>
          </a:p>
        </p:txBody>
      </p:sp>
      <p:sp>
        <p:nvSpPr>
          <p:cNvPr id="395" name="Google Shape;395;p22"/>
          <p:cNvSpPr/>
          <p:nvPr/>
        </p:nvSpPr>
        <p:spPr>
          <a:xfrm rot="-5400000">
            <a:off x="1794300" y="3976415"/>
            <a:ext cx="212400" cy="2124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2"/>
          <p:cNvSpPr/>
          <p:nvPr/>
        </p:nvSpPr>
        <p:spPr>
          <a:xfrm rot="-5400000">
            <a:off x="1794300" y="3397295"/>
            <a:ext cx="212400" cy="2124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2"/>
          <p:cNvSpPr/>
          <p:nvPr/>
        </p:nvSpPr>
        <p:spPr>
          <a:xfrm rot="-5400000">
            <a:off x="1794300" y="2818175"/>
            <a:ext cx="212400" cy="2124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2"/>
          <p:cNvSpPr/>
          <p:nvPr/>
        </p:nvSpPr>
        <p:spPr>
          <a:xfrm rot="-5400000">
            <a:off x="1794300" y="5713775"/>
            <a:ext cx="212400" cy="2124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22"/>
          <p:cNvSpPr/>
          <p:nvPr/>
        </p:nvSpPr>
        <p:spPr>
          <a:xfrm rot="-5400000">
            <a:off x="1794300" y="5134655"/>
            <a:ext cx="212400" cy="2124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22"/>
          <p:cNvSpPr/>
          <p:nvPr/>
        </p:nvSpPr>
        <p:spPr>
          <a:xfrm rot="-5400000">
            <a:off x="1794300" y="4555535"/>
            <a:ext cx="212400" cy="2124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advTm="916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500" y="296562"/>
            <a:ext cx="9410486" cy="803189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Математический турнир- 5 класс</a:t>
            </a:r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0615" y="1371602"/>
            <a:ext cx="4882242" cy="488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85" y="1340757"/>
            <a:ext cx="4864101" cy="486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373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"/>
          <p:cNvSpPr txBox="1">
            <a:spLocks noGrp="1"/>
          </p:cNvSpPr>
          <p:nvPr>
            <p:ph type="title"/>
          </p:nvPr>
        </p:nvSpPr>
        <p:spPr>
          <a:xfrm>
            <a:off x="1309817" y="1378128"/>
            <a:ext cx="8848837" cy="438221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ru-RU" sz="2800" dirty="0" smtClean="0">
                <a:latin typeface="+mn-lt"/>
              </a:rPr>
              <a:t>  </a:t>
            </a:r>
            <a:r>
              <a:rPr lang="ru-RU" sz="2400" dirty="0" smtClean="0">
                <a:latin typeface="+mn-lt"/>
              </a:rPr>
              <a:t>Молодой специалист коммуникабелен,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профессионально грамотен, активен, </a:t>
            </a:r>
            <a:br>
              <a:rPr lang="ru-RU" sz="2400" dirty="0" smtClean="0">
                <a:latin typeface="+mn-lt"/>
              </a:rPr>
            </a:br>
            <a:r>
              <a:rPr lang="ru-RU" sz="2400" dirty="0" err="1" smtClean="0">
                <a:latin typeface="+mn-lt"/>
              </a:rPr>
              <a:t>самоорганизован</a:t>
            </a:r>
            <a:r>
              <a:rPr lang="ru-RU" sz="2400" dirty="0" smtClean="0">
                <a:latin typeface="+mn-lt"/>
              </a:rPr>
              <a:t>, инициативен, доброжелателен,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владеет современными средствами ИКТ.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Прошла курсы и владеет   разработкой учебно-методической и программной документации по новым  ФГОС, в методике преподавания.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Успешно прошла  процедуры аттестации на первую квалификационную категорию на основе результативной деятельности.</a:t>
            </a:r>
            <a:endParaRPr sz="240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3969" y="1259457"/>
            <a:ext cx="3433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Результаты: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7202" y="815375"/>
            <a:ext cx="2585065" cy="227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4343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2835" y="1038386"/>
            <a:ext cx="8647611" cy="548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423" y="1042989"/>
            <a:ext cx="5440090" cy="5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14792" y="480448"/>
            <a:ext cx="11089242" cy="1141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Взаимопосещение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уроков </a:t>
            </a: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en-US" sz="3200" b="1" dirty="0" smtClean="0">
              <a:solidFill>
                <a:srgbClr val="FF0000"/>
              </a:solidFill>
              <a:latin typeface="+mn-lt"/>
            </a:endParaRPr>
          </a:p>
          <a:p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20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2211" y="638355"/>
            <a:ext cx="6349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МБОУ  «СОШ п. Октябрьский»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46052" y="1334385"/>
            <a:ext cx="85056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Monotype Corsiva" pitchFamily="66" charset="0"/>
              </a:rPr>
              <a:t> </a:t>
            </a:r>
            <a:r>
              <a:rPr lang="ru-RU" sz="7200" dirty="0" smtClean="0">
                <a:solidFill>
                  <a:srgbClr val="002060"/>
                </a:solidFill>
                <a:latin typeface="Monotype Corsiva" pitchFamily="66" charset="0"/>
              </a:rPr>
              <a:t>«Чтобы научить другого, требуется больше ума, чем чтобы научиться самому» </a:t>
            </a:r>
            <a:r>
              <a:rPr lang="ru-RU" sz="7200" dirty="0" smtClean="0">
                <a:latin typeface="+mn-lt"/>
              </a:rPr>
              <a:t> </a:t>
            </a:r>
            <a:endParaRPr lang="ru-RU" sz="7200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8583" y="5828531"/>
            <a:ext cx="7018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Французский писатель и философ Мишель Монтень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6542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" name="Google Shape;513;p31"/>
          <p:cNvGrpSpPr/>
          <p:nvPr/>
        </p:nvGrpSpPr>
        <p:grpSpPr>
          <a:xfrm>
            <a:off x="2780173" y="1871368"/>
            <a:ext cx="2128905" cy="3465303"/>
            <a:chOff x="293247" y="2328575"/>
            <a:chExt cx="2260224" cy="3465303"/>
          </a:xfrm>
        </p:grpSpPr>
        <p:grpSp>
          <p:nvGrpSpPr>
            <p:cNvPr id="514" name="Google Shape;514;p31"/>
            <p:cNvGrpSpPr/>
            <p:nvPr/>
          </p:nvGrpSpPr>
          <p:grpSpPr>
            <a:xfrm>
              <a:off x="293247" y="2328575"/>
              <a:ext cx="2260224" cy="3465303"/>
              <a:chOff x="293247" y="2328575"/>
              <a:chExt cx="2260224" cy="3465303"/>
            </a:xfrm>
          </p:grpSpPr>
          <p:sp>
            <p:nvSpPr>
              <p:cNvPr id="515" name="Google Shape;515;p31"/>
              <p:cNvSpPr/>
              <p:nvPr/>
            </p:nvSpPr>
            <p:spPr>
              <a:xfrm>
                <a:off x="293247" y="2328578"/>
                <a:ext cx="2260200" cy="3465300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/>
              </a:p>
            </p:txBody>
          </p:sp>
          <p:sp>
            <p:nvSpPr>
              <p:cNvPr id="516" name="Google Shape;516;p31"/>
              <p:cNvSpPr/>
              <p:nvPr/>
            </p:nvSpPr>
            <p:spPr>
              <a:xfrm flipH="1">
                <a:off x="293271" y="2328575"/>
                <a:ext cx="2260200" cy="444000"/>
              </a:xfrm>
              <a:prstGeom prst="rect">
                <a:avLst/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7" name="Google Shape;517;p31"/>
            <p:cNvGrpSpPr/>
            <p:nvPr/>
          </p:nvGrpSpPr>
          <p:grpSpPr>
            <a:xfrm flipH="1">
              <a:off x="382771" y="2462731"/>
              <a:ext cx="709879" cy="183429"/>
              <a:chOff x="1367875" y="1812100"/>
              <a:chExt cx="822000" cy="212400"/>
            </a:xfrm>
          </p:grpSpPr>
          <p:sp>
            <p:nvSpPr>
              <p:cNvPr id="518" name="Google Shape;518;p31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31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31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21" name="Google Shape;521;p31"/>
          <p:cNvGrpSpPr/>
          <p:nvPr/>
        </p:nvGrpSpPr>
        <p:grpSpPr>
          <a:xfrm>
            <a:off x="7312969" y="1871368"/>
            <a:ext cx="2128905" cy="3465303"/>
            <a:chOff x="293247" y="2328575"/>
            <a:chExt cx="2260224" cy="3465303"/>
          </a:xfrm>
        </p:grpSpPr>
        <p:grpSp>
          <p:nvGrpSpPr>
            <p:cNvPr id="522" name="Google Shape;522;p31"/>
            <p:cNvGrpSpPr/>
            <p:nvPr/>
          </p:nvGrpSpPr>
          <p:grpSpPr>
            <a:xfrm>
              <a:off x="293247" y="2328575"/>
              <a:ext cx="2260224" cy="3465303"/>
              <a:chOff x="293247" y="2328575"/>
              <a:chExt cx="2260224" cy="3465303"/>
            </a:xfrm>
          </p:grpSpPr>
          <p:sp>
            <p:nvSpPr>
              <p:cNvPr id="523" name="Google Shape;523;p31"/>
              <p:cNvSpPr/>
              <p:nvPr/>
            </p:nvSpPr>
            <p:spPr>
              <a:xfrm>
                <a:off x="293247" y="2328578"/>
                <a:ext cx="2260200" cy="3465300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/>
              </a:p>
            </p:txBody>
          </p:sp>
          <p:sp>
            <p:nvSpPr>
              <p:cNvPr id="524" name="Google Shape;524;p31"/>
              <p:cNvSpPr/>
              <p:nvPr/>
            </p:nvSpPr>
            <p:spPr>
              <a:xfrm flipH="1">
                <a:off x="293271" y="2328575"/>
                <a:ext cx="2260200" cy="444000"/>
              </a:xfrm>
              <a:prstGeom prst="rect">
                <a:avLst/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5" name="Google Shape;525;p31"/>
            <p:cNvGrpSpPr/>
            <p:nvPr/>
          </p:nvGrpSpPr>
          <p:grpSpPr>
            <a:xfrm flipH="1">
              <a:off x="382771" y="2462731"/>
              <a:ext cx="709879" cy="183429"/>
              <a:chOff x="1367875" y="1812100"/>
              <a:chExt cx="822000" cy="212400"/>
            </a:xfrm>
          </p:grpSpPr>
          <p:sp>
            <p:nvSpPr>
              <p:cNvPr id="526" name="Google Shape;526;p31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31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31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29" name="Google Shape;529;p31"/>
          <p:cNvGrpSpPr/>
          <p:nvPr/>
        </p:nvGrpSpPr>
        <p:grpSpPr>
          <a:xfrm>
            <a:off x="9514152" y="2480968"/>
            <a:ext cx="2259336" cy="3634640"/>
            <a:chOff x="293247" y="2328575"/>
            <a:chExt cx="2398700" cy="3634640"/>
          </a:xfrm>
        </p:grpSpPr>
        <p:grpSp>
          <p:nvGrpSpPr>
            <p:cNvPr id="530" name="Google Shape;530;p31"/>
            <p:cNvGrpSpPr/>
            <p:nvPr/>
          </p:nvGrpSpPr>
          <p:grpSpPr>
            <a:xfrm>
              <a:off x="293247" y="2328575"/>
              <a:ext cx="2398700" cy="3634640"/>
              <a:chOff x="293247" y="2328575"/>
              <a:chExt cx="2398700" cy="3634640"/>
            </a:xfrm>
          </p:grpSpPr>
          <p:sp>
            <p:nvSpPr>
              <p:cNvPr id="531" name="Google Shape;531;p31"/>
              <p:cNvSpPr/>
              <p:nvPr/>
            </p:nvSpPr>
            <p:spPr>
              <a:xfrm flipH="1">
                <a:off x="431747" y="2455615"/>
                <a:ext cx="2260200" cy="3507600"/>
              </a:xfrm>
              <a:prstGeom prst="rect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31"/>
              <p:cNvSpPr/>
              <p:nvPr/>
            </p:nvSpPr>
            <p:spPr>
              <a:xfrm>
                <a:off x="293247" y="2328578"/>
                <a:ext cx="2260200" cy="3465300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/>
              </a:p>
            </p:txBody>
          </p:sp>
          <p:sp>
            <p:nvSpPr>
              <p:cNvPr id="533" name="Google Shape;533;p31"/>
              <p:cNvSpPr/>
              <p:nvPr/>
            </p:nvSpPr>
            <p:spPr>
              <a:xfrm flipH="1">
                <a:off x="293271" y="2328575"/>
                <a:ext cx="2260200" cy="444000"/>
              </a:xfrm>
              <a:prstGeom prst="rect">
                <a:avLst/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4" name="Google Shape;534;p31"/>
            <p:cNvGrpSpPr/>
            <p:nvPr/>
          </p:nvGrpSpPr>
          <p:grpSpPr>
            <a:xfrm flipH="1">
              <a:off x="382771" y="2462731"/>
              <a:ext cx="709879" cy="183429"/>
              <a:chOff x="1367875" y="1812100"/>
              <a:chExt cx="822000" cy="212400"/>
            </a:xfrm>
          </p:grpSpPr>
          <p:sp>
            <p:nvSpPr>
              <p:cNvPr id="535" name="Google Shape;535;p31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31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31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8" name="Google Shape;538;p31"/>
          <p:cNvGrpSpPr/>
          <p:nvPr/>
        </p:nvGrpSpPr>
        <p:grpSpPr>
          <a:xfrm>
            <a:off x="386915" y="2542612"/>
            <a:ext cx="2259336" cy="3634640"/>
            <a:chOff x="293247" y="2328575"/>
            <a:chExt cx="2398700" cy="3634640"/>
          </a:xfrm>
        </p:grpSpPr>
        <p:grpSp>
          <p:nvGrpSpPr>
            <p:cNvPr id="539" name="Google Shape;539;p31"/>
            <p:cNvGrpSpPr/>
            <p:nvPr/>
          </p:nvGrpSpPr>
          <p:grpSpPr>
            <a:xfrm>
              <a:off x="293247" y="2328575"/>
              <a:ext cx="2398700" cy="3634640"/>
              <a:chOff x="293247" y="2328575"/>
              <a:chExt cx="2398700" cy="3634640"/>
            </a:xfrm>
          </p:grpSpPr>
          <p:sp>
            <p:nvSpPr>
              <p:cNvPr id="540" name="Google Shape;540;p31"/>
              <p:cNvSpPr/>
              <p:nvPr/>
            </p:nvSpPr>
            <p:spPr>
              <a:xfrm flipH="1">
                <a:off x="431747" y="2455615"/>
                <a:ext cx="2260200" cy="3507600"/>
              </a:xfrm>
              <a:prstGeom prst="rect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31"/>
              <p:cNvSpPr/>
              <p:nvPr/>
            </p:nvSpPr>
            <p:spPr>
              <a:xfrm>
                <a:off x="293247" y="2328578"/>
                <a:ext cx="2260200" cy="3465300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/>
              </a:p>
            </p:txBody>
          </p:sp>
          <p:sp>
            <p:nvSpPr>
              <p:cNvPr id="542" name="Google Shape;542;p31"/>
              <p:cNvSpPr/>
              <p:nvPr/>
            </p:nvSpPr>
            <p:spPr>
              <a:xfrm flipH="1">
                <a:off x="293271" y="2328575"/>
                <a:ext cx="2260200" cy="444000"/>
              </a:xfrm>
              <a:prstGeom prst="rect">
                <a:avLst/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3" name="Google Shape;543;p31"/>
            <p:cNvGrpSpPr/>
            <p:nvPr/>
          </p:nvGrpSpPr>
          <p:grpSpPr>
            <a:xfrm flipH="1">
              <a:off x="382771" y="2462731"/>
              <a:ext cx="709879" cy="183429"/>
              <a:chOff x="1367875" y="1812100"/>
              <a:chExt cx="822000" cy="212400"/>
            </a:xfrm>
          </p:grpSpPr>
          <p:sp>
            <p:nvSpPr>
              <p:cNvPr id="544" name="Google Shape;544;p31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31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31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7" name="Google Shape;547;p31"/>
          <p:cNvGrpSpPr/>
          <p:nvPr/>
        </p:nvGrpSpPr>
        <p:grpSpPr>
          <a:xfrm>
            <a:off x="5012201" y="2624807"/>
            <a:ext cx="2259313" cy="3634640"/>
            <a:chOff x="293271" y="2328575"/>
            <a:chExt cx="2398676" cy="3634640"/>
          </a:xfrm>
        </p:grpSpPr>
        <p:grpSp>
          <p:nvGrpSpPr>
            <p:cNvPr id="548" name="Google Shape;548;p31"/>
            <p:cNvGrpSpPr/>
            <p:nvPr/>
          </p:nvGrpSpPr>
          <p:grpSpPr>
            <a:xfrm>
              <a:off x="293271" y="2328575"/>
              <a:ext cx="2398676" cy="3634640"/>
              <a:chOff x="293271" y="2328575"/>
              <a:chExt cx="2398676" cy="3634640"/>
            </a:xfrm>
          </p:grpSpPr>
          <p:sp>
            <p:nvSpPr>
              <p:cNvPr id="549" name="Google Shape;549;p31"/>
              <p:cNvSpPr/>
              <p:nvPr/>
            </p:nvSpPr>
            <p:spPr>
              <a:xfrm flipH="1">
                <a:off x="431747" y="2455615"/>
                <a:ext cx="2260200" cy="3507600"/>
              </a:xfrm>
              <a:prstGeom prst="rect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31"/>
              <p:cNvSpPr/>
              <p:nvPr/>
            </p:nvSpPr>
            <p:spPr>
              <a:xfrm>
                <a:off x="304155" y="2349126"/>
                <a:ext cx="2260200" cy="3465300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/>
              </a:p>
            </p:txBody>
          </p:sp>
          <p:sp>
            <p:nvSpPr>
              <p:cNvPr id="551" name="Google Shape;551;p31"/>
              <p:cNvSpPr/>
              <p:nvPr/>
            </p:nvSpPr>
            <p:spPr>
              <a:xfrm flipH="1">
                <a:off x="293271" y="2328575"/>
                <a:ext cx="2260200" cy="444000"/>
              </a:xfrm>
              <a:prstGeom prst="rect">
                <a:avLst/>
              </a:prstGeom>
              <a:solidFill>
                <a:schemeClr val="accent6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2" name="Google Shape;552;p31"/>
            <p:cNvGrpSpPr/>
            <p:nvPr/>
          </p:nvGrpSpPr>
          <p:grpSpPr>
            <a:xfrm flipH="1">
              <a:off x="382771" y="2462731"/>
              <a:ext cx="709879" cy="183429"/>
              <a:chOff x="1367875" y="1812100"/>
              <a:chExt cx="822000" cy="212400"/>
            </a:xfrm>
          </p:grpSpPr>
          <p:sp>
            <p:nvSpPr>
              <p:cNvPr id="553" name="Google Shape;553;p31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31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31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56" name="Google Shape;556;p31"/>
          <p:cNvSpPr txBox="1">
            <a:spLocks noGrp="1"/>
          </p:cNvSpPr>
          <p:nvPr>
            <p:ph type="title"/>
          </p:nvPr>
        </p:nvSpPr>
        <p:spPr>
          <a:xfrm>
            <a:off x="638475" y="517175"/>
            <a:ext cx="109335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Мониторинг  качества  и успеваемости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557" name="Google Shape;557;p31"/>
          <p:cNvSpPr txBox="1">
            <a:spLocks noGrp="1"/>
          </p:cNvSpPr>
          <p:nvPr>
            <p:ph type="subTitle" idx="1"/>
          </p:nvPr>
        </p:nvSpPr>
        <p:spPr>
          <a:xfrm>
            <a:off x="418512" y="2468400"/>
            <a:ext cx="2148841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2020 год</a:t>
            </a:r>
            <a:endParaRPr/>
          </a:p>
        </p:txBody>
      </p:sp>
      <p:sp>
        <p:nvSpPr>
          <p:cNvPr id="558" name="Google Shape;558;p31"/>
          <p:cNvSpPr txBox="1">
            <a:spLocks noGrp="1"/>
          </p:cNvSpPr>
          <p:nvPr>
            <p:ph type="body" idx="7"/>
          </p:nvPr>
        </p:nvSpPr>
        <p:spPr>
          <a:xfrm>
            <a:off x="2753474" y="2705225"/>
            <a:ext cx="2076494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Качество     знаний</a:t>
            </a:r>
          </a:p>
          <a:p>
            <a:pPr marL="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5 класс-37%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7 класс-40%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" dirty="0" smtClean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31"/>
          <p:cNvSpPr txBox="1">
            <a:spLocks noGrp="1"/>
          </p:cNvSpPr>
          <p:nvPr>
            <p:ph type="subTitle" idx="2"/>
          </p:nvPr>
        </p:nvSpPr>
        <p:spPr>
          <a:xfrm>
            <a:off x="2938409" y="1858800"/>
            <a:ext cx="1941816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2020 год</a:t>
            </a:r>
            <a:endParaRPr/>
          </a:p>
        </p:txBody>
      </p:sp>
      <p:sp>
        <p:nvSpPr>
          <p:cNvPr id="560" name="Google Shape;560;p31"/>
          <p:cNvSpPr txBox="1">
            <a:spLocks noGrp="1"/>
          </p:cNvSpPr>
          <p:nvPr>
            <p:ph type="body" idx="8"/>
          </p:nvPr>
        </p:nvSpPr>
        <p:spPr>
          <a:xfrm>
            <a:off x="5098499" y="3391025"/>
            <a:ext cx="204204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Успеваемость</a:t>
            </a:r>
          </a:p>
          <a:p>
            <a:pPr marL="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5 класс-100%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7 класс-100%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" dirty="0" smtClean="0">
              <a:solidFill>
                <a:schemeClr val="tx1"/>
              </a:solidFill>
            </a:endParaRPr>
          </a:p>
        </p:txBody>
      </p:sp>
      <p:sp>
        <p:nvSpPr>
          <p:cNvPr id="561" name="Google Shape;561;p31"/>
          <p:cNvSpPr txBox="1">
            <a:spLocks noGrp="1"/>
          </p:cNvSpPr>
          <p:nvPr>
            <p:ph type="subTitle" idx="3"/>
          </p:nvPr>
        </p:nvSpPr>
        <p:spPr>
          <a:xfrm>
            <a:off x="5236165" y="2653335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20</a:t>
            </a:r>
            <a:r>
              <a:rPr lang="ru-RU" dirty="0" smtClean="0"/>
              <a:t>21 год</a:t>
            </a:r>
            <a:endParaRPr/>
          </a:p>
        </p:txBody>
      </p:sp>
      <p:sp>
        <p:nvSpPr>
          <p:cNvPr id="562" name="Google Shape;562;p31"/>
          <p:cNvSpPr txBox="1">
            <a:spLocks noGrp="1"/>
          </p:cNvSpPr>
          <p:nvPr>
            <p:ph type="body" idx="9"/>
          </p:nvPr>
        </p:nvSpPr>
        <p:spPr>
          <a:xfrm>
            <a:off x="7422029" y="2705225"/>
            <a:ext cx="19026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Качество</a:t>
            </a: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Знаний</a:t>
            </a:r>
          </a:p>
          <a:p>
            <a:pPr marL="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5 класс-37%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7 класс-40%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" dirty="0" smtClean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31"/>
          <p:cNvSpPr txBox="1">
            <a:spLocks noGrp="1"/>
          </p:cNvSpPr>
          <p:nvPr>
            <p:ph type="subTitle" idx="4"/>
          </p:nvPr>
        </p:nvSpPr>
        <p:spPr>
          <a:xfrm>
            <a:off x="7470332" y="1848526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20</a:t>
            </a:r>
            <a:r>
              <a:rPr lang="ru-RU" dirty="0" smtClean="0"/>
              <a:t>21год</a:t>
            </a:r>
            <a:endParaRPr/>
          </a:p>
        </p:txBody>
      </p:sp>
      <p:sp>
        <p:nvSpPr>
          <p:cNvPr id="564" name="Google Shape;564;p31"/>
          <p:cNvSpPr txBox="1">
            <a:spLocks noGrp="1"/>
          </p:cNvSpPr>
          <p:nvPr>
            <p:ph type="subTitle" idx="5"/>
          </p:nvPr>
        </p:nvSpPr>
        <p:spPr>
          <a:xfrm>
            <a:off x="9560660" y="2468400"/>
            <a:ext cx="1935000" cy="469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20</a:t>
            </a:r>
            <a:r>
              <a:rPr lang="ru-RU" dirty="0" smtClean="0"/>
              <a:t>22</a:t>
            </a:r>
            <a:endParaRPr/>
          </a:p>
        </p:txBody>
      </p:sp>
      <p:sp>
        <p:nvSpPr>
          <p:cNvPr id="565" name="Google Shape;565;p31"/>
          <p:cNvSpPr txBox="1">
            <a:spLocks noGrp="1"/>
          </p:cNvSpPr>
          <p:nvPr>
            <p:ph type="body" idx="6"/>
          </p:nvPr>
        </p:nvSpPr>
        <p:spPr>
          <a:xfrm>
            <a:off x="452063" y="2895600"/>
            <a:ext cx="2137025" cy="28255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Успеваемость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5 класс-100%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</a:rPr>
              <a:t>7 класс-100%</a:t>
            </a:r>
          </a:p>
        </p:txBody>
      </p:sp>
      <p:sp>
        <p:nvSpPr>
          <p:cNvPr id="566" name="Google Shape;566;p31"/>
          <p:cNvSpPr txBox="1">
            <a:spLocks noGrp="1"/>
          </p:cNvSpPr>
          <p:nvPr>
            <p:ph type="body" idx="13"/>
          </p:nvPr>
        </p:nvSpPr>
        <p:spPr>
          <a:xfrm>
            <a:off x="9503596" y="2969231"/>
            <a:ext cx="2068364" cy="275189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Успеваемость</a:t>
            </a: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6 класс-100%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8 класс-100%</a:t>
            </a:r>
          </a:p>
          <a:p>
            <a:pPr marL="0" lvl="0" indent="0">
              <a:buNone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Качество</a:t>
            </a: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знаний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6 класс- 38%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8 класс- 43%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" dirty="0" smtClean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7" name="Google Shape;567;p31"/>
          <p:cNvGrpSpPr/>
          <p:nvPr/>
        </p:nvGrpSpPr>
        <p:grpSpPr>
          <a:xfrm rot="758291">
            <a:off x="8326896" y="4937561"/>
            <a:ext cx="577817" cy="1025430"/>
            <a:chOff x="441575" y="368400"/>
            <a:chExt cx="577800" cy="1025400"/>
          </a:xfrm>
        </p:grpSpPr>
        <p:sp>
          <p:nvSpPr>
            <p:cNvPr id="568" name="Google Shape;568;p31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1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0" name="Google Shape;570;p31"/>
          <p:cNvGrpSpPr/>
          <p:nvPr/>
        </p:nvGrpSpPr>
        <p:grpSpPr>
          <a:xfrm rot="-1179808">
            <a:off x="3354700" y="5035103"/>
            <a:ext cx="701411" cy="586436"/>
            <a:chOff x="10601688" y="5193301"/>
            <a:chExt cx="701400" cy="586427"/>
          </a:xfrm>
        </p:grpSpPr>
        <p:sp>
          <p:nvSpPr>
            <p:cNvPr id="571" name="Google Shape;571;p31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1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1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4" name="Google Shape;574;p31"/>
          <p:cNvSpPr/>
          <p:nvPr/>
        </p:nvSpPr>
        <p:spPr>
          <a:xfrm>
            <a:off x="152823" y="43331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5" name="Google Shape;575;p31"/>
          <p:cNvGrpSpPr/>
          <p:nvPr/>
        </p:nvGrpSpPr>
        <p:grpSpPr>
          <a:xfrm rot="2536583">
            <a:off x="11047506" y="1114493"/>
            <a:ext cx="577793" cy="1025388"/>
            <a:chOff x="441575" y="368400"/>
            <a:chExt cx="577800" cy="1025400"/>
          </a:xfrm>
        </p:grpSpPr>
        <p:sp>
          <p:nvSpPr>
            <p:cNvPr id="576" name="Google Shape;576;p31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1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advTm="3632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Моя </a:t>
            </a:r>
            <a:r>
              <a:rPr lang="ru-RU" b="1" dirty="0" err="1" smtClean="0">
                <a:solidFill>
                  <a:srgbClr val="FF0000"/>
                </a:solidFill>
              </a:rPr>
              <a:t>семья-мой</a:t>
            </a:r>
            <a:r>
              <a:rPr lang="ru-RU" b="1" dirty="0" smtClean="0">
                <a:solidFill>
                  <a:srgbClr val="FF0000"/>
                </a:solidFill>
              </a:rPr>
              <a:t> тыл…..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b="1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746" y="1329691"/>
            <a:ext cx="4027798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7040" y="1341121"/>
            <a:ext cx="469795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5521" y="2101850"/>
            <a:ext cx="4124960" cy="382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882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8"/>
          <p:cNvSpPr txBox="1">
            <a:spLocks noGrp="1"/>
          </p:cNvSpPr>
          <p:nvPr>
            <p:ph type="title"/>
          </p:nvPr>
        </p:nvSpPr>
        <p:spPr>
          <a:xfrm>
            <a:off x="1874520" y="1021080"/>
            <a:ext cx="8900160" cy="414528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/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Учителя!  Они как свет в пути,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Какое ж нужно огненное сердце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Иметь в груди, чтоб людям свет нести,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Чтоб след его вовек не мог стереться!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А чем их труд измерить, ты спроси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У миллионов армии народной.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Подвижников немало на Руси,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Но нет мудрее их и благородней!</a:t>
            </a:r>
            <a:endParaRPr sz="3200">
              <a:latin typeface="+mn-lt"/>
            </a:endParaRPr>
          </a:p>
        </p:txBody>
      </p:sp>
    </p:spTree>
  </p:cSld>
  <p:clrMapOvr>
    <a:masterClrMapping/>
  </p:clrMapOvr>
  <p:transition advTm="1341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7818" y="1005205"/>
            <a:ext cx="6101667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844298" y="464949"/>
            <a:ext cx="5625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Математический лабиринт</a:t>
            </a:r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080" y="1169427"/>
            <a:ext cx="5811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 Учащиеся 7 класса проводят мероприятие по математике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 «Прохождение станций» 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0080" y="2525227"/>
            <a:ext cx="51308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Цель: </a:t>
            </a:r>
            <a:r>
              <a:rPr lang="ru-RU" sz="2400" dirty="0" smtClean="0">
                <a:latin typeface="+mn-lt"/>
              </a:rPr>
              <a:t>                    </a:t>
            </a:r>
          </a:p>
          <a:p>
            <a:r>
              <a:rPr lang="ru-RU" sz="2400" dirty="0" smtClean="0">
                <a:latin typeface="+mn-lt"/>
              </a:rPr>
              <a:t>сплотить младших и старших учеников школьного коллектива;                     </a:t>
            </a:r>
          </a:p>
          <a:p>
            <a:r>
              <a:rPr lang="ru-RU" sz="2400" dirty="0" smtClean="0">
                <a:latin typeface="+mn-lt"/>
              </a:rPr>
              <a:t>научить младших школьников выполнять поручение старших;                   </a:t>
            </a:r>
          </a:p>
          <a:p>
            <a:r>
              <a:rPr lang="ru-RU" sz="2400" dirty="0" smtClean="0">
                <a:latin typeface="+mn-lt"/>
              </a:rPr>
              <a:t> показать необходимость жертвовать личными интересами на благо коллектива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Tm="71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dirty="0" smtClean="0"/>
              <a:t>МБОУ  «СОШ  п. Октябрьский»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770432" y="1673158"/>
            <a:ext cx="82296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  <a:cs typeface="Mongolian Baiti" pitchFamily="66" charset="0"/>
              </a:rPr>
              <a:t>СПАСИБО</a:t>
            </a: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  <a:cs typeface="Mongolian Baiti" pitchFamily="66" charset="0"/>
              </a:rPr>
              <a:t>ЗА ВНИМАНИЕ!</a:t>
            </a:r>
            <a:endParaRPr lang="ru-RU" sz="8000" b="1" dirty="0">
              <a:solidFill>
                <a:srgbClr val="FF0000"/>
              </a:solidFill>
              <a:latin typeface="Monotype Corsiva" pitchFamily="66" charset="0"/>
              <a:cs typeface="Mongolian Baiti" pitchFamily="66" charset="0"/>
            </a:endParaRPr>
          </a:p>
        </p:txBody>
      </p:sp>
    </p:spTree>
  </p:cSld>
  <p:clrMapOvr>
    <a:masterClrMapping/>
  </p:clrMapOvr>
  <p:transition advTm="178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58;p28"/>
          <p:cNvGrpSpPr/>
          <p:nvPr/>
        </p:nvGrpSpPr>
        <p:grpSpPr>
          <a:xfrm>
            <a:off x="274320" y="910078"/>
            <a:ext cx="7894320" cy="5947921"/>
            <a:chOff x="571450" y="1581900"/>
            <a:chExt cx="5589884" cy="4227450"/>
          </a:xfrm>
        </p:grpSpPr>
        <p:sp>
          <p:nvSpPr>
            <p:cNvPr id="459" name="Google Shape;459;p28"/>
            <p:cNvSpPr/>
            <p:nvPr/>
          </p:nvSpPr>
          <p:spPr>
            <a:xfrm>
              <a:off x="571450" y="1616850"/>
              <a:ext cx="5427300" cy="41925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8"/>
            <p:cNvSpPr/>
            <p:nvPr/>
          </p:nvSpPr>
          <p:spPr>
            <a:xfrm>
              <a:off x="734034" y="2083231"/>
              <a:ext cx="5427300" cy="3515516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8"/>
            <p:cNvSpPr/>
            <p:nvPr/>
          </p:nvSpPr>
          <p:spPr>
            <a:xfrm flipV="1">
              <a:off x="734034" y="2086024"/>
              <a:ext cx="5427300" cy="312389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" name="Google Shape;462;p28"/>
            <p:cNvGrpSpPr/>
            <p:nvPr/>
          </p:nvGrpSpPr>
          <p:grpSpPr>
            <a:xfrm>
              <a:off x="866350" y="1581900"/>
              <a:ext cx="822000" cy="212400"/>
              <a:chOff x="1367875" y="1812100"/>
              <a:chExt cx="822000" cy="212400"/>
            </a:xfrm>
          </p:grpSpPr>
          <p:sp>
            <p:nvSpPr>
              <p:cNvPr id="463" name="Google Shape;463;p28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8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8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9" name="Google Shape;469;p28"/>
          <p:cNvSpPr/>
          <p:nvPr/>
        </p:nvSpPr>
        <p:spPr>
          <a:xfrm>
            <a:off x="6317122" y="206477"/>
            <a:ext cx="5170500" cy="693174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       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Логотип  2023 года    </a:t>
            </a:r>
            <a:endParaRPr sz="3200" b="1">
              <a:solidFill>
                <a:srgbClr val="FF0000"/>
              </a:solidFill>
            </a:endParaRPr>
          </a:p>
        </p:txBody>
      </p:sp>
      <p:grpSp>
        <p:nvGrpSpPr>
          <p:cNvPr id="4" name="Google Shape;470;p28"/>
          <p:cNvGrpSpPr/>
          <p:nvPr/>
        </p:nvGrpSpPr>
        <p:grpSpPr>
          <a:xfrm>
            <a:off x="6470922" y="353961"/>
            <a:ext cx="822000" cy="250723"/>
            <a:chOff x="1367875" y="1812100"/>
            <a:chExt cx="822000" cy="212400"/>
          </a:xfrm>
        </p:grpSpPr>
        <p:sp>
          <p:nvSpPr>
            <p:cNvPr id="471" name="Google Shape;471;p28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8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" name="Google Shape;474;p28"/>
          <p:cNvGrpSpPr/>
          <p:nvPr/>
        </p:nvGrpSpPr>
        <p:grpSpPr>
          <a:xfrm rot="3185812">
            <a:off x="980936" y="5743562"/>
            <a:ext cx="577835" cy="1025462"/>
            <a:chOff x="441575" y="368400"/>
            <a:chExt cx="577800" cy="1025400"/>
          </a:xfrm>
        </p:grpSpPr>
        <p:sp>
          <p:nvSpPr>
            <p:cNvPr id="475" name="Google Shape;475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oogle Shape;477;p28"/>
          <p:cNvGrpSpPr/>
          <p:nvPr/>
        </p:nvGrpSpPr>
        <p:grpSpPr>
          <a:xfrm rot="-1179808">
            <a:off x="4939275" y="6019678"/>
            <a:ext cx="701411" cy="586436"/>
            <a:chOff x="10601688" y="5193301"/>
            <a:chExt cx="701400" cy="586427"/>
          </a:xfrm>
        </p:grpSpPr>
        <p:sp>
          <p:nvSpPr>
            <p:cNvPr id="478" name="Google Shape;478;p28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8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8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1" name="Google Shape;481;p28"/>
          <p:cNvSpPr/>
          <p:nvPr/>
        </p:nvSpPr>
        <p:spPr>
          <a:xfrm>
            <a:off x="1877115" y="55376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" name="Google Shape;482;p28"/>
          <p:cNvGrpSpPr/>
          <p:nvPr/>
        </p:nvGrpSpPr>
        <p:grpSpPr>
          <a:xfrm rot="-3281806">
            <a:off x="10578306" y="937609"/>
            <a:ext cx="577796" cy="1025394"/>
            <a:chOff x="441575" y="368400"/>
            <a:chExt cx="577800" cy="1025400"/>
          </a:xfrm>
        </p:grpSpPr>
        <p:sp>
          <p:nvSpPr>
            <p:cNvPr id="483" name="Google Shape;483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5" name="Google Shape;485;p28"/>
          <p:cNvSpPr/>
          <p:nvPr/>
        </p:nvSpPr>
        <p:spPr>
          <a:xfrm>
            <a:off x="6997075" y="172390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Прямоугольник 29"/>
          <p:cNvSpPr/>
          <p:nvPr/>
        </p:nvSpPr>
        <p:spPr>
          <a:xfrm>
            <a:off x="607671" y="1581253"/>
            <a:ext cx="70674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2023 год Указом Президента России Владимира Путина </a:t>
            </a:r>
          </a:p>
          <a:p>
            <a:r>
              <a:rPr lang="ru-RU" sz="3200" dirty="0" smtClean="0"/>
              <a:t>объявлен Годом </a:t>
            </a:r>
          </a:p>
          <a:p>
            <a:r>
              <a:rPr lang="ru-RU" sz="3200" dirty="0" smtClean="0"/>
              <a:t>педагога и наставника.</a:t>
            </a:r>
          </a:p>
          <a:p>
            <a:r>
              <a:rPr lang="ru-RU" sz="3200" dirty="0" smtClean="0"/>
              <a:t>Миссия Года – признание </a:t>
            </a:r>
          </a:p>
          <a:p>
            <a:r>
              <a:rPr lang="ru-RU" sz="3200" dirty="0" smtClean="0"/>
              <a:t>особого статуса педагогических работников, в том числе выполняющих наставническую деятельность.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4999" y="1057122"/>
            <a:ext cx="4990415" cy="400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081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8" name="Google Shape;458;p28"/>
          <p:cNvGrpSpPr/>
          <p:nvPr/>
        </p:nvGrpSpPr>
        <p:grpSpPr>
          <a:xfrm>
            <a:off x="274320" y="910078"/>
            <a:ext cx="7894320" cy="5947921"/>
            <a:chOff x="571450" y="1581900"/>
            <a:chExt cx="5589884" cy="4227450"/>
          </a:xfrm>
        </p:grpSpPr>
        <p:sp>
          <p:nvSpPr>
            <p:cNvPr id="459" name="Google Shape;459;p28"/>
            <p:cNvSpPr/>
            <p:nvPr/>
          </p:nvSpPr>
          <p:spPr>
            <a:xfrm>
              <a:off x="571450" y="1616850"/>
              <a:ext cx="5427300" cy="41925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8"/>
            <p:cNvSpPr/>
            <p:nvPr/>
          </p:nvSpPr>
          <p:spPr>
            <a:xfrm>
              <a:off x="734034" y="2083231"/>
              <a:ext cx="5427300" cy="3515516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8"/>
            <p:cNvSpPr/>
            <p:nvPr/>
          </p:nvSpPr>
          <p:spPr>
            <a:xfrm flipV="1">
              <a:off x="734034" y="2086024"/>
              <a:ext cx="5427300" cy="312389"/>
            </a:xfrm>
            <a:prstGeom prst="rect">
              <a:avLst/>
            </a:prstGeom>
            <a:solidFill>
              <a:schemeClr val="accent6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2" name="Google Shape;462;p28"/>
            <p:cNvGrpSpPr/>
            <p:nvPr/>
          </p:nvGrpSpPr>
          <p:grpSpPr>
            <a:xfrm>
              <a:off x="866350" y="1581900"/>
              <a:ext cx="822000" cy="212400"/>
              <a:chOff x="1367875" y="1812100"/>
              <a:chExt cx="822000" cy="212400"/>
            </a:xfrm>
          </p:grpSpPr>
          <p:sp>
            <p:nvSpPr>
              <p:cNvPr id="463" name="Google Shape;463;p28"/>
              <p:cNvSpPr/>
              <p:nvPr/>
            </p:nvSpPr>
            <p:spPr>
              <a:xfrm>
                <a:off x="1367875" y="1812100"/>
                <a:ext cx="212400" cy="212400"/>
              </a:xfrm>
              <a:prstGeom prst="ellipse">
                <a:avLst/>
              </a:prstGeom>
              <a:solidFill>
                <a:schemeClr val="accent2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8"/>
              <p:cNvSpPr/>
              <p:nvPr/>
            </p:nvSpPr>
            <p:spPr>
              <a:xfrm>
                <a:off x="1672675" y="1812100"/>
                <a:ext cx="212400" cy="2124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8"/>
              <p:cNvSpPr/>
              <p:nvPr/>
            </p:nvSpPr>
            <p:spPr>
              <a:xfrm>
                <a:off x="1977475" y="1812100"/>
                <a:ext cx="212400" cy="212400"/>
              </a:xfrm>
              <a:prstGeom prst="ellipse">
                <a:avLst/>
              </a:prstGeom>
              <a:solidFill>
                <a:schemeClr val="accen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7" name="Google Shape;467;p28"/>
          <p:cNvSpPr txBox="1">
            <a:spLocks noGrp="1"/>
          </p:cNvSpPr>
          <p:nvPr>
            <p:ph type="body" idx="4294967295"/>
          </p:nvPr>
        </p:nvSpPr>
        <p:spPr>
          <a:xfrm>
            <a:off x="518160" y="2103120"/>
            <a:ext cx="704088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3200" dirty="0" smtClean="0">
                <a:latin typeface="+mn-lt"/>
                <a:ea typeface="STSong" pitchFamily="2" charset="-122"/>
              </a:rPr>
              <a:t>  В качестве эмблемы Года педагога и наставника был избран пеликан. Образ пеликана олицетворяет преемственность и глубокие традиции</a:t>
            </a:r>
          </a:p>
          <a:p>
            <a:pPr marL="0" lvl="0" indent="0">
              <a:buNone/>
            </a:pPr>
            <a:r>
              <a:rPr lang="ru-RU" sz="3200" dirty="0" smtClean="0">
                <a:latin typeface="+mn-lt"/>
                <a:ea typeface="STSong" pitchFamily="2" charset="-122"/>
              </a:rPr>
              <a:t>отечественной педагогики.</a:t>
            </a:r>
            <a:endParaRPr sz="3200">
              <a:latin typeface="+mn-lt"/>
              <a:ea typeface="STSong" pitchFamily="2" charset="-122"/>
            </a:endParaRPr>
          </a:p>
        </p:txBody>
      </p:sp>
      <p:sp>
        <p:nvSpPr>
          <p:cNvPr id="469" name="Google Shape;469;p28"/>
          <p:cNvSpPr/>
          <p:nvPr/>
        </p:nvSpPr>
        <p:spPr>
          <a:xfrm>
            <a:off x="6538348" y="221226"/>
            <a:ext cx="5170500" cy="648928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             Эмблема</a:t>
            </a:r>
            <a:endParaRPr sz="3200" b="1">
              <a:solidFill>
                <a:srgbClr val="FF0000"/>
              </a:solidFill>
            </a:endParaRPr>
          </a:p>
        </p:txBody>
      </p:sp>
      <p:grpSp>
        <p:nvGrpSpPr>
          <p:cNvPr id="470" name="Google Shape;470;p28"/>
          <p:cNvGrpSpPr/>
          <p:nvPr/>
        </p:nvGrpSpPr>
        <p:grpSpPr>
          <a:xfrm>
            <a:off x="6721644" y="382128"/>
            <a:ext cx="822000" cy="212400"/>
            <a:chOff x="1367875" y="1812100"/>
            <a:chExt cx="822000" cy="212400"/>
          </a:xfrm>
        </p:grpSpPr>
        <p:sp>
          <p:nvSpPr>
            <p:cNvPr id="471" name="Google Shape;471;p28"/>
            <p:cNvSpPr/>
            <p:nvPr/>
          </p:nvSpPr>
          <p:spPr>
            <a:xfrm>
              <a:off x="1367875" y="1812100"/>
              <a:ext cx="212400" cy="2124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1672675" y="1812100"/>
              <a:ext cx="212400" cy="212400"/>
            </a:xfrm>
            <a:prstGeom prst="ellipse">
              <a:avLst/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8"/>
            <p:cNvSpPr/>
            <p:nvPr/>
          </p:nvSpPr>
          <p:spPr>
            <a:xfrm>
              <a:off x="1977475" y="1812100"/>
              <a:ext cx="212400" cy="2124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" name="Google Shape;474;p28"/>
          <p:cNvGrpSpPr/>
          <p:nvPr/>
        </p:nvGrpSpPr>
        <p:grpSpPr>
          <a:xfrm rot="3185812">
            <a:off x="980936" y="5743562"/>
            <a:ext cx="577835" cy="1025462"/>
            <a:chOff x="441575" y="368400"/>
            <a:chExt cx="577800" cy="1025400"/>
          </a:xfrm>
        </p:grpSpPr>
        <p:sp>
          <p:nvSpPr>
            <p:cNvPr id="475" name="Google Shape;475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7" name="Google Shape;477;p28"/>
          <p:cNvGrpSpPr/>
          <p:nvPr/>
        </p:nvGrpSpPr>
        <p:grpSpPr>
          <a:xfrm rot="-1179808">
            <a:off x="4939275" y="6019678"/>
            <a:ext cx="701411" cy="586436"/>
            <a:chOff x="10601688" y="5193301"/>
            <a:chExt cx="701400" cy="586427"/>
          </a:xfrm>
        </p:grpSpPr>
        <p:sp>
          <p:nvSpPr>
            <p:cNvPr id="478" name="Google Shape;478;p28"/>
            <p:cNvSpPr/>
            <p:nvPr/>
          </p:nvSpPr>
          <p:spPr>
            <a:xfrm rot="5400000">
              <a:off x="10407392" y="5389351"/>
              <a:ext cx="585600" cy="193500"/>
            </a:xfrm>
            <a:prstGeom prst="parallelogram">
              <a:avLst>
                <a:gd name="adj" fmla="val 39866"/>
              </a:avLst>
            </a:prstGeom>
            <a:solidFill>
              <a:schemeClr val="accent3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8"/>
            <p:cNvSpPr/>
            <p:nvPr/>
          </p:nvSpPr>
          <p:spPr>
            <a:xfrm flipH="1">
              <a:off x="10601688" y="5194688"/>
              <a:ext cx="701400" cy="78900"/>
            </a:xfrm>
            <a:prstGeom prst="parallelogram">
              <a:avLst>
                <a:gd name="adj" fmla="val 250065"/>
              </a:avLst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8"/>
            <p:cNvSpPr/>
            <p:nvPr/>
          </p:nvSpPr>
          <p:spPr>
            <a:xfrm>
              <a:off x="10796943" y="5273628"/>
              <a:ext cx="506100" cy="506100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1" name="Google Shape;481;p28"/>
          <p:cNvSpPr/>
          <p:nvPr/>
        </p:nvSpPr>
        <p:spPr>
          <a:xfrm>
            <a:off x="1877115" y="55376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2" name="Google Shape;482;p28"/>
          <p:cNvGrpSpPr/>
          <p:nvPr/>
        </p:nvGrpSpPr>
        <p:grpSpPr>
          <a:xfrm rot="-3281806">
            <a:off x="10578306" y="937609"/>
            <a:ext cx="577796" cy="1025394"/>
            <a:chOff x="441575" y="368400"/>
            <a:chExt cx="577800" cy="1025400"/>
          </a:xfrm>
        </p:grpSpPr>
        <p:sp>
          <p:nvSpPr>
            <p:cNvPr id="483" name="Google Shape;483;p28"/>
            <p:cNvSpPr/>
            <p:nvPr/>
          </p:nvSpPr>
          <p:spPr>
            <a:xfrm>
              <a:off x="441575" y="368400"/>
              <a:ext cx="577800" cy="9096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8"/>
            <p:cNvSpPr/>
            <p:nvPr/>
          </p:nvSpPr>
          <p:spPr>
            <a:xfrm>
              <a:off x="441575" y="1189800"/>
              <a:ext cx="577800" cy="204000"/>
            </a:xfrm>
            <a:prstGeom prst="ellipse">
              <a:avLst/>
            </a:prstGeom>
            <a:solidFill>
              <a:schemeClr val="accent2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5" name="Google Shape;485;p28"/>
          <p:cNvSpPr/>
          <p:nvPr/>
        </p:nvSpPr>
        <p:spPr>
          <a:xfrm>
            <a:off x="6997075" y="1723900"/>
            <a:ext cx="751200" cy="751200"/>
          </a:xfrm>
          <a:prstGeom prst="star4">
            <a:avLst>
              <a:gd name="adj" fmla="val 12500"/>
            </a:avLst>
          </a:prstGeom>
          <a:solidFill>
            <a:schemeClr val="accent3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394" y="929148"/>
            <a:ext cx="4711387" cy="370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771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2" name="Google Shape;582;p32"/>
          <p:cNvGrpSpPr/>
          <p:nvPr/>
        </p:nvGrpSpPr>
        <p:grpSpPr>
          <a:xfrm flipH="1">
            <a:off x="1647738" y="3732233"/>
            <a:ext cx="29887" cy="2234905"/>
            <a:chOff x="1702602" y="592275"/>
            <a:chExt cx="1356303" cy="5304343"/>
          </a:xfrm>
        </p:grpSpPr>
        <p:sp>
          <p:nvSpPr>
            <p:cNvPr id="585" name="Google Shape;585;p32"/>
            <p:cNvSpPr/>
            <p:nvPr/>
          </p:nvSpPr>
          <p:spPr>
            <a:xfrm rot="-10793156">
              <a:off x="1702602" y="592275"/>
              <a:ext cx="1356303" cy="24360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525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6" name="Google Shape;586;p32"/>
            <p:cNvSpPr/>
            <p:nvPr/>
          </p:nvSpPr>
          <p:spPr>
            <a:xfrm>
              <a:off x="1848856" y="5858818"/>
              <a:ext cx="1063200" cy="37800"/>
            </a:xfrm>
            <a:prstGeom prst="roundRect">
              <a:avLst>
                <a:gd name="adj" fmla="val 50000"/>
              </a:avLst>
            </a:prstGeom>
            <a:solidFill>
              <a:srgbClr val="3A38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32"/>
            <p:cNvSpPr/>
            <p:nvPr/>
          </p:nvSpPr>
          <p:spPr>
            <a:xfrm rot="5827501">
              <a:off x="2668055" y="715407"/>
              <a:ext cx="62886" cy="62886"/>
            </a:xfrm>
            <a:prstGeom prst="ellipse">
              <a:avLst/>
            </a:prstGeom>
            <a:gradFill>
              <a:gsLst>
                <a:gs pos="0">
                  <a:srgbClr val="424242"/>
                </a:gs>
                <a:gs pos="100000">
                  <a:srgbClr val="01010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2"/>
            <p:cNvSpPr/>
            <p:nvPr/>
          </p:nvSpPr>
          <p:spPr>
            <a:xfrm>
              <a:off x="2176639" y="720996"/>
              <a:ext cx="408300" cy="378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24242"/>
                </a:gs>
                <a:gs pos="100000">
                  <a:srgbClr val="01010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0" name="Google Shape;590;p32"/>
          <p:cNvSpPr txBox="1">
            <a:spLocks noGrp="1"/>
          </p:cNvSpPr>
          <p:nvPr>
            <p:ph type="body" idx="1"/>
          </p:nvPr>
        </p:nvSpPr>
        <p:spPr>
          <a:xfrm>
            <a:off x="3902528" y="1616529"/>
            <a:ext cx="7364185" cy="421277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1" indent="0" algn="l">
              <a:buNone/>
            </a:pPr>
            <a:r>
              <a:rPr lang="ru-RU" sz="2000" dirty="0" smtClean="0">
                <a:solidFill>
                  <a:srgbClr val="002060"/>
                </a:solidFill>
                <a:latin typeface="Bahnschrift Light Condensed" pitchFamily="34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В знак высочайшей общественной </a:t>
            </a:r>
          </a:p>
          <a:p>
            <a:pPr marL="457200" lvl="1" indent="0" algn="l"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значимости профессии учителя   2023 год,</a:t>
            </a:r>
          </a:p>
          <a:p>
            <a:pPr marL="457200" lvl="1" indent="0" algn="l"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 год 200-летия со дня рождения одного </a:t>
            </a:r>
          </a:p>
          <a:p>
            <a:pPr marL="457200" lvl="1" indent="0" algn="l"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из основателей российской педагогики Константина Дмитриевича Ушинского, </a:t>
            </a:r>
          </a:p>
          <a:p>
            <a:pPr marL="457200" lvl="1" indent="0" algn="l"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будет посвящен в нашей стране педагогам и наставникам, будет </a:t>
            </a:r>
          </a:p>
          <a:p>
            <a:pPr marL="457200" lvl="1" indent="0" algn="l"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Год учителя, Год педагога». </a:t>
            </a:r>
            <a:endParaRPr sz="240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683" y="1420584"/>
            <a:ext cx="3856653" cy="2612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144298" y="1297859"/>
            <a:ext cx="59141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Президент России   Владимир Путин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1202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44;p26"/>
          <p:cNvGrpSpPr/>
          <p:nvPr/>
        </p:nvGrpSpPr>
        <p:grpSpPr>
          <a:xfrm>
            <a:off x="10687235" y="1096668"/>
            <a:ext cx="594941" cy="419108"/>
            <a:chOff x="621403" y="597265"/>
            <a:chExt cx="1588204" cy="1118814"/>
          </a:xfrm>
        </p:grpSpPr>
        <p:sp>
          <p:nvSpPr>
            <p:cNvPr id="445" name="Google Shape;445;p26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384855" y="707629"/>
            <a:ext cx="8439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+mn-lt"/>
              </a:rPr>
              <a:t>Тохтаулова</a:t>
            </a:r>
            <a:r>
              <a:rPr lang="ru-RU" sz="2400" b="1" dirty="0" smtClean="0">
                <a:solidFill>
                  <a:srgbClr val="FF0000"/>
                </a:solidFill>
                <a:latin typeface="+mn-lt"/>
              </a:rPr>
              <a:t> Фатима </a:t>
            </a:r>
            <a:r>
              <a:rPr lang="ru-RU" sz="2400" b="1" dirty="0" err="1" smtClean="0">
                <a:solidFill>
                  <a:srgbClr val="FF0000"/>
                </a:solidFill>
                <a:latin typeface="+mn-lt"/>
              </a:rPr>
              <a:t>Чарахматовна</a:t>
            </a:r>
            <a:r>
              <a:rPr lang="ru-RU" sz="2400" b="1" dirty="0" smtClean="0">
                <a:solidFill>
                  <a:srgbClr val="FF0000"/>
                </a:solidFill>
                <a:latin typeface="+mn-lt"/>
              </a:rPr>
              <a:t>- молодой педагог</a:t>
            </a:r>
            <a:endParaRPr lang="ru-RU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5617" y="1395918"/>
            <a:ext cx="9096442" cy="511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90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+mn-lt"/>
              </a:rPr>
              <a:t>Константин Дмитриевич Ушинский</a:t>
            </a:r>
            <a:endParaRPr lang="ru-RU" sz="3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7249" y="1066801"/>
            <a:ext cx="336640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66750" y="1110342"/>
            <a:ext cx="8077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  К. Д. Ушинского называют основоположником русской научной педагогики. Он один из первых решил уделять первостепенное внимание именно задачам нравственного просвещения и воспитания обучающихся.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Его работа - это не только обращение к вопросам воспитания и образования, но и горячая любовь к детям и родному народу, которая в значительной степени способствовала возрождению или даже пробуждению интереса к педагогике в России.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 advTm="1895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971550" y="283906"/>
            <a:ext cx="11220450" cy="104190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+mn-lt"/>
              </a:rPr>
              <a:t>   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Кипкеева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Асият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+mn-lt"/>
              </a:rPr>
              <a:t>Ильясовна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 – педагог наставник    </a:t>
            </a:r>
            <a:endParaRPr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Google Shape;590;p32"/>
          <p:cNvSpPr txBox="1">
            <a:spLocks/>
          </p:cNvSpPr>
          <p:nvPr/>
        </p:nvSpPr>
        <p:spPr>
          <a:xfrm>
            <a:off x="961053" y="1306286"/>
            <a:ext cx="10179698" cy="46186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ahnschrift Light Condensed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711" y="1226795"/>
            <a:ext cx="3518495" cy="452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 rot="10800000" flipV="1">
            <a:off x="571500" y="5808529"/>
            <a:ext cx="1123515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+mn-lt"/>
              </a:rPr>
              <a:t>Наставник – учитель и воспитатель, руководитель.    С.И. Ожегов</a:t>
            </a:r>
            <a:endParaRPr lang="ru-RU" sz="2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82219" y="1024410"/>
            <a:ext cx="73461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Образование:  высшее</a:t>
            </a:r>
          </a:p>
          <a:p>
            <a:r>
              <a:rPr lang="ru-RU" sz="2800" dirty="0" smtClean="0"/>
              <a:t>Какое учебное заведение окончила:</a:t>
            </a:r>
          </a:p>
          <a:p>
            <a:r>
              <a:rPr lang="ru-RU" sz="2800" dirty="0" smtClean="0"/>
              <a:t>Карачаево-Черкесский государственный университет им. У Алиева</a:t>
            </a:r>
          </a:p>
          <a:p>
            <a:r>
              <a:rPr lang="ru-RU" sz="2800" dirty="0" smtClean="0"/>
              <a:t>Специальность по диплому: </a:t>
            </a:r>
          </a:p>
          <a:p>
            <a:r>
              <a:rPr lang="ru-RU" sz="2800" dirty="0" smtClean="0"/>
              <a:t>Учитель математики и физики.</a:t>
            </a:r>
          </a:p>
          <a:p>
            <a:r>
              <a:rPr lang="ru-RU" sz="2800" dirty="0" smtClean="0"/>
              <a:t>Педагогический стаж:  23 года</a:t>
            </a:r>
          </a:p>
          <a:p>
            <a:r>
              <a:rPr lang="ru-RU" sz="2800" dirty="0" smtClean="0"/>
              <a:t>Место работы: </a:t>
            </a:r>
          </a:p>
          <a:p>
            <a:r>
              <a:rPr lang="ru-RU" sz="2800" dirty="0" smtClean="0"/>
              <a:t>МБОУ "СОШ  п. Октябрьский»</a:t>
            </a:r>
          </a:p>
          <a:p>
            <a:r>
              <a:rPr lang="ru-RU" sz="2800" dirty="0" smtClean="0"/>
              <a:t>Должность: учитель математики и физики.</a:t>
            </a:r>
          </a:p>
          <a:p>
            <a:r>
              <a:rPr lang="ru-RU" sz="2800" dirty="0" smtClean="0"/>
              <a:t>Квалификационная категория: высшее.</a:t>
            </a:r>
          </a:p>
          <a:p>
            <a:endParaRPr lang="ru-RU" sz="2800" dirty="0"/>
          </a:p>
        </p:txBody>
      </p:sp>
    </p:spTree>
  </p:cSld>
  <p:clrMapOvr>
    <a:masterClrMapping/>
  </p:clrMapOvr>
  <p:transition advTm="2177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7"/>
          <p:cNvSpPr txBox="1">
            <a:spLocks noGrp="1"/>
          </p:cNvSpPr>
          <p:nvPr>
            <p:ph type="title"/>
          </p:nvPr>
        </p:nvSpPr>
        <p:spPr>
          <a:xfrm>
            <a:off x="603750" y="483350"/>
            <a:ext cx="11161800" cy="64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         </a:t>
            </a:r>
            <a:r>
              <a:rPr lang="ru-RU" sz="2600" b="1" dirty="0" err="1" smtClean="0">
                <a:solidFill>
                  <a:srgbClr val="FF0000"/>
                </a:solidFill>
                <a:latin typeface="+mn-lt"/>
              </a:rPr>
              <a:t>Тохтаулова</a:t>
            </a:r>
            <a:r>
              <a:rPr lang="ru-RU" sz="2600" b="1" dirty="0" smtClean="0">
                <a:solidFill>
                  <a:srgbClr val="FF0000"/>
                </a:solidFill>
                <a:latin typeface="+mn-lt"/>
              </a:rPr>
              <a:t> Фатима </a:t>
            </a:r>
            <a:r>
              <a:rPr lang="ru-RU" sz="2600" b="1" dirty="0" err="1" smtClean="0">
                <a:solidFill>
                  <a:srgbClr val="FF0000"/>
                </a:solidFill>
                <a:latin typeface="+mn-lt"/>
              </a:rPr>
              <a:t>Чарахматовна</a:t>
            </a:r>
            <a:r>
              <a:rPr lang="ru-RU" sz="2600" b="1" dirty="0" smtClean="0">
                <a:solidFill>
                  <a:srgbClr val="FF0000"/>
                </a:solidFill>
                <a:latin typeface="+mn-lt"/>
              </a:rPr>
              <a:t> – </a:t>
            </a:r>
            <a:r>
              <a:rPr lang="ru-RU" sz="2600" b="1" smtClean="0">
                <a:solidFill>
                  <a:srgbClr val="FF0000"/>
                </a:solidFill>
                <a:latin typeface="+mn-lt"/>
              </a:rPr>
              <a:t>молодой специалист</a:t>
            </a:r>
            <a:endParaRPr sz="26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Google Shape;590;p32"/>
          <p:cNvSpPr txBox="1">
            <a:spLocks/>
          </p:cNvSpPr>
          <p:nvPr/>
        </p:nvSpPr>
        <p:spPr>
          <a:xfrm>
            <a:off x="961053" y="1306286"/>
            <a:ext cx="10179698" cy="461865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ahnschrift Light Condensed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4928" y="1085849"/>
            <a:ext cx="3402840" cy="444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04850" y="5467349"/>
            <a:ext cx="107822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Педагог – это человек, посвятивший себя воспитанию и обучению детей, молодежи.        </a:t>
            </a:r>
            <a:r>
              <a:rPr lang="ru-RU" sz="3200" smtClean="0">
                <a:solidFill>
                  <a:srgbClr val="C00000"/>
                </a:solidFill>
                <a:latin typeface="+mn-lt"/>
              </a:rPr>
              <a:t>В.И.Даль</a:t>
            </a:r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.</a:t>
            </a:r>
            <a:endParaRPr lang="ru-RU" sz="32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0" y="1086928"/>
            <a:ext cx="7124700" cy="456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Образование:  </a:t>
            </a:r>
            <a:r>
              <a:rPr lang="ru-RU" sz="2600" dirty="0" err="1" smtClean="0"/>
              <a:t>бакалаврият</a:t>
            </a:r>
            <a:endParaRPr lang="ru-RU" sz="2600" dirty="0" smtClean="0"/>
          </a:p>
          <a:p>
            <a:r>
              <a:rPr lang="ru-RU" sz="2600" dirty="0" smtClean="0"/>
              <a:t>Какое учебное заведение окончила:</a:t>
            </a:r>
          </a:p>
          <a:p>
            <a:r>
              <a:rPr lang="ru-RU" sz="2600" dirty="0" smtClean="0"/>
              <a:t>Карачаево-Черкесский государственный университет имени У. Алиева</a:t>
            </a:r>
          </a:p>
          <a:p>
            <a:r>
              <a:rPr lang="ru-RU" sz="2600" dirty="0" smtClean="0"/>
              <a:t>Специальность по диплому: 44.03.01. Педагогическое образование</a:t>
            </a:r>
          </a:p>
          <a:p>
            <a:r>
              <a:rPr lang="ru-RU" sz="2600" dirty="0" smtClean="0"/>
              <a:t>Педагогический стаж: 3 года</a:t>
            </a:r>
          </a:p>
          <a:p>
            <a:r>
              <a:rPr lang="ru-RU" sz="2600" dirty="0" smtClean="0"/>
              <a:t>Место работы: </a:t>
            </a:r>
          </a:p>
          <a:p>
            <a:r>
              <a:rPr lang="ru-RU" sz="2600" dirty="0" smtClean="0"/>
              <a:t>МБОУ "СОШ  п. Октябрьский»</a:t>
            </a:r>
          </a:p>
          <a:p>
            <a:r>
              <a:rPr lang="ru-RU" sz="2600" dirty="0" smtClean="0"/>
              <a:t>Должность: учитель математики </a:t>
            </a:r>
          </a:p>
          <a:p>
            <a:r>
              <a:rPr lang="ru-RU" sz="2600" dirty="0" smtClean="0"/>
              <a:t>Квалификационная категория: соответствие</a:t>
            </a:r>
            <a:endParaRPr lang="ru-RU" sz="2600" dirty="0"/>
          </a:p>
        </p:txBody>
      </p:sp>
    </p:spTree>
  </p:cSld>
  <p:clrMapOvr>
    <a:masterClrMapping/>
  </p:clrMapOvr>
  <p:transition advTm="2399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DF7E7"/>
      </a:lt1>
      <a:dk2>
        <a:srgbClr val="000000"/>
      </a:dk2>
      <a:lt2>
        <a:srgbClr val="EEEEEE"/>
      </a:lt2>
      <a:accent1>
        <a:srgbClr val="89B6DD"/>
      </a:accent1>
      <a:accent2>
        <a:srgbClr val="FDD2CB"/>
      </a:accent2>
      <a:accent3>
        <a:srgbClr val="FCC218"/>
      </a:accent3>
      <a:accent4>
        <a:srgbClr val="C4D2D7"/>
      </a:accent4>
      <a:accent5>
        <a:srgbClr val="000000"/>
      </a:accent5>
      <a:accent6>
        <a:srgbClr val="FFFFFF"/>
      </a:accent6>
      <a:hlink>
        <a:srgbClr val="6685A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572</Words>
  <Application>Microsoft Office PowerPoint</Application>
  <PresentationFormat>Произвольный</PresentationFormat>
  <Paragraphs>153</Paragraphs>
  <Slides>24</Slides>
  <Notes>21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Ubuntu</vt:lpstr>
      <vt:lpstr>STSong</vt:lpstr>
      <vt:lpstr>Mongolian Baiti</vt:lpstr>
      <vt:lpstr>Aldrich</vt:lpstr>
      <vt:lpstr>Monotype Corsiva</vt:lpstr>
      <vt:lpstr>Calibri</vt:lpstr>
      <vt:lpstr>Bitter</vt:lpstr>
      <vt:lpstr>Abril Fatface</vt:lpstr>
      <vt:lpstr>Bahnschrift Light Condensed</vt:lpstr>
      <vt:lpstr>Arial Narrow</vt:lpstr>
      <vt:lpstr>SlidesMania</vt:lpstr>
      <vt:lpstr>Педагог и наставник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Константин Дмитриевич Ушинский</vt:lpstr>
      <vt:lpstr>   Кипкеева Асият Ильясовна – педагог наставник    </vt:lpstr>
      <vt:lpstr>         Тохтаулова Фатима Чарахматовна – молодой специалист</vt:lpstr>
      <vt:lpstr>              Актуальность темы:</vt:lpstr>
      <vt:lpstr>              Цель наставничества</vt:lpstr>
      <vt:lpstr>               Задачи  наставничества:</vt:lpstr>
      <vt:lpstr>Презентация PowerPoint</vt:lpstr>
      <vt:lpstr>Формы и методы работы педагога-наставника с молодым специалистом:</vt:lpstr>
      <vt:lpstr>Презентация PowerPoint</vt:lpstr>
      <vt:lpstr>Основные принципы наставничества:</vt:lpstr>
      <vt:lpstr>Математический турнир- 5 класс</vt:lpstr>
      <vt:lpstr>  Молодой специалист коммуникабелен,  профессионально грамотен, активен,  самоорганизован, инициативен, доброжелателен,  владеет современными средствами ИКТ.  Прошла курсы и владеет   разработкой учебно-методической и программной документации по новым  ФГОС, в методике преподавания. Успешно прошла  процедуры аттестации на первую квалификационную категорию на основе результативной деятельности.</vt:lpstr>
      <vt:lpstr>Презентация PowerPoint</vt:lpstr>
      <vt:lpstr>Мониторинг  качества  и успеваемости</vt:lpstr>
      <vt:lpstr> Моя семья-мой тыл….. </vt:lpstr>
      <vt:lpstr> Учителя!  Они как свет в пути, Какое ж нужно огненное сердце Иметь в груди, чтоб людям свет нести, Чтоб след его вовек не мог стереться! А чем их труд измерить, ты спроси У миллионов армии народной. Подвижников немало на Руси, Но нет мудрее их и благородней!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 год Указом Президента России Владимира Путина объявлен Годом педагога и наставника. </dc:title>
  <cp:lastModifiedBy>школа</cp:lastModifiedBy>
  <cp:revision>96</cp:revision>
  <dcterms:modified xsi:type="dcterms:W3CDTF">2023-03-14T20:10:49Z</dcterms:modified>
</cp:coreProperties>
</file>