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65" r:id="rId4"/>
    <p:sldId id="269" r:id="rId5"/>
    <p:sldId id="266" r:id="rId6"/>
    <p:sldId id="267" r:id="rId7"/>
    <p:sldId id="258" r:id="rId8"/>
    <p:sldId id="268" r:id="rId9"/>
    <p:sldId id="259" r:id="rId10"/>
    <p:sldId id="260" r:id="rId11"/>
    <p:sldId id="261" r:id="rId12"/>
    <p:sldId id="262" r:id="rId13"/>
    <p:sldId id="263" r:id="rId14"/>
    <p:sldId id="264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E626FBC-DF63-48DD-B5E5-D07F95527DED}" type="datetimeFigureOut">
              <a:rPr lang="ru-RU" smtClean="0"/>
              <a:t>27.12.2023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F786A32-1119-45C0-AC37-DFBBD96BFB3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836712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функциональной грамотности на уроках математики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начальной школе</a:t>
            </a:r>
            <a:endParaRPr lang="ru-RU" sz="3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5085184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Чернова Любовь Александровна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СОШ №58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Калининграда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5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332656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Портфель Коли помещается в портфеле Васи, а портфель Васи можно спрятать в портфель Севы. Какой из этих портфелей самый большой?</a:t>
            </a:r>
          </a:p>
        </p:txBody>
      </p:sp>
      <p:pic>
        <p:nvPicPr>
          <p:cNvPr id="6" name="Рисунок 5" descr="https://papik.pro/uploads/posts/2023-02/1675591989_papik-pro-p-ryukzak-shkolnii-risunok-46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2808312" cy="2950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flomaster.top/uploads/posts/2022-06/1654197907_7-flomaster-club-p-portfel-risunok-dlya-detei-krasivo-7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839" y="3573016"/>
            <a:ext cx="3276950" cy="3086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esumki.ru/uploads/photos/shkolnyj_ryukzak_grizzly_ra_772_5_sinij_968309ccde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448668"/>
            <a:ext cx="2880320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870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143280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познавательных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практических заданий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22770" y="1988840"/>
            <a:ext cx="55983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школьного пенала прямоугольной формы 180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дорожки 50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кухни 12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окна 145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гвоздя 100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дома 16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школьника 1 360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1438621"/>
            <a:ext cx="40763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Допиши единицы измерений:</a:t>
            </a:r>
          </a:p>
        </p:txBody>
      </p:sp>
    </p:spTree>
    <p:extLst>
      <p:ext uri="{BB962C8B-B14F-4D97-AF65-F5344CB8AC3E}">
        <p14:creationId xmlns:p14="http://schemas.microsoft.com/office/powerpoint/2010/main" val="223854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506954"/>
              </p:ext>
            </p:extLst>
          </p:nvPr>
        </p:nvGraphicFramePr>
        <p:xfrm>
          <a:off x="899592" y="1268760"/>
          <a:ext cx="7905444" cy="5339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35148"/>
                <a:gridCol w="2635148"/>
                <a:gridCol w="2635148"/>
              </a:tblGrid>
              <a:tr h="796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тарифа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Цена 1 минуты разговора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Дополнительные условия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</a:tr>
              <a:tr h="451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«Детский»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50копеек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 условий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</a:tr>
              <a:tr h="21769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«Подарочный»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копеек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 13 ч. 00 мин. цена первой минуты разговора 1 рубль 50 копеек за 1 минуту, остальное время по 25 копеек за минуту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</a:tr>
              <a:tr h="18318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«Дружеский»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копеек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13 ч.00мин. цена минуты 1рубль, а после 13 ч. 00 мин. – цена 1 минуты – 15 копеек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07315" marR="107315" marT="53975" marB="53975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59632" y="214482"/>
            <a:ext cx="674639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sng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Ваня Петров разговаривает с мамой с 12 ч.50 мин до 13 ч. 10 мин.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sng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Каким тарифом нужно воспользоваться Ване,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sng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чтобы ему хватило на весь разговор 8 рублей</a:t>
            </a:r>
            <a:r>
              <a:rPr kumimoji="0" lang="ru-RU" altLang="ru-RU" b="0" i="0" u="sng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altLang="ru-RU" sz="2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92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335846"/>
            <a:ext cx="748883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/>
            <a:r>
              <a:rPr lang="ru-RU" sz="32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формировании функциональной грамотности учащихся учителям начальных классов надо помнить.</a:t>
            </a:r>
          </a:p>
          <a:p>
            <a:pPr eaLnBrk="0" fontAlgn="base" hangingPunct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Главным является не предмет, которому вы учите, а личность, которую вы формируете.</a:t>
            </a:r>
          </a:p>
          <a:p>
            <a:pPr eaLnBrk="0" fontAlgn="base" hangingPunct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На воспитание активности не жалейте ни времени, ни усилий. Сегодняшний активный ученик - завтрашний активный член общества.</a:t>
            </a:r>
          </a:p>
          <a:p>
            <a:pPr eaLnBrk="0" fontAlgn="base" hangingPunct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3.Учите детей учиться.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53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980728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4.Необходимо чаще использовать вопрос "почему?", чтобы научить мыслить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причинно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понимание причинно-следственных связей является обязательным условием развивающего обучения.</a:t>
            </a:r>
          </a:p>
          <a:p>
            <a:pPr eaLnBrk="0" fontAlgn="base" hangingPunct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Помните, что знает не тот, кто пересказывает, а тот, кто использует знания на практике.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 Приучайте учеников думать и действовать самостоятельно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28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2204864"/>
            <a:ext cx="67858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1119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95536" y="260648"/>
            <a:ext cx="8496944" cy="1728192"/>
          </a:xfrm>
          <a:prstGeom prst="rect">
            <a:avLst/>
          </a:prstGeom>
        </p:spPr>
        <p:txBody>
          <a:bodyPr vert="horz" anchor="t" anchorCtr="0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Font typeface="Georgia" pitchFamily="18" charset="0"/>
              <a:buNone/>
              <a:defRPr/>
            </a:pPr>
            <a:r>
              <a:rPr lang="ru-RU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Функциональная грамотность – способность человека вступать в отношения с внешней средой и максимально быстро адаптироваться и функционировать в ней.</a:t>
            </a:r>
            <a:endParaRPr lang="ru-RU" sz="2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sun9-39.userapi.com/impg/IFm9qoIytDOsLAI7Gs-7KXbeBr9bNE540Cp2ZA/kwCShNTMwUA.jpg?size=1200x799&amp;quality=96&amp;sign=5f0c0c7bd4cec03e96a4f2f87f0ad734&amp;c_uniq_tag=BFVcVMGow8GzORhW2EjRZOcJPVK7tUJnmlUMKkrPXxc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6197248" cy="412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46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83668" y="1532985"/>
            <a:ext cx="61926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символическим текстом: диаграммами, таблицами, чертежами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32656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инструментам формирования функциональной математической грамотности относятся:</a:t>
            </a:r>
          </a:p>
        </p:txBody>
      </p:sp>
      <p:pic>
        <p:nvPicPr>
          <p:cNvPr id="6" name="Рисунок 5" descr="таблицы.jpg"/>
          <p:cNvPicPr>
            <a:picLocks noChangeAspect="1"/>
          </p:cNvPicPr>
          <p:nvPr/>
        </p:nvPicPr>
        <p:blipFill>
          <a:blip r:embed="rId2"/>
          <a:srcRect t="17550" r="102" b="23243"/>
          <a:stretch>
            <a:fillRect/>
          </a:stretch>
        </p:blipFill>
        <p:spPr>
          <a:xfrm>
            <a:off x="2555776" y="2363982"/>
            <a:ext cx="4968552" cy="395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77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548680"/>
            <a:ext cx="75608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задачами: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решённой задачей.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-Решение задач различными способами.          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-Представления ситуации, описанной в задаче. 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Самостоятельное составление задач учащимися.                 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с недостающими и избыточными данными.   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вопроса задачи.   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приема сравнения задач.                                                   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задачи так, чтобы она решалась другим действием.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-Решение обратных задач.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нестандартных задач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комбинаторных задач</a:t>
            </a:r>
          </a:p>
        </p:txBody>
      </p:sp>
    </p:spTree>
    <p:extLst>
      <p:ext uri="{BB962C8B-B14F-4D97-AF65-F5344CB8AC3E}">
        <p14:creationId xmlns:p14="http://schemas.microsoft.com/office/powerpoint/2010/main" val="6433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260648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(ребусы, кроссворды, математические игры)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игры 2.jpg"/>
          <p:cNvPicPr>
            <a:picLocks noChangeAspect="1"/>
          </p:cNvPicPr>
          <p:nvPr/>
        </p:nvPicPr>
        <p:blipFill rotWithShape="1">
          <a:blip r:embed="rId2"/>
          <a:srcRect l="11266" t="4105" r="6975"/>
          <a:stretch/>
        </p:blipFill>
        <p:spPr>
          <a:xfrm>
            <a:off x="3989356" y="1070490"/>
            <a:ext cx="5047140" cy="3029900"/>
          </a:xfrm>
          <a:prstGeom prst="rect">
            <a:avLst/>
          </a:prstGeom>
        </p:spPr>
      </p:pic>
      <p:pic>
        <p:nvPicPr>
          <p:cNvPr id="6" name="Рисунок 5" descr="игры.jpg"/>
          <p:cNvPicPr>
            <a:picLocks noChangeAspect="1"/>
          </p:cNvPicPr>
          <p:nvPr/>
        </p:nvPicPr>
        <p:blipFill rotWithShape="1">
          <a:blip r:embed="rId3"/>
          <a:srcRect l="12549" t="5484" r="2834" b="2966"/>
          <a:stretch/>
        </p:blipFill>
        <p:spPr>
          <a:xfrm>
            <a:off x="377960" y="1236859"/>
            <a:ext cx="3416658" cy="4784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uchebniki-rabochaya-tetrad.com/onlajn_0166_kniga/stranica_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7" t="84886" r="6703" b="3869"/>
          <a:stretch/>
        </p:blipFill>
        <p:spPr bwMode="auto">
          <a:xfrm>
            <a:off x="3824350" y="4365104"/>
            <a:ext cx="4991100" cy="885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1754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uchebniki-rabochaya-tetrad.com/onlajn_0165_kniga/stranica_3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9" t="37189" r="6402" b="37562"/>
          <a:stretch/>
        </p:blipFill>
        <p:spPr bwMode="auto">
          <a:xfrm>
            <a:off x="1547664" y="188640"/>
            <a:ext cx="4905375" cy="1933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img1.liveinternet.ru/images/attach/c/5/84/689/84689987_0048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" t="59800" r="8762" b="12589"/>
          <a:stretch/>
        </p:blipFill>
        <p:spPr bwMode="auto">
          <a:xfrm>
            <a:off x="4015872" y="2348880"/>
            <a:ext cx="4324350" cy="1838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uchebniki-rabochaya-tetrad.com/onlajn_0165_kniga/stranica_5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0" t="60292" r="7211" b="14495"/>
          <a:stretch/>
        </p:blipFill>
        <p:spPr bwMode="auto">
          <a:xfrm>
            <a:off x="1563719" y="4435618"/>
            <a:ext cx="5124450" cy="1971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2739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00672" y="1940639"/>
            <a:ext cx="799288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sng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Вместе у Иры и Яны 10 конфет.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sng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Сколько у кого было конфет, если у Иры больше, чем у Яны.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s://img.razrisyika.ru/img/39/1200/153715-sladkie-konfety-raskraski-dlya-dete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6" b="4240"/>
          <a:stretch/>
        </p:blipFill>
        <p:spPr bwMode="auto">
          <a:xfrm>
            <a:off x="2555776" y="2987175"/>
            <a:ext cx="3618623" cy="334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948264" y="4987439"/>
            <a:ext cx="2045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Раскрасьте конфеты Яны одним цветом, Иры другим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82961" y="620688"/>
            <a:ext cx="7891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заданий – представление ситуаций задачи и ее моделирование с помощью рисунка, отрезка, чертежа.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970912" y="3140968"/>
            <a:ext cx="0" cy="1518271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563408" y="3501008"/>
            <a:ext cx="815008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970912" y="3094419"/>
            <a:ext cx="831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ИРА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36160" y="3108388"/>
            <a:ext cx="831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   ЯНА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67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uchebniki-rabochaya-tetrad.com/onlajn_0165_kniga/stranica_4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8" t="7500" r="6512" b="55500"/>
          <a:stretch/>
        </p:blipFill>
        <p:spPr bwMode="auto">
          <a:xfrm>
            <a:off x="1331640" y="260648"/>
            <a:ext cx="5076825" cy="2819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edufuture.biz/images/d/d3/15-12-7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5" t="68962" r="1383" b="2052"/>
          <a:stretch/>
        </p:blipFill>
        <p:spPr bwMode="auto">
          <a:xfrm>
            <a:off x="3059832" y="3573016"/>
            <a:ext cx="5181600" cy="2286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3063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253859"/>
            <a:ext cx="4880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нестандартных задач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268760"/>
            <a:ext cx="6858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 помощью сосудов ёмкостью 4 л и 6 л налить из водопроводного крана 2 л воды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Требует представление практических действий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2" descr="https://prorisuem.ru/foto/4581/obieem_risunok_1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prorisuem.ru/foto/4581/obieem_risunok_10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ru-static.z-dn.net/files/dbd/710bf0d68de5ad8d36d07ae5d591c5e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99757"/>
            <a:ext cx="4662264" cy="210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s://uchebniki-rabochaya-tetrad.com/onlajn_0166_kniga/stranica_4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21" t="5897" r="5137" b="74835"/>
          <a:stretch/>
        </p:blipFill>
        <p:spPr bwMode="auto">
          <a:xfrm>
            <a:off x="1301552" y="4137248"/>
            <a:ext cx="5248275" cy="152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9704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106</TotalTime>
  <Words>489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2023-12-27T18:21:54Z</dcterms:created>
  <dcterms:modified xsi:type="dcterms:W3CDTF">2023-12-27T20:12:09Z</dcterms:modified>
</cp:coreProperties>
</file>