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png" ContentType="image/png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diagrams/layout1.xml" ContentType="application/vnd.openxmlformats-officedocument.drawingml.diagramLayout+xml"/>
  <Override PartName="/ppt/diagrams/data1.xml" ContentType="application/vnd.openxmlformats-officedocument.drawingml.diagramData+xml"/>
  <Override PartName="/ppt/diagrams/colors1.xml" ContentType="application/vnd.openxmlformats-officedocument.drawingml.diagramColors+xml"/>
  <Override PartName="/ppt/diagrams/quickStyle1.xml" ContentType="application/vnd.openxmlformats-officedocument.drawingml.diagramStyl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</file>

<file path=ppt/presentation.xml><?xml version="1.0" encoding="utf-8"?>
<p:presentation xmlns:p="http://schemas.openxmlformats.org/presentationml/2006/main" xmlns:r="http://schemas.openxmlformats.org/officeDocument/2006/relationships" xmlns:a="http://schemas.openxmlformats.org/drawingml/2006/main" saveSubsetFonts="1">
  <p:sldMasterIdLst>
    <p:sldMasterId id="2147483667" r:id="rId1"/>
  </p:sldMasterIdLst>
  <p:notesMasterIdLst>
    <p:notesMasterId r:id="rId2"/>
  </p:notesMasterIdLst>
  <p:sldIdLst>
    <p:sldId id="326" r:id="rId3"/>
    <p:sldId id="327" r:id="rId4"/>
    <p:sldId id="328" r:id="rId5"/>
    <p:sldId id="329" r:id="rId6"/>
    <p:sldId id="330" r:id="rId7"/>
    <p:sldId id="331" r:id="rId8"/>
    <p:sldId id="332" r:id="rId9"/>
    <p:sldId id="333" r:id="rId10"/>
    <p:sldId id="334" r:id="rId11"/>
    <p:sldId id="335" r:id="rId12"/>
    <p:sldId id="336" r:id="rId13"/>
    <p:sldId id="337" r:id="rId14"/>
    <p:sldId id="338" r:id="rId15"/>
    <p:sldId id="339" r:id="rId16"/>
    <p:sldId id="340" r:id="rId17"/>
    <p:sldId id="341" r:id="rId18"/>
    <p:sldId id="342" r:id="rId19"/>
  </p:sldIdLst>
  <p:sldSz type="screen16x9" cy="6858000" cx="12192000"/>
  <p:notesSz cx="6858000" cy="9144000"/>
  <p:defaultTextStyle>
    <a:defPPr>
      <a:defRPr lang="ru-RU"/>
    </a:defPPr>
    <a:lvl1pPr algn="l" defTabSz="914400" eaLnBrk="1" hangingPunct="1" latinLnBrk="0" marL="0" rtl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p="http://schemas.openxmlformats.org/presentationml/2006/main" xmlns:r="http://schemas.openxmlformats.org/officeDocument/2006/relationships" xmlns:a="http://schemas.openxmlformats.org/drawingml/2006/main">
  <p:clrMru>
    <a:srgbClr val="F1D18A"/>
    <a:srgbClr val="253B6E"/>
    <a:srgbClr val="EDEDE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r="http://schemas.openxmlformats.org/officeDocument/2006/relationships" xmlns:a="http://schemas.openxmlformats.org/drawingml/2006/main">
  <p:normalViewPr showOutlineIcons="0"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-55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tableStyles" Target="tableStyles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33CFFA-11F4-4EC6-9829-299765F56933}" type="doc">
      <dgm:prSet loTypeId="urn:microsoft.com/office/officeart/2005/8/layout/chevron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35432B81-1D45-4019-AF4C-43BE326C979E}">
      <dgm:prSet phldrT="[Текст]"/>
      <dgm:spPr/>
      <dgm:t>
        <a:bodyPr/>
        <a:lstStyle/>
        <a:p>
          <a:r>
            <a:rPr lang="ru-RU" dirty="0" smtClean="0"/>
            <a:t>1</a:t>
          </a:r>
          <a:endParaRPr lang="ru-RU" dirty="0"/>
        </a:p>
      </dgm:t>
    </dgm:pt>
    <dgm:pt modelId="{9434072A-9533-46F8-A1BD-72F1BF15ACF0}" type="parTrans" cxnId="{36F5D37D-161F-4AFD-BCB6-51EE39EBEA33}">
      <dgm:prSet/>
      <dgm:spPr/>
      <dgm:t>
        <a:bodyPr/>
        <a:lstStyle/>
        <a:p>
          <a:endParaRPr lang="ru-RU"/>
        </a:p>
      </dgm:t>
    </dgm:pt>
    <dgm:pt modelId="{E8E9DAAC-F2FD-4E79-BA65-8510F80C63F4}" type="sibTrans" cxnId="{36F5D37D-161F-4AFD-BCB6-51EE39EBEA33}">
      <dgm:prSet/>
      <dgm:spPr/>
      <dgm:t>
        <a:bodyPr/>
        <a:lstStyle/>
        <a:p>
          <a:endParaRPr lang="ru-RU"/>
        </a:p>
      </dgm:t>
    </dgm:pt>
    <dgm:pt modelId="{BFD39A5C-B447-4E90-A663-A0D4D77F8B17}">
      <dgm:prSet phldrT="[Текст]" custT="1"/>
      <dgm:spPr/>
      <dgm:t>
        <a:bodyPr/>
        <a:lstStyle/>
        <a:p>
          <a:r>
            <a:rPr lang="ru-RU" sz="2800" smtClean="0"/>
            <a:t>повторим</a:t>
          </a:r>
          <a:r>
            <a:rPr lang="ru-RU" sz="2800" smtClean="0"/>
            <a:t>обстоятельство</a:t>
          </a:r>
          <a:r>
            <a:rPr lang="ru-RU" sz="2800" dirty="0" smtClean="0"/>
            <a:t>причины,</a:t>
          </a:r>
          <a:endParaRPr lang="ru-RU" sz="2800" dirty="0"/>
        </a:p>
      </dgm:t>
    </dgm:pt>
    <dgm:pt modelId="{D79EA21A-D554-4C4A-9A6C-A7A8CB7E312C}" type="parTrans" cxnId="{90EB1D06-651E-47B3-97CF-6409EEDC7639}">
      <dgm:prSet/>
      <dgm:spPr/>
      <dgm:t>
        <a:bodyPr/>
        <a:lstStyle/>
        <a:p>
          <a:endParaRPr lang="ru-RU"/>
        </a:p>
      </dgm:t>
    </dgm:pt>
    <dgm:pt modelId="{1E29683A-B73A-4CF6-9956-CBC5F1CEBACF}" type="sibTrans" cxnId="{90EB1D06-651E-47B3-97CF-6409EEDC7639}">
      <dgm:prSet/>
      <dgm:spPr/>
      <dgm:t>
        <a:bodyPr/>
        <a:lstStyle/>
        <a:p>
          <a:endParaRPr lang="ru-RU"/>
        </a:p>
      </dgm:t>
    </dgm:pt>
    <dgm:pt modelId="{A7B5C4AA-7EB7-494A-917F-0FAA3760362C}">
      <dgm:prSet phldrT="[Текст]"/>
      <dgm:spPr/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7145F33E-BF9A-4E6E-A4E0-35ADE8627FB5}" type="parTrans" cxnId="{B5E75CE6-E7A2-4C94-8AAE-56B2CF3EB00C}">
      <dgm:prSet/>
      <dgm:spPr/>
      <dgm:t>
        <a:bodyPr/>
        <a:lstStyle/>
        <a:p>
          <a:endParaRPr lang="ru-RU"/>
        </a:p>
      </dgm:t>
    </dgm:pt>
    <dgm:pt modelId="{3C05E569-3699-4713-8D0D-94E297187B86}" type="sibTrans" cxnId="{B5E75CE6-E7A2-4C94-8AAE-56B2CF3EB00C}">
      <dgm:prSet/>
      <dgm:spPr/>
      <dgm:t>
        <a:bodyPr/>
        <a:lstStyle/>
        <a:p>
          <a:endParaRPr lang="ru-RU"/>
        </a:p>
      </dgm:t>
    </dgm:pt>
    <dgm:pt modelId="{4D383D6E-4DA5-4262-BDD7-DBF823094F5B}">
      <dgm:prSet phldrT="[Текст]" custT="1"/>
      <dgm:spPr/>
      <dgm:t>
        <a:bodyPr/>
        <a:lstStyle/>
        <a:p>
          <a:r>
            <a:rPr lang="ru-RU" sz="2800" dirty="0" smtClean="0"/>
            <a:t>узнаем о способах</a:t>
          </a:r>
          <a:r>
            <a:rPr lang="ru-RU" sz="2800" dirty="0" smtClean="0"/>
            <a:t>его</a:t>
          </a:r>
          <a:r>
            <a:rPr lang="ru-RU" sz="2800" dirty="0" smtClean="0"/>
            <a:t>выражения существительными с предлогами,</a:t>
          </a:r>
          <a:endParaRPr lang="ru-RU" sz="2800" dirty="0"/>
        </a:p>
      </dgm:t>
    </dgm:pt>
    <dgm:pt modelId="{654016CA-19FC-435C-91B1-9728E5BF66E2}" type="parTrans" cxnId="{7295D491-62C8-4597-8BAB-5E7F55067F90}">
      <dgm:prSet/>
      <dgm:spPr/>
      <dgm:t>
        <a:bodyPr/>
        <a:lstStyle/>
        <a:p>
          <a:endParaRPr lang="ru-RU"/>
        </a:p>
      </dgm:t>
    </dgm:pt>
    <dgm:pt modelId="{70D74E65-5BD1-49C6-8A2F-43DAE21AB219}" type="sibTrans" cxnId="{7295D491-62C8-4597-8BAB-5E7F55067F90}">
      <dgm:prSet/>
      <dgm:spPr/>
      <dgm:t>
        <a:bodyPr/>
        <a:lstStyle/>
        <a:p>
          <a:endParaRPr lang="ru-RU"/>
        </a:p>
      </dgm:t>
    </dgm:pt>
    <dgm:pt modelId="{054F2353-00EB-4CE5-A17C-EB2272AEAD10}">
      <dgm:prSet/>
      <dgm:spPr/>
      <dgm:t>
        <a:bodyPr/>
        <a:lstStyle/>
        <a:p>
          <a:r>
            <a:rPr lang="ru-RU" dirty="0" smtClean="0"/>
            <a:t>3</a:t>
          </a:r>
          <a:endParaRPr lang="ru-RU" dirty="0"/>
        </a:p>
      </dgm:t>
    </dgm:pt>
    <dgm:pt modelId="{44BF3737-4ACE-443D-A422-8AD81CFD8991}" type="parTrans" cxnId="{6CD49073-7CED-420F-A4D6-101E17D4D94C}">
      <dgm:prSet/>
      <dgm:spPr/>
      <dgm:t>
        <a:bodyPr/>
        <a:lstStyle/>
        <a:p>
          <a:endParaRPr lang="ru-RU"/>
        </a:p>
      </dgm:t>
    </dgm:pt>
    <dgm:pt modelId="{F9259F94-B245-4CE5-8617-CE586230A511}" type="sibTrans" cxnId="{6CD49073-7CED-420F-A4D6-101E17D4D94C}">
      <dgm:prSet/>
      <dgm:spPr/>
      <dgm:t>
        <a:bodyPr/>
        <a:lstStyle/>
        <a:p>
          <a:endParaRPr lang="ru-RU"/>
        </a:p>
      </dgm:t>
    </dgm:pt>
    <dgm:pt modelId="{D5E9B811-83DE-41B8-9DDF-746B6A0D8B66}">
      <dgm:prSet custT="1"/>
      <dgm:spPr/>
      <dgm:t>
        <a:bodyPr/>
        <a:lstStyle/>
        <a:p>
          <a:r>
            <a:rPr lang="ru-RU" sz="2800" dirty="0" smtClean="0"/>
            <a:t>повторим обстоятельство цели,</a:t>
          </a:r>
          <a:endParaRPr lang="ru-RU" sz="2800" dirty="0"/>
        </a:p>
      </dgm:t>
    </dgm:pt>
    <dgm:pt modelId="{B2F98F75-8FE9-4545-A770-36ED2FE3B003}" type="parTrans" cxnId="{D9B8EC40-F06D-482F-B1D2-5A542950E405}">
      <dgm:prSet/>
      <dgm:spPr/>
      <dgm:t>
        <a:bodyPr/>
        <a:lstStyle/>
        <a:p>
          <a:endParaRPr lang="ru-RU"/>
        </a:p>
      </dgm:t>
    </dgm:pt>
    <dgm:pt modelId="{D93534B3-E648-4F71-B643-FFC8F1095132}" type="sibTrans" cxnId="{D9B8EC40-F06D-482F-B1D2-5A542950E405}">
      <dgm:prSet/>
      <dgm:spPr/>
      <dgm:t>
        <a:bodyPr/>
        <a:lstStyle/>
        <a:p>
          <a:endParaRPr lang="ru-RU"/>
        </a:p>
      </dgm:t>
    </dgm:pt>
    <dgm:pt modelId="{60097005-0826-4726-900A-98712B623A30}">
      <dgm:prSet/>
      <dgm:spPr/>
      <dgm:t>
        <a:bodyPr/>
        <a:lstStyle/>
        <a:p>
          <a:r>
            <a:rPr lang="ru-RU" dirty="0" smtClean="0"/>
            <a:t>4</a:t>
          </a:r>
          <a:endParaRPr lang="ru-RU" dirty="0"/>
        </a:p>
      </dgm:t>
    </dgm:pt>
    <dgm:pt modelId="{09C9845F-B1E0-4E94-9EBF-956F41D6584A}" type="parTrans" cxnId="{6C2D90BB-C444-4331-88BB-CB93E6327D73}">
      <dgm:prSet/>
      <dgm:spPr/>
      <dgm:t>
        <a:bodyPr/>
        <a:lstStyle/>
        <a:p>
          <a:endParaRPr lang="ru-RU"/>
        </a:p>
      </dgm:t>
    </dgm:pt>
    <dgm:pt modelId="{9C747560-0670-412D-9BAA-4A8374C15E4E}" type="sibTrans" cxnId="{6C2D90BB-C444-4331-88BB-CB93E6327D73}">
      <dgm:prSet/>
      <dgm:spPr/>
      <dgm:t>
        <a:bodyPr/>
        <a:lstStyle/>
        <a:p>
          <a:endParaRPr lang="ru-RU"/>
        </a:p>
      </dgm:t>
    </dgm:pt>
    <dgm:pt modelId="{2474C9E6-2C2B-4436-86E3-33F9C3D101B8}">
      <dgm:prSet custT="1"/>
      <dgm:spPr/>
      <dgm:t>
        <a:bodyPr/>
        <a:lstStyle/>
        <a:p>
          <a:r>
            <a:rPr lang="ru-RU" sz="2800" dirty="0" smtClean="0"/>
            <a:t>узнаем о способах его выражения существительными с предлогами, наречиями, деепричастиями  и неопределённой формой глагола .</a:t>
          </a:r>
          <a:endParaRPr lang="ru-RU" sz="2800" dirty="0"/>
        </a:p>
      </dgm:t>
    </dgm:pt>
    <dgm:pt modelId="{BC290CB2-2837-4D35-8720-C3CD8BCEAC27}" type="parTrans" cxnId="{CA32E9E4-0B21-4BE0-B975-022AB5F56348}">
      <dgm:prSet/>
      <dgm:spPr/>
      <dgm:t>
        <a:bodyPr/>
        <a:lstStyle/>
        <a:p>
          <a:endParaRPr lang="ru-RU"/>
        </a:p>
      </dgm:t>
    </dgm:pt>
    <dgm:pt modelId="{6B849442-7A10-44BF-8860-A4F980FAC3F2}" type="sibTrans" cxnId="{CA32E9E4-0B21-4BE0-B975-022AB5F56348}">
      <dgm:prSet/>
      <dgm:spPr/>
      <dgm:t>
        <a:bodyPr/>
        <a:lstStyle/>
        <a:p>
          <a:endParaRPr lang="ru-RU"/>
        </a:p>
      </dgm:t>
    </dgm:pt>
    <dgm:pt modelId="{723F26B9-AA1C-451F-B77E-222F7DCB5A54}" type="pres">
      <dgm:prSet presAssocID="{DC33CFFA-11F4-4EC6-9829-299765F5693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2027ED3-815B-4384-9B7B-59FA0D10D381}" type="pres">
      <dgm:prSet presAssocID="{35432B81-1D45-4019-AF4C-43BE326C979E}" presName="composite" presStyleCnt="0"/>
      <dgm:spPr/>
    </dgm:pt>
    <dgm:pt modelId="{FA8F527E-B62E-491C-B4E2-AA1C2481F3F4}" type="pres">
      <dgm:prSet presAssocID="{35432B81-1D45-4019-AF4C-43BE326C979E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3120B9-6E04-4623-BB65-568342D03A57}" type="pres">
      <dgm:prSet presAssocID="{35432B81-1D45-4019-AF4C-43BE326C979E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C03A8F-D2C2-4588-8702-4C4E00DB4217}" type="pres">
      <dgm:prSet presAssocID="{E8E9DAAC-F2FD-4E79-BA65-8510F80C63F4}" presName="sp" presStyleCnt="0"/>
      <dgm:spPr/>
    </dgm:pt>
    <dgm:pt modelId="{3D6E2EE7-632E-4EB0-8F98-DA9176E5009A}" type="pres">
      <dgm:prSet presAssocID="{A7B5C4AA-7EB7-494A-917F-0FAA3760362C}" presName="composite" presStyleCnt="0"/>
      <dgm:spPr/>
    </dgm:pt>
    <dgm:pt modelId="{3CF7FC5A-7BEE-4CC4-99FE-F122C13189B2}" type="pres">
      <dgm:prSet presAssocID="{A7B5C4AA-7EB7-494A-917F-0FAA3760362C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07B301-8DA5-4752-A077-D459AC93D0FD}" type="pres">
      <dgm:prSet presAssocID="{A7B5C4AA-7EB7-494A-917F-0FAA3760362C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74D8DB-1AB5-48DE-9888-D7859191400B}" type="pres">
      <dgm:prSet presAssocID="{3C05E569-3699-4713-8D0D-94E297187B86}" presName="sp" presStyleCnt="0"/>
      <dgm:spPr/>
    </dgm:pt>
    <dgm:pt modelId="{2BF16917-E83D-49CB-BCEA-875E3AA0D088}" type="pres">
      <dgm:prSet presAssocID="{054F2353-00EB-4CE5-A17C-EB2272AEAD10}" presName="composite" presStyleCnt="0"/>
      <dgm:spPr/>
    </dgm:pt>
    <dgm:pt modelId="{6B68BED9-9BB5-4CF2-BAB3-CB15321AF02B}" type="pres">
      <dgm:prSet presAssocID="{054F2353-00EB-4CE5-A17C-EB2272AEAD10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4CF97D-9C18-4EFF-9500-30E77D682484}" type="pres">
      <dgm:prSet presAssocID="{054F2353-00EB-4CE5-A17C-EB2272AEAD10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9F3294-8A20-4205-A409-82EB12A09E05}" type="pres">
      <dgm:prSet presAssocID="{F9259F94-B245-4CE5-8617-CE586230A511}" presName="sp" presStyleCnt="0"/>
      <dgm:spPr/>
    </dgm:pt>
    <dgm:pt modelId="{E68BCF40-5D61-4738-AFF7-B822CDAE15B9}" type="pres">
      <dgm:prSet presAssocID="{60097005-0826-4726-900A-98712B623A30}" presName="composite" presStyleCnt="0"/>
      <dgm:spPr/>
    </dgm:pt>
    <dgm:pt modelId="{8DDA04DC-9A36-42CA-A76B-DFE3F4C62EBE}" type="pres">
      <dgm:prSet presAssocID="{60097005-0826-4726-900A-98712B623A30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7F2AC2-1DA0-4EF9-B4D6-4A0A1C165F30}" type="pres">
      <dgm:prSet presAssocID="{60097005-0826-4726-900A-98712B623A30}" presName="descendantText" presStyleLbl="alignAcc1" presStyleIdx="3" presStyleCnt="4" custScaleY="2024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D870A29-5DBB-413B-A498-B053345AEAB6}" type="presOf" srcId="{054F2353-00EB-4CE5-A17C-EB2272AEAD10}" destId="{6B68BED9-9BB5-4CF2-BAB3-CB15321AF02B}" srcOrd="0" destOrd="0" presId="urn:microsoft.com/office/officeart/2005/8/layout/chevron2"/>
    <dgm:cxn modelId="{B1AC5800-D0B9-4328-8DBA-DD93ED3A125A}" type="presOf" srcId="{60097005-0826-4726-900A-98712B623A30}" destId="{8DDA04DC-9A36-42CA-A76B-DFE3F4C62EBE}" srcOrd="0" destOrd="0" presId="urn:microsoft.com/office/officeart/2005/8/layout/chevron2"/>
    <dgm:cxn modelId="{94DA494A-61A3-48C9-BD0F-D75D8E322B6C}" type="presOf" srcId="{2474C9E6-2C2B-4436-86E3-33F9C3D101B8}" destId="{0F7F2AC2-1DA0-4EF9-B4D6-4A0A1C165F30}" srcOrd="0" destOrd="0" presId="urn:microsoft.com/office/officeart/2005/8/layout/chevron2"/>
    <dgm:cxn modelId="{B5E75CE6-E7A2-4C94-8AAE-56B2CF3EB00C}" srcId="{DC33CFFA-11F4-4EC6-9829-299765F56933}" destId="{A7B5C4AA-7EB7-494A-917F-0FAA3760362C}" srcOrd="1" destOrd="0" parTransId="{7145F33E-BF9A-4E6E-A4E0-35ADE8627FB5}" sibTransId="{3C05E569-3699-4713-8D0D-94E297187B86}"/>
    <dgm:cxn modelId="{7295D491-62C8-4597-8BAB-5E7F55067F90}" srcId="{A7B5C4AA-7EB7-494A-917F-0FAA3760362C}" destId="{4D383D6E-4DA5-4262-BDD7-DBF823094F5B}" srcOrd="0" destOrd="0" parTransId="{654016CA-19FC-435C-91B1-9728E5BF66E2}" sibTransId="{70D74E65-5BD1-49C6-8A2F-43DAE21AB219}"/>
    <dgm:cxn modelId="{6CD49073-7CED-420F-A4D6-101E17D4D94C}" srcId="{DC33CFFA-11F4-4EC6-9829-299765F56933}" destId="{054F2353-00EB-4CE5-A17C-EB2272AEAD10}" srcOrd="2" destOrd="0" parTransId="{44BF3737-4ACE-443D-A422-8AD81CFD8991}" sibTransId="{F9259F94-B245-4CE5-8617-CE586230A511}"/>
    <dgm:cxn modelId="{36F5D37D-161F-4AFD-BCB6-51EE39EBEA33}" srcId="{DC33CFFA-11F4-4EC6-9829-299765F56933}" destId="{35432B81-1D45-4019-AF4C-43BE326C979E}" srcOrd="0" destOrd="0" parTransId="{9434072A-9533-46F8-A1BD-72F1BF15ACF0}" sibTransId="{E8E9DAAC-F2FD-4E79-BA65-8510F80C63F4}"/>
    <dgm:cxn modelId="{CA32E9E4-0B21-4BE0-B975-022AB5F56348}" srcId="{60097005-0826-4726-900A-98712B623A30}" destId="{2474C9E6-2C2B-4436-86E3-33F9C3D101B8}" srcOrd="0" destOrd="0" parTransId="{BC290CB2-2837-4D35-8720-C3CD8BCEAC27}" sibTransId="{6B849442-7A10-44BF-8860-A4F980FAC3F2}"/>
    <dgm:cxn modelId="{3CAEF296-3B0B-4DBA-85EF-FBED78AA4681}" type="presOf" srcId="{D5E9B811-83DE-41B8-9DDF-746B6A0D8B66}" destId="{D64CF97D-9C18-4EFF-9500-30E77D682484}" srcOrd="0" destOrd="0" presId="urn:microsoft.com/office/officeart/2005/8/layout/chevron2"/>
    <dgm:cxn modelId="{FD1EFFB4-3389-4FD0-B8DE-B63EF146562B}" type="presOf" srcId="{A7B5C4AA-7EB7-494A-917F-0FAA3760362C}" destId="{3CF7FC5A-7BEE-4CC4-99FE-F122C13189B2}" srcOrd="0" destOrd="0" presId="urn:microsoft.com/office/officeart/2005/8/layout/chevron2"/>
    <dgm:cxn modelId="{75203F14-9F55-4DF4-946A-BC43E85577B2}" type="presOf" srcId="{35432B81-1D45-4019-AF4C-43BE326C979E}" destId="{FA8F527E-B62E-491C-B4E2-AA1C2481F3F4}" srcOrd="0" destOrd="0" presId="urn:microsoft.com/office/officeart/2005/8/layout/chevron2"/>
    <dgm:cxn modelId="{90EB1D06-651E-47B3-97CF-6409EEDC7639}" srcId="{35432B81-1D45-4019-AF4C-43BE326C979E}" destId="{BFD39A5C-B447-4E90-A663-A0D4D77F8B17}" srcOrd="0" destOrd="0" parTransId="{D79EA21A-D554-4C4A-9A6C-A7A8CB7E312C}" sibTransId="{1E29683A-B73A-4CF6-9956-CBC5F1CEBACF}"/>
    <dgm:cxn modelId="{D9B8EC40-F06D-482F-B1D2-5A542950E405}" srcId="{054F2353-00EB-4CE5-A17C-EB2272AEAD10}" destId="{D5E9B811-83DE-41B8-9DDF-746B6A0D8B66}" srcOrd="0" destOrd="0" parTransId="{B2F98F75-8FE9-4545-A770-36ED2FE3B003}" sibTransId="{D93534B3-E648-4F71-B643-FFC8F1095132}"/>
    <dgm:cxn modelId="{6C2D90BB-C444-4331-88BB-CB93E6327D73}" srcId="{DC33CFFA-11F4-4EC6-9829-299765F56933}" destId="{60097005-0826-4726-900A-98712B623A30}" srcOrd="3" destOrd="0" parTransId="{09C9845F-B1E0-4E94-9EBF-956F41D6584A}" sibTransId="{9C747560-0670-412D-9BAA-4A8374C15E4E}"/>
    <dgm:cxn modelId="{7AB9EDCE-A068-464A-AE0B-C1C5CFE9FCF0}" type="presOf" srcId="{BFD39A5C-B447-4E90-A663-A0D4D77F8B17}" destId="{243120B9-6E04-4623-BB65-568342D03A57}" srcOrd="0" destOrd="0" presId="urn:microsoft.com/office/officeart/2005/8/layout/chevron2"/>
    <dgm:cxn modelId="{482966C2-0EAB-426C-B70B-57F7BC3BB323}" type="presOf" srcId="{DC33CFFA-11F4-4EC6-9829-299765F56933}" destId="{723F26B9-AA1C-451F-B77E-222F7DCB5A54}" srcOrd="0" destOrd="0" presId="urn:microsoft.com/office/officeart/2005/8/layout/chevron2"/>
    <dgm:cxn modelId="{B129958C-25D4-4C55-8683-051BCBD24CAD}" type="presOf" srcId="{4D383D6E-4DA5-4262-BDD7-DBF823094F5B}" destId="{0407B301-8DA5-4752-A077-D459AC93D0FD}" srcOrd="0" destOrd="0" presId="urn:microsoft.com/office/officeart/2005/8/layout/chevron2"/>
    <dgm:cxn modelId="{1884C9A7-3C27-4507-BCCA-6017FDECDEBF}" type="presParOf" srcId="{723F26B9-AA1C-451F-B77E-222F7DCB5A54}" destId="{A2027ED3-815B-4384-9B7B-59FA0D10D381}" srcOrd="0" destOrd="0" presId="urn:microsoft.com/office/officeart/2005/8/layout/chevron2"/>
    <dgm:cxn modelId="{462312BD-D97F-4484-87CF-2663EAC148BE}" type="presParOf" srcId="{A2027ED3-815B-4384-9B7B-59FA0D10D381}" destId="{FA8F527E-B62E-491C-B4E2-AA1C2481F3F4}" srcOrd="0" destOrd="0" presId="urn:microsoft.com/office/officeart/2005/8/layout/chevron2"/>
    <dgm:cxn modelId="{46445D11-F567-4E60-8482-51E14ED18014}" type="presParOf" srcId="{A2027ED3-815B-4384-9B7B-59FA0D10D381}" destId="{243120B9-6E04-4623-BB65-568342D03A57}" srcOrd="1" destOrd="0" presId="urn:microsoft.com/office/officeart/2005/8/layout/chevron2"/>
    <dgm:cxn modelId="{05E925AB-A55E-4B0D-9E3C-F62E0BF2962B}" type="presParOf" srcId="{723F26B9-AA1C-451F-B77E-222F7DCB5A54}" destId="{23C03A8F-D2C2-4588-8702-4C4E00DB4217}" srcOrd="1" destOrd="0" presId="urn:microsoft.com/office/officeart/2005/8/layout/chevron2"/>
    <dgm:cxn modelId="{861180D5-F227-493A-A82F-8CE51DB968B4}" type="presParOf" srcId="{723F26B9-AA1C-451F-B77E-222F7DCB5A54}" destId="{3D6E2EE7-632E-4EB0-8F98-DA9176E5009A}" srcOrd="2" destOrd="0" presId="urn:microsoft.com/office/officeart/2005/8/layout/chevron2"/>
    <dgm:cxn modelId="{0A551666-B788-43B3-9010-3FF9329D2E9D}" type="presParOf" srcId="{3D6E2EE7-632E-4EB0-8F98-DA9176E5009A}" destId="{3CF7FC5A-7BEE-4CC4-99FE-F122C13189B2}" srcOrd="0" destOrd="0" presId="urn:microsoft.com/office/officeart/2005/8/layout/chevron2"/>
    <dgm:cxn modelId="{6A560938-138B-4594-A701-D8278CA53D9B}" type="presParOf" srcId="{3D6E2EE7-632E-4EB0-8F98-DA9176E5009A}" destId="{0407B301-8DA5-4752-A077-D459AC93D0FD}" srcOrd="1" destOrd="0" presId="urn:microsoft.com/office/officeart/2005/8/layout/chevron2"/>
    <dgm:cxn modelId="{C0BABC2C-303D-4ACC-B5AD-2CC52EBC9585}" type="presParOf" srcId="{723F26B9-AA1C-451F-B77E-222F7DCB5A54}" destId="{8B74D8DB-1AB5-48DE-9888-D7859191400B}" srcOrd="3" destOrd="0" presId="urn:microsoft.com/office/officeart/2005/8/layout/chevron2"/>
    <dgm:cxn modelId="{CEEBD9C8-8F3D-463A-9B68-3244E51F1D40}" type="presParOf" srcId="{723F26B9-AA1C-451F-B77E-222F7DCB5A54}" destId="{2BF16917-E83D-49CB-BCEA-875E3AA0D088}" srcOrd="4" destOrd="0" presId="urn:microsoft.com/office/officeart/2005/8/layout/chevron2"/>
    <dgm:cxn modelId="{06C6DBBE-35C4-4B2F-81D6-6D9C04059A49}" type="presParOf" srcId="{2BF16917-E83D-49CB-BCEA-875E3AA0D088}" destId="{6B68BED9-9BB5-4CF2-BAB3-CB15321AF02B}" srcOrd="0" destOrd="0" presId="urn:microsoft.com/office/officeart/2005/8/layout/chevron2"/>
    <dgm:cxn modelId="{BC66B390-FEE0-4997-9BCF-F46A000ADDC1}" type="presParOf" srcId="{2BF16917-E83D-49CB-BCEA-875E3AA0D088}" destId="{D64CF97D-9C18-4EFF-9500-30E77D682484}" srcOrd="1" destOrd="0" presId="urn:microsoft.com/office/officeart/2005/8/layout/chevron2"/>
    <dgm:cxn modelId="{CBA6F23D-E7B7-4F88-8A77-60ED567C7F56}" type="presParOf" srcId="{723F26B9-AA1C-451F-B77E-222F7DCB5A54}" destId="{8F9F3294-8A20-4205-A409-82EB12A09E05}" srcOrd="5" destOrd="0" presId="urn:microsoft.com/office/officeart/2005/8/layout/chevron2"/>
    <dgm:cxn modelId="{9DC9105F-6AEF-4665-B6BE-C51B5EE687DB}" type="presParOf" srcId="{723F26B9-AA1C-451F-B77E-222F7DCB5A54}" destId="{E68BCF40-5D61-4738-AFF7-B822CDAE15B9}" srcOrd="6" destOrd="0" presId="urn:microsoft.com/office/officeart/2005/8/layout/chevron2"/>
    <dgm:cxn modelId="{5F7E72FA-498F-463A-B0D5-D5BD27952ECE}" type="presParOf" srcId="{E68BCF40-5D61-4738-AFF7-B822CDAE15B9}" destId="{8DDA04DC-9A36-42CA-A76B-DFE3F4C62EBE}" srcOrd="0" destOrd="0" presId="urn:microsoft.com/office/officeart/2005/8/layout/chevron2"/>
    <dgm:cxn modelId="{6A2A19A8-830B-4F9B-B7EA-26D834649A77}" type="presParOf" srcId="{E68BCF40-5D61-4738-AFF7-B822CDAE15B9}" destId="{0F7F2AC2-1DA0-4EF9-B4D6-4A0A1C165F30}" srcOrd="1" destOrd="0" presId="urn:microsoft.com/office/officeart/2005/8/layout/chevron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7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9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700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8701" name="Rectangle 4"/>
          <p:cNvSpPr>
            <a:spLocks noChangeAspect="1" noRot="1" noGrp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/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48702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8703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70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  <a:t>‹#›</a:t>
            </a:fld>
            <a:endParaRPr lang="en-US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notesStyle>
    <a:lvl1pPr algn="l" fontAlgn="base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algn="l" fontAlgn="base" marL="4572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algn="l" fontAlgn="base" marL="9144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algn="l" fontAlgn="base" marL="13716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algn="l" fontAlgn="base" marL="18288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algn="l" defTabSz="914400" eaLnBrk="1" hangingPunct="1" latinLnBrk="0" marL="2286000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Master" Target="../slideMasters/slideMaster1.xml"/></Relationships>
</file>

<file path=ppt/slideLayouts/_rels/slideLayout10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Master" Target="../slideMasters/slideMaster1.xml"/></Relationships>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5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9" name="Рисунок 1"/>
          <p:cNvPicPr>
            <a:picLocks noChangeAspect="1"/>
          </p:cNvPicPr>
          <p:nvPr userDrawn="1"/>
        </p:nvPicPr>
        <p:blipFill>
          <a:blip xmlns:r="http://schemas.openxmlformats.org/officeDocument/2006/relationships" r:embed="rId1" cstate="print"/>
          <a:stretch>
            <a:fillRect/>
          </a:stretch>
        </p:blipFill>
        <p:spPr>
          <a:xfrm>
            <a:off x="-90616" y="-123567"/>
            <a:ext cx="12410228" cy="7059826"/>
          </a:xfrm>
          <a:prstGeom prst="rect"/>
        </p:spPr>
      </p:pic>
      <p:sp>
        <p:nvSpPr>
          <p:cNvPr id="104862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B1A63E9-691C-42CE-B860-DED2385FF754}" type="datetimeFigureOut">
              <a:rPr lang="ru-RU" smtClean="0"/>
              <a:t>22.09.2018</a:t>
            </a:fld>
            <a:endParaRPr lang="ru-RU"/>
          </a:p>
        </p:txBody>
      </p:sp>
      <p:sp>
        <p:nvSpPr>
          <p:cNvPr id="104862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24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F10AFC24-24FF-4A69-B4EF-7236378095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Заголовок и объект">
    <p:spTree>
      <p:nvGrpSpPr>
        <p:cNvPr id="6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0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81" name="Объект 2"/>
          <p:cNvSpPr>
            <a:spLocks noGrp="1"/>
          </p:cNvSpPr>
          <p:nvPr>
            <p:ph idx="1"/>
          </p:nvPr>
        </p:nvSpPr>
        <p:spPr/>
        <p:txBody>
          <a:bodyPr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8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B1A63E9-691C-42CE-B860-DED2385FF754}" type="datetimeFigureOut">
              <a:rPr lang="ru-RU" smtClean="0"/>
              <a:t>22.09.2018</a:t>
            </a:fld>
            <a:endParaRPr lang="ru-RU"/>
          </a:p>
        </p:txBody>
      </p:sp>
      <p:sp>
        <p:nvSpPr>
          <p:cNvPr id="104868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8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F10AFC24-24FF-4A69-B4EF-7236378095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secHead">
  <p:cSld name="Заголовок раздела">
    <p:spTree>
      <p:nvGrpSpPr>
        <p:cNvPr id="5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5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36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indent="0" marL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indent="0" marL="45720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 marL="9144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indent="0" marL="13716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 marL="18288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 marL="22860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 marL="27432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 marL="3200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 marL="36576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3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B1A63E9-691C-42CE-B860-DED2385FF754}" type="datetimeFigureOut">
              <a:rPr lang="ru-RU" smtClean="0"/>
              <a:t>22.09.2018</a:t>
            </a:fld>
            <a:endParaRPr lang="ru-RU"/>
          </a:p>
        </p:txBody>
      </p:sp>
      <p:sp>
        <p:nvSpPr>
          <p:cNvPr id="104863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3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F10AFC24-24FF-4A69-B4EF-7236378095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TxTwoObj">
  <p:cSld name="Сравнение">
    <p:spTree>
      <p:nvGrpSpPr>
        <p:cNvPr id="6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7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68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69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70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71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72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B1A63E9-691C-42CE-B860-DED2385FF754}" type="datetimeFigureOut">
              <a:rPr lang="ru-RU" smtClean="0"/>
              <a:t>22.09.2018</a:t>
            </a:fld>
            <a:endParaRPr lang="ru-RU"/>
          </a:p>
        </p:txBody>
      </p:sp>
      <p:sp>
        <p:nvSpPr>
          <p:cNvPr id="1048673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74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F10AFC24-24FF-4A69-B4EF-7236378095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Only">
  <p:cSld name="Только заголовок">
    <p:spTree>
      <p:nvGrpSpPr>
        <p:cNvPr id="5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1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3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B1A63E9-691C-42CE-B860-DED2385FF754}" type="datetimeFigureOut">
              <a:rPr lang="ru-RU" smtClean="0"/>
              <a:t>22.09.2018</a:t>
            </a:fld>
            <a:endParaRPr lang="ru-RU"/>
          </a:p>
        </p:txBody>
      </p:sp>
      <p:sp>
        <p:nvSpPr>
          <p:cNvPr id="104863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34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F10AFC24-24FF-4A69-B4EF-7236378095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blank">
  <p:cSld name="Пустой слайд">
    <p:spTree>
      <p:nvGrpSpPr>
        <p:cNvPr id="6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1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B1A63E9-691C-42CE-B860-DED2385FF754}" type="datetimeFigureOut">
              <a:rPr lang="ru-RU" smtClean="0"/>
              <a:t>22.09.2018</a:t>
            </a:fld>
            <a:endParaRPr lang="ru-RU"/>
          </a:p>
        </p:txBody>
      </p:sp>
      <p:sp>
        <p:nvSpPr>
          <p:cNvPr id="1048692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93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F10AFC24-24FF-4A69-B4EF-7236378095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picTx">
  <p:cSld name="Рисунок с подписью">
    <p:spTree>
      <p:nvGrpSpPr>
        <p:cNvPr id="5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1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indent="0" marL="0">
              <a:buNone/>
              <a:defRPr sz="3200"/>
            </a:lvl1pPr>
            <a:lvl2pPr indent="0" marL="457200">
              <a:buNone/>
              <a:defRPr sz="2800"/>
            </a:lvl2pPr>
            <a:lvl3pPr indent="0" marL="914400">
              <a:buNone/>
              <a:defRPr sz="2400"/>
            </a:lvl3pPr>
            <a:lvl4pPr indent="0" marL="1371600">
              <a:buNone/>
              <a:defRPr sz="2000"/>
            </a:lvl4pPr>
            <a:lvl5pPr indent="0" marL="1828800">
              <a:buNone/>
              <a:defRPr sz="2000"/>
            </a:lvl5pPr>
            <a:lvl6pPr indent="0" marL="2286000">
              <a:buNone/>
              <a:defRPr sz="2000"/>
            </a:lvl6pPr>
            <a:lvl7pPr indent="0" marL="2743200">
              <a:buNone/>
              <a:defRPr sz="2000"/>
            </a:lvl7pPr>
            <a:lvl8pPr indent="0" marL="3200400">
              <a:buNone/>
              <a:defRPr sz="2000"/>
            </a:lvl8pPr>
            <a:lvl9pPr indent="0" marL="3657600">
              <a:buNone/>
              <a:defRPr sz="2000"/>
            </a:lvl9pPr>
          </a:lstStyle>
          <a:p>
            <a:endParaRPr lang="ru-RU"/>
          </a:p>
        </p:txBody>
      </p:sp>
      <p:sp>
        <p:nvSpPr>
          <p:cNvPr id="104861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indent="0" marL="0">
              <a:buNone/>
              <a:defRPr sz="1600"/>
            </a:lvl1pPr>
            <a:lvl2pPr indent="0" marL="457200">
              <a:buNone/>
              <a:defRPr sz="1400"/>
            </a:lvl2pPr>
            <a:lvl3pPr indent="0" marL="914400">
              <a:buNone/>
              <a:defRPr sz="1200"/>
            </a:lvl3pPr>
            <a:lvl4pPr indent="0" marL="1371600">
              <a:buNone/>
              <a:defRPr sz="1000"/>
            </a:lvl4pPr>
            <a:lvl5pPr indent="0" marL="1828800">
              <a:buNone/>
              <a:defRPr sz="1000"/>
            </a:lvl5pPr>
            <a:lvl6pPr indent="0" marL="2286000">
              <a:buNone/>
              <a:defRPr sz="1000"/>
            </a:lvl6pPr>
            <a:lvl7pPr indent="0" marL="2743200">
              <a:buNone/>
              <a:defRPr sz="1000"/>
            </a:lvl7pPr>
            <a:lvl8pPr indent="0" marL="3200400">
              <a:buNone/>
              <a:defRPr sz="1000"/>
            </a:lvl8pPr>
            <a:lvl9pPr indent="0" marL="365760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1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B1A63E9-691C-42CE-B860-DED2385FF754}" type="datetimeFigureOut">
              <a:rPr lang="ru-RU" smtClean="0"/>
              <a:t>22.09.2018</a:t>
            </a:fld>
            <a:endParaRPr lang="ru-RU"/>
          </a:p>
        </p:txBody>
      </p:sp>
      <p:sp>
        <p:nvSpPr>
          <p:cNvPr id="104861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1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F10AFC24-24FF-4A69-B4EF-7236378095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x">
  <p:cSld name="Заголовок и вертикальный текст">
    <p:spTree>
      <p:nvGrpSpPr>
        <p:cNvPr id="6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4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95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9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B1A63E9-691C-42CE-B860-DED2385FF754}" type="datetimeFigureOut">
              <a:rPr lang="ru-RU" smtClean="0"/>
              <a:t>22.09.2018</a:t>
            </a:fld>
            <a:endParaRPr lang="ru-RU"/>
          </a:p>
        </p:txBody>
      </p:sp>
      <p:sp>
        <p:nvSpPr>
          <p:cNvPr id="104869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9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F10AFC24-24FF-4A69-B4EF-7236378095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itleAndTx">
  <p:cSld name="Вертикальный заголовок и текст">
    <p:spTree>
      <p:nvGrpSpPr>
        <p:cNvPr id="6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6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6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B1A63E9-691C-42CE-B860-DED2385FF754}" type="datetimeFigureOut">
              <a:rPr lang="ru-RU" smtClean="0"/>
              <a:t>22.09.2018</a:t>
            </a:fld>
            <a:endParaRPr lang="ru-RU"/>
          </a:p>
        </p:txBody>
      </p:sp>
      <p:sp>
        <p:nvSpPr>
          <p:cNvPr id="104866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6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F10AFC24-24FF-4A69-B4EF-7236378095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6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80" name="Рисунок 1"/>
          <p:cNvPicPr>
            <a:picLocks noChangeAspect="1"/>
          </p:cNvPicPr>
          <p:nvPr userDrawn="1"/>
        </p:nvPicPr>
        <p:blipFill>
          <a:blip xmlns:r="http://schemas.openxmlformats.org/officeDocument/2006/relationships" r:embed="rId1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/>
        </p:spPr>
      </p:pic>
      <p:sp>
        <p:nvSpPr>
          <p:cNvPr id="1048675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B1A63E9-691C-42CE-B860-DED2385FF754}" type="datetimeFigureOut">
              <a:rPr lang="ru-RU" smtClean="0"/>
              <a:t>22.09.2018</a:t>
            </a:fld>
            <a:endParaRPr lang="ru-RU"/>
          </a:p>
        </p:txBody>
      </p:sp>
      <p:sp>
        <p:nvSpPr>
          <p:cNvPr id="104867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7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F10AFC24-24FF-4A69-B4EF-723637809588}" type="slidenum">
              <a:rPr lang="ru-RU" smtClean="0"/>
              <a:t>‹#›</a:t>
            </a:fld>
            <a:endParaRPr lang="ru-RU"/>
          </a:p>
        </p:txBody>
      </p:sp>
      <p:sp>
        <p:nvSpPr>
          <p:cNvPr id="1048678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240956" y="1227437"/>
            <a:ext cx="8369644" cy="3188043"/>
          </a:xfrm>
        </p:spPr>
        <p:txBody>
          <a:bodyPr/>
          <a:lstStyle>
            <a:lvl1pPr indent="0" marL="0">
              <a:buFont typeface="Arial" panose="020B0604020202020204" pitchFamily="34" charset="0"/>
              <a:buNone/>
              <a:defRPr baseline="0" sz="4400"/>
            </a:lvl1pPr>
          </a:lstStyle>
          <a:p>
            <a:r>
              <a:rPr lang="en-US" smtClean="0"/>
              <a:t>Fan nomi</a:t>
            </a:r>
            <a:br>
              <a:rPr lang="en-US" smtClean="0"/>
            </a:br>
            <a:r>
              <a:rPr lang="uz-Cyrl-UZ" smtClean="0"/>
              <a:t>№(</a:t>
            </a:r>
            <a:r>
              <a:rPr lang="en-US" smtClean="0"/>
              <a:t>Mavzu raqami)</a:t>
            </a:r>
            <a:br>
              <a:rPr lang="en-US" smtClean="0"/>
            </a:br>
            <a:r>
              <a:rPr lang="en-US" smtClean="0"/>
              <a:t>Mavzu</a:t>
            </a:r>
            <a:br>
              <a:rPr lang="en-US" smtClean="0"/>
            </a:br>
            <a:r>
              <a:rPr lang="en-US" smtClean="0"/>
              <a:t> </a:t>
            </a:r>
            <a:br>
              <a:rPr lang="en-US" smtClean="0"/>
            </a:br>
            <a:endParaRPr lang="ru-RU"/>
          </a:p>
        </p:txBody>
      </p:sp>
      <p:sp>
        <p:nvSpPr>
          <p:cNvPr id="1048679" name="Прямоугольник 7"/>
          <p:cNvSpPr/>
          <p:nvPr userDrawn="1"/>
        </p:nvSpPr>
        <p:spPr>
          <a:xfrm>
            <a:off x="240956" y="130432"/>
            <a:ext cx="2455800" cy="400110"/>
          </a:xfrm>
          <a:prstGeom prst="rect"/>
        </p:spPr>
        <p:txBody>
          <a:bodyPr wrap="none">
            <a:spAutoFit/>
          </a:bodyPr>
          <a:p>
            <a:r>
              <a:rPr b="1" sz="2000" lang="en-US" smtClean="0">
                <a:effectLst/>
              </a:rPr>
              <a:t>Temurbeklar maktabi</a:t>
            </a:r>
            <a:endParaRPr b="1" sz="2000" lang="ru-RU">
              <a:effectLst/>
            </a:endParaRPr>
          </a:p>
        </p:txBody>
      </p:sp>
    </p:spTree>
  </p:cSld>
  <p:clrMapOvr>
    <a:masterClrMapping/>
  </p:clrMapOvr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Пользовательский макет">
    <p:spTree>
      <p:nvGrpSpPr>
        <p:cNvPr id="6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6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944691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/>
              <a:t>Kalit so’zlar</a:t>
            </a:r>
            <a:endParaRPr lang="ru-RU"/>
          </a:p>
        </p:txBody>
      </p:sp>
      <p:sp>
        <p:nvSpPr>
          <p:cNvPr id="1048647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3348E682-6290-4229-9D1F-0BB2F60F3678}" type="datetimeFigureOut">
              <a:rPr lang="ru-RU" smtClean="0"/>
              <a:t>22.09.2018</a:t>
            </a:fld>
            <a:endParaRPr lang="ru-RU"/>
          </a:p>
        </p:txBody>
      </p:sp>
      <p:sp>
        <p:nvSpPr>
          <p:cNvPr id="1048648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4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F86A250D-FFC5-49DF-B161-6D232849815B}" type="slidenum">
              <a:rPr lang="ru-RU" smtClean="0"/>
              <a:t>‹#›</a:t>
            </a:fld>
            <a:endParaRPr lang="ru-RU"/>
          </a:p>
        </p:txBody>
      </p:sp>
      <p:sp>
        <p:nvSpPr>
          <p:cNvPr id="1048650" name="Скругленный прямоугольник 5"/>
          <p:cNvSpPr/>
          <p:nvPr userDrawn="1"/>
        </p:nvSpPr>
        <p:spPr>
          <a:xfrm>
            <a:off x="838200" y="1556951"/>
            <a:ext cx="10515600" cy="2586681"/>
          </a:xfrm>
          <a:prstGeom prst="roundRect"/>
          <a:solidFill>
            <a:srgbClr val="EDED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lang="ru-RU"/>
          </a:p>
        </p:txBody>
      </p:sp>
      <p:sp>
        <p:nvSpPr>
          <p:cNvPr id="1048651" name="Объект 7"/>
          <p:cNvSpPr>
            <a:spLocks noGrp="1"/>
          </p:cNvSpPr>
          <p:nvPr>
            <p:ph sz="quarter" idx="13" hasCustomPrompt="1"/>
          </p:nvPr>
        </p:nvSpPr>
        <p:spPr>
          <a:xfrm>
            <a:off x="1177925" y="1787525"/>
            <a:ext cx="9877425" cy="2117210"/>
          </a:xfrm>
        </p:spPr>
        <p:txBody>
          <a:bodyPr/>
          <a:lstStyle>
            <a:lvl1pPr algn="l" defTabSz="914400" eaLnBrk="1" fontAlgn="auto" hangingPunct="1" indent="0" latinLnBrk="0" marL="0" marR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</a:lvl1pPr>
            <a:lvl2pPr indent="0" marL="457200">
              <a:buNone/>
            </a:lvl2pPr>
            <a:lvl3pPr indent="0" marL="914400">
              <a:buNone/>
            </a:lvl3pPr>
            <a:lvl4pPr indent="0" marL="1371600">
              <a:buNone/>
            </a:lvl4pPr>
            <a:lvl5pPr indent="0" marL="1828800">
              <a:buNone/>
            </a:lvl5pPr>
          </a:lstStyle>
          <a:p>
            <a:pPr algn="l" defTabSz="914400" eaLnBrk="1" fontAlgn="auto" hangingPunct="1" indent="0" latinLnBrk="0" lvl="0" marL="0" marR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</a:pPr>
            <a:r>
              <a:rPr lang="en-US" smtClean="0"/>
              <a:t>So’zlar, So’zlar, So’zlar, So’zlar,</a:t>
            </a:r>
          </a:p>
          <a:p>
            <a:pPr algn="l" defTabSz="914400" eaLnBrk="1" fontAlgn="auto" hangingPunct="1" indent="0" latinLnBrk="0" lvl="0" marL="0" marR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</a:pPr>
            <a:r>
              <a:rPr lang="en-US" smtClean="0"/>
              <a:t> </a:t>
            </a:r>
          </a:p>
          <a:p>
            <a:pPr algn="l" defTabSz="914400" eaLnBrk="1" fontAlgn="auto" hangingPunct="1" indent="0" latinLnBrk="0" lvl="0" marL="0" marR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</a:pPr>
            <a:endParaRPr lang="en-US" smtClean="0"/>
          </a:p>
          <a:p>
            <a:pPr lvl="0"/>
            <a:endParaRPr lang="en-US" smtClean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Пользовательский макет">
    <p:spTree>
      <p:nvGrpSpPr>
        <p:cNvPr id="6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5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944691"/>
          </a:xfrm>
        </p:spPr>
        <p:txBody>
          <a:bodyPr/>
          <a:p>
            <a:r>
              <a:rPr lang="en-US" smtClean="0"/>
              <a:t>Reja</a:t>
            </a:r>
            <a:endParaRPr lang="ru-RU"/>
          </a:p>
        </p:txBody>
      </p:sp>
      <p:sp>
        <p:nvSpPr>
          <p:cNvPr id="1048686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3348E682-6290-4229-9D1F-0BB2F60F3678}" type="datetimeFigureOut">
              <a:rPr lang="ru-RU" smtClean="0"/>
              <a:t>22.09.2018</a:t>
            </a:fld>
            <a:endParaRPr lang="ru-RU"/>
          </a:p>
        </p:txBody>
      </p:sp>
      <p:sp>
        <p:nvSpPr>
          <p:cNvPr id="1048687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88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F86A250D-FFC5-49DF-B161-6D232849815B}" type="slidenum">
              <a:rPr lang="ru-RU" smtClean="0"/>
              <a:t>‹#›</a:t>
            </a:fld>
            <a:endParaRPr lang="ru-RU"/>
          </a:p>
        </p:txBody>
      </p:sp>
      <p:sp>
        <p:nvSpPr>
          <p:cNvPr id="1048689" name="Скругленный прямоугольник 5"/>
          <p:cNvSpPr/>
          <p:nvPr userDrawn="1"/>
        </p:nvSpPr>
        <p:spPr>
          <a:xfrm>
            <a:off x="838200" y="1556951"/>
            <a:ext cx="10515600" cy="4712044"/>
          </a:xfrm>
          <a:prstGeom prst="roundRect"/>
          <a:solidFill>
            <a:srgbClr val="EDED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lang="ru-RU"/>
          </a:p>
        </p:txBody>
      </p:sp>
      <p:sp>
        <p:nvSpPr>
          <p:cNvPr id="1048690" name="Объект 7"/>
          <p:cNvSpPr>
            <a:spLocks noGrp="1"/>
          </p:cNvSpPr>
          <p:nvPr>
            <p:ph sz="quarter" idx="13"/>
          </p:nvPr>
        </p:nvSpPr>
        <p:spPr>
          <a:xfrm>
            <a:off x="1177925" y="1787525"/>
            <a:ext cx="9877425" cy="4300538"/>
          </a:xfrm>
        </p:spPr>
        <p:txBody>
          <a:bodyPr/>
          <a:lstStyle>
            <a:lvl1pPr indent="-514350" marL="514350">
              <a:buFont typeface="+mj-lt"/>
              <a:buAutoNum type="arabicPeriod"/>
            </a:lvl1pPr>
            <a:lvl2pPr indent="-457200" marL="914400">
              <a:buFont typeface="+mj-lt"/>
              <a:buAutoNum type="arabicPeriod"/>
            </a:lvl2pPr>
            <a:lvl3pPr indent="-457200" marL="1371600">
              <a:buFont typeface="+mj-lt"/>
              <a:buAutoNum type="arabicPeriod"/>
            </a:lvl3pPr>
            <a:lvl4pPr indent="-342900" marL="1714500">
              <a:buFont typeface="+mj-lt"/>
              <a:buAutoNum type="arabicPeriod"/>
            </a:lvl4pPr>
            <a:lvl5pPr indent="-342900" marL="2171700">
              <a:buFont typeface="+mj-lt"/>
              <a:buAutoNum type="arabicPeriod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0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">
  <p:cSld name="Титульный слайд">
    <p:spTree>
      <p:nvGrpSpPr>
        <p:cNvPr id="6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5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algn="ctr" indent="0" marL="0">
              <a:buNone/>
              <a:defRPr sz="2400"/>
            </a:lvl1pPr>
            <a:lvl2pPr algn="ctr" indent="0" marL="457200">
              <a:buNone/>
              <a:defRPr sz="2000"/>
            </a:lvl2pPr>
            <a:lvl3pPr algn="ctr" indent="0" marL="914400">
              <a:buNone/>
              <a:defRPr sz="1800"/>
            </a:lvl3pPr>
            <a:lvl4pPr algn="ctr" indent="0" marL="1371600">
              <a:buNone/>
              <a:defRPr sz="1600"/>
            </a:lvl4pPr>
            <a:lvl5pPr algn="ctr" indent="0" marL="1828800">
              <a:buNone/>
              <a:defRPr sz="1600"/>
            </a:lvl5pPr>
            <a:lvl6pPr algn="ctr" indent="0" marL="2286000">
              <a:buNone/>
              <a:defRPr sz="1600"/>
            </a:lvl6pPr>
            <a:lvl7pPr algn="ctr" indent="0" marL="2743200">
              <a:buNone/>
              <a:defRPr sz="1600"/>
            </a:lvl7pPr>
            <a:lvl8pPr algn="ctr" indent="0" marL="3200400">
              <a:buNone/>
              <a:defRPr sz="1600"/>
            </a:lvl8pPr>
            <a:lvl9pPr algn="ctr" indent="0" marL="3657600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04865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B1A63E9-691C-42CE-B860-DED2385FF754}" type="datetimeFigureOut">
              <a:rPr lang="ru-RU" smtClean="0"/>
              <a:t>22.09.2018</a:t>
            </a:fld>
            <a:endParaRPr lang="ru-RU"/>
          </a:p>
        </p:txBody>
      </p:sp>
      <p:sp>
        <p:nvSpPr>
          <p:cNvPr id="104865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5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F10AFC24-24FF-4A69-B4EF-7236378095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5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5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27070"/>
          </a:xfrm>
        </p:spPr>
        <p:txBody>
          <a:bodyPr>
            <a:normAutofit/>
          </a:bodyPr>
          <a:lstStyle>
            <a:lvl1pPr algn="l">
              <a:defRPr b="1"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26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B1A63E9-691C-42CE-B860-DED2385FF754}" type="datetimeFigureOut">
              <a:rPr lang="ru-RU" smtClean="0"/>
              <a:t>22.09.2018</a:t>
            </a:fld>
            <a:endParaRPr lang="ru-RU"/>
          </a:p>
        </p:txBody>
      </p:sp>
      <p:sp>
        <p:nvSpPr>
          <p:cNvPr id="1048627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28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F10AFC24-24FF-4A69-B4EF-723637809588}" type="slidenum">
              <a:rPr lang="ru-RU" smtClean="0"/>
              <a:t>‹#›</a:t>
            </a:fld>
            <a:endParaRPr lang="ru-RU"/>
          </a:p>
        </p:txBody>
      </p:sp>
      <p:sp>
        <p:nvSpPr>
          <p:cNvPr id="1048629" name="Скругленный прямоугольник 7"/>
          <p:cNvSpPr/>
          <p:nvPr userDrawn="1"/>
        </p:nvSpPr>
        <p:spPr>
          <a:xfrm>
            <a:off x="838200" y="1556951"/>
            <a:ext cx="10515600" cy="4712044"/>
          </a:xfrm>
          <a:prstGeom prst="roundRect"/>
          <a:solidFill>
            <a:srgbClr val="EDED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lang="ru-RU"/>
          </a:p>
        </p:txBody>
      </p:sp>
      <p:sp>
        <p:nvSpPr>
          <p:cNvPr id="1048630" name="Объект 9"/>
          <p:cNvSpPr>
            <a:spLocks noGrp="1"/>
          </p:cNvSpPr>
          <p:nvPr>
            <p:ph sz="quarter" idx="13"/>
          </p:nvPr>
        </p:nvSpPr>
        <p:spPr>
          <a:xfrm>
            <a:off x="1289050" y="1722395"/>
            <a:ext cx="9613900" cy="4546600"/>
          </a:xfrm>
        </p:spPr>
        <p:txBody>
          <a:bodyPr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6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7" name="Заголовок 1"/>
          <p:cNvSpPr>
            <a:spLocks noGrp="1"/>
          </p:cNvSpPr>
          <p:nvPr>
            <p:ph type="title"/>
          </p:nvPr>
        </p:nvSpPr>
        <p:spPr>
          <a:xfrm>
            <a:off x="568411" y="192132"/>
            <a:ext cx="10785389" cy="714030"/>
          </a:xfrm>
        </p:spPr>
        <p:txBody>
          <a:bodyPr>
            <a:normAutofit/>
          </a:bodyPr>
          <a:lstStyle>
            <a:lvl1pPr>
              <a:defRPr b="1" sz="36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58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B1A63E9-691C-42CE-B860-DED2385FF754}" type="datetimeFigureOut">
              <a:rPr lang="ru-RU" smtClean="0"/>
              <a:t>22.09.2018</a:t>
            </a:fld>
            <a:endParaRPr lang="ru-RU"/>
          </a:p>
        </p:txBody>
      </p:sp>
      <p:sp>
        <p:nvSpPr>
          <p:cNvPr id="1048659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60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F10AFC24-24FF-4A69-B4EF-723637809588}" type="slidenum">
              <a:rPr lang="ru-RU" smtClean="0"/>
              <a:t>‹#›</a:t>
            </a:fld>
            <a:endParaRPr lang="ru-RU"/>
          </a:p>
        </p:txBody>
      </p:sp>
      <p:sp>
        <p:nvSpPr>
          <p:cNvPr id="1048661" name="Объект 7"/>
          <p:cNvSpPr>
            <a:spLocks noGrp="1"/>
          </p:cNvSpPr>
          <p:nvPr>
            <p:ph sz="quarter" idx="13"/>
          </p:nvPr>
        </p:nvSpPr>
        <p:spPr>
          <a:xfrm>
            <a:off x="568325" y="1038225"/>
            <a:ext cx="10785475" cy="5181600"/>
          </a:xfrm>
        </p:spPr>
        <p:txBody>
          <a:bodyPr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Obj">
  <p:cSld name="Два объекта">
    <p:spTree>
      <p:nvGrpSpPr>
        <p:cNvPr id="2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58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58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58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B1A63E9-691C-42CE-B860-DED2385FF754}" type="datetimeFigureOut">
              <a:rPr lang="ru-RU" smtClean="0"/>
              <a:t>22.09.2018</a:t>
            </a:fld>
            <a:endParaRPr lang="ru-RU"/>
          </a:p>
        </p:txBody>
      </p:sp>
      <p:sp>
        <p:nvSpPr>
          <p:cNvPr id="104858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58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F10AFC24-24FF-4A69-B4EF-7236378095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Tx">
  <p:cSld name="Объект с подписью">
    <p:spTree>
      <p:nvGrpSpPr>
        <p:cNvPr id="5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0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41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42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indent="0" marL="0">
              <a:buNone/>
              <a:defRPr sz="1600"/>
            </a:lvl1pPr>
            <a:lvl2pPr indent="0" marL="457200">
              <a:buNone/>
              <a:defRPr sz="1400"/>
            </a:lvl2pPr>
            <a:lvl3pPr indent="0" marL="914400">
              <a:buNone/>
              <a:defRPr sz="1200"/>
            </a:lvl3pPr>
            <a:lvl4pPr indent="0" marL="1371600">
              <a:buNone/>
              <a:defRPr sz="1000"/>
            </a:lvl4pPr>
            <a:lvl5pPr indent="0" marL="1828800">
              <a:buNone/>
              <a:defRPr sz="1000"/>
            </a:lvl5pPr>
            <a:lvl6pPr indent="0" marL="2286000">
              <a:buNone/>
              <a:defRPr sz="1000"/>
            </a:lvl6pPr>
            <a:lvl7pPr indent="0" marL="2743200">
              <a:buNone/>
              <a:defRPr sz="1000"/>
            </a:lvl7pPr>
            <a:lvl8pPr indent="0" marL="3200400">
              <a:buNone/>
              <a:defRPr sz="1000"/>
            </a:lvl8pPr>
            <a:lvl9pPr indent="0" marL="365760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43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CB1A63E9-691C-42CE-B860-DED2385FF754}" type="datetimeFigureOut">
              <a:rPr lang="ru-RU" smtClean="0"/>
              <a:t>22.09.2018</a:t>
            </a:fld>
            <a:endParaRPr lang="ru-RU"/>
          </a:p>
        </p:txBody>
      </p:sp>
      <p:sp>
        <p:nvSpPr>
          <p:cNvPr id="1048644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45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F10AFC24-24FF-4A69-B4EF-7236378095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/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image" Target="../media/image3.jpeg"/><Relationship Id="rId1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 dpi="0">
          <a:blip xmlns:r="http://schemas.openxmlformats.org/officeDocument/2006/relationships" r:embed="rId18"/>
          <a:srcRect/>
          <a:tile algn="tl" flip="none" sx="100000" sy="100000" tx="0" ty="0"/>
        </a:blipFill>
        <a:effectLst/>
      </p:bgPr>
    </p:bg>
    <p:spTree>
      <p:nvGrpSpPr>
        <p:cNvPr id="1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/>
        </p:spPr>
        <p:txBody>
          <a:bodyPr anchor="ctr" bIns="45720" lIns="91440" rIns="91440" rtlCol="0" tIns="45720" vert="horz">
            <a:normAutofit/>
          </a:bodyPr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577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/>
        </p:spPr>
        <p:txBody>
          <a:bodyPr bIns="45720" lIns="91440" rIns="91440" rtlCol="0" tIns="45720" vert="horz">
            <a:normAutofit/>
          </a:bodyPr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578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/>
        </p:spPr>
        <p:txBody>
          <a:bodyPr anchor="ctr" bIns="45720" lIns="91440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A63E9-691C-42CE-B860-DED2385FF754}" type="datetimeFigureOut">
              <a:rPr lang="ru-RU" smtClean="0"/>
              <a:t>22.09.2018</a:t>
            </a:fld>
            <a:endParaRPr lang="ru-RU"/>
          </a:p>
        </p:txBody>
      </p:sp>
      <p:sp>
        <p:nvSpPr>
          <p:cNvPr id="1048579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/>
        </p:spPr>
        <p:txBody>
          <a:bodyPr anchor="ctr" bIns="45720" lIns="91440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04858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/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0AFC24-24FF-4A69-B4EF-723637809588}" type="slidenum">
              <a:rPr lang="ru-RU" smtClean="0"/>
              <a:t>‹#›</a:t>
            </a:fld>
            <a:endParaRPr lang="ru-RU"/>
          </a:p>
        </p:txBody>
      </p:sp>
      <p:sp>
        <p:nvSpPr>
          <p:cNvPr id="1048581" name="Прямоугольник 7"/>
          <p:cNvSpPr/>
          <p:nvPr userDrawn="1"/>
        </p:nvSpPr>
        <p:spPr>
          <a:xfrm>
            <a:off x="0" y="0"/>
            <a:ext cx="115330" cy="6858000"/>
          </a:xfrm>
          <a:prstGeom prst="rect"/>
          <a:solidFill>
            <a:srgbClr val="F1D18A"/>
          </a:solidFill>
          <a:ln>
            <a:solidFill>
              <a:srgbClr val="F1D1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lang="ru-RU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  <p:sldLayoutId id="2147483681" r:id="rId14"/>
    <p:sldLayoutId id="2147483682" r:id="rId15"/>
    <p:sldLayoutId id="2147483683" r:id="rId16"/>
    <p:sldLayoutId id="2147483684" r:id="rId17"/>
  </p:sldLayoutIdLst>
  <p:timing/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algn="l" defTabSz="914400" eaLnBrk="1" hangingPunct="1" latinLnBrk="0" marL="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image" Target="../media/image5.jpeg"/><Relationship Id="rId3" Type="http://schemas.openxmlformats.org/officeDocument/2006/relationships/image" Target="../media/image6.png"/><Relationship Id="rId4" Type="http://schemas.openxmlformats.org/officeDocument/2006/relationships/slideLayout" Target="../slideLayouts/slideLayout8.xml"/></Relationships>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slideLayout" Target="../slideLayouts/slideLayout8.xml"/></Relationships>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image" Target="../media/image21.png"/><Relationship Id="rId2" Type="http://schemas.openxmlformats.org/officeDocument/2006/relationships/slideLayout" Target="../slideLayouts/slideLayout8.xml"/></Relationships>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slideLayout" Target="../slideLayouts/slideLayout8.xml"/></Relationships>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image" Target="../media/image23.jpeg"/><Relationship Id="rId3" Type="http://schemas.openxmlformats.org/officeDocument/2006/relationships/slideLayout" Target="../slideLayouts/slideLayout8.xml"/></Relationships>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image" Target="../media/image24.png"/><Relationship Id="rId2" Type="http://schemas.openxmlformats.org/officeDocument/2006/relationships/image" Target="../media/image25.png"/><Relationship Id="rId3" Type="http://schemas.openxmlformats.org/officeDocument/2006/relationships/slideLayout" Target="../slideLayouts/slideLayout15.xml"/></Relationships>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image" Target="../media/image26.jpeg"/><Relationship Id="rId2" Type="http://schemas.openxmlformats.org/officeDocument/2006/relationships/image" Target="../media/image27.jpeg"/><Relationship Id="rId3" Type="http://schemas.openxmlformats.org/officeDocument/2006/relationships/slideLayout" Target="../slideLayouts/slideLayout8.xml"/></Relationships>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image" Target="../media/image28.jpeg"/><Relationship Id="rId2" Type="http://schemas.openxmlformats.org/officeDocument/2006/relationships/image" Target="../media/image29.jpeg"/><Relationship Id="rId3" Type="http://schemas.openxmlformats.org/officeDocument/2006/relationships/slideLayout" Target="../slideLayouts/slideLayout8.xml"/></Relationships>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3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6" Type="http://schemas.openxmlformats.org/officeDocument/2006/relationships/image" Target="../media/image7.png"/><Relationship Id="rId7" Type="http://schemas.openxmlformats.org/officeDocument/2006/relationships/slideLayout" Target="../slideLayouts/slideLayout8.xml"/></Relationships>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image" Target="../media/image9.jpeg"/><Relationship Id="rId3" Type="http://schemas.openxmlformats.org/officeDocument/2006/relationships/slideLayout" Target="../slideLayouts/slideLayout8.xml"/></Relationships>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image" Target="../media/image11.jpeg"/><Relationship Id="rId3" Type="http://schemas.openxmlformats.org/officeDocument/2006/relationships/image" Target="../media/image12.jpeg"/><Relationship Id="rId4" Type="http://schemas.openxmlformats.org/officeDocument/2006/relationships/slideLayout" Target="../slideLayouts/slideLayout8.xml"/></Relationships>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image" Target="../media/image14.jpeg"/><Relationship Id="rId3" Type="http://schemas.openxmlformats.org/officeDocument/2006/relationships/image" Target="../media/image15.jpeg"/><Relationship Id="rId4" Type="http://schemas.openxmlformats.org/officeDocument/2006/relationships/slideLayout" Target="../slideLayouts/slideLayout8.xml"/></Relationships>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image" Target="../media/image17.jpeg"/><Relationship Id="rId3" Type="http://schemas.openxmlformats.org/officeDocument/2006/relationships/image" Target="../media/image18.jpeg"/><Relationship Id="rId4" Type="http://schemas.openxmlformats.org/officeDocument/2006/relationships/slideLayout" Target="../slideLayouts/slideLayout8.xml"/></Relationships>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slideLayout" Target="../slideLayouts/slideLayout8.xml"/></Relationships>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8" name="Заголовок 3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b="1" dirty="0" lang="ru-RU" smtClean="0">
                <a:solidFill>
                  <a:srgbClr val="002060"/>
                </a:solidFill>
              </a:rPr>
              <a:t>Обстоятельства причины и цели</a:t>
            </a:r>
            <a:endParaRPr b="1" dirty="0" lang="ru-RU">
              <a:solidFill>
                <a:srgbClr val="002060"/>
              </a:solidFill>
            </a:endParaRPr>
          </a:p>
        </p:txBody>
      </p:sp>
      <p:pic>
        <p:nvPicPr>
          <p:cNvPr id="2097152" name="Рисунок 6" descr="D:\Маме\Учительская деятельность\школа\учебник 11 класс\фото 11\143.jpg"/>
          <p:cNvPicPr>
            <a:picLocks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940527" y="2978333"/>
            <a:ext cx="5068387" cy="3474718"/>
          </a:xfrm>
          <a:prstGeom prst="rect"/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</p:pic>
      <p:pic>
        <p:nvPicPr>
          <p:cNvPr id="2097153" name="Picture 3" descr="D:\Маме\Учительская деятельность\школа\учебник 11 класс\11 класс ЮЮ М в печать\фото 11\saukele2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/>
          <a:srcRect/>
          <a:stretch>
            <a:fillRect/>
          </a:stretch>
        </p:blipFill>
        <p:spPr bwMode="auto">
          <a:xfrm flipH="1">
            <a:off x="8199120" y="1254032"/>
            <a:ext cx="3630690" cy="4405993"/>
          </a:xfrm>
          <a:prstGeom prst="rect"/>
          <a:noFill/>
          <a:ln>
            <a:solidFill>
              <a:schemeClr val="accent1"/>
            </a:solidFill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</p:pic>
      <p:pic>
        <p:nvPicPr>
          <p:cNvPr id="2097154" name="Picture 1" descr="D:\клипарт\школьники\деловые\sLQ6173pcC.pn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3" cstate="print"/>
          <a:srcRect/>
          <a:stretch>
            <a:fillRect/>
          </a:stretch>
        </p:blipFill>
        <p:spPr bwMode="auto">
          <a:xfrm>
            <a:off x="6165760" y="4169591"/>
            <a:ext cx="1962150" cy="2438400"/>
          </a:xfrm>
          <a:prstGeom prst="rect"/>
          <a:noFill/>
        </p:spPr>
      </p:pic>
    </p:spTree>
  </p:cSld>
  <p:clrMapOvr>
    <a:masterClrMapping/>
  </p:clrMapOvr>
  <p:timing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23149"/>
          </a:xfrm>
        </p:spPr>
        <p:txBody>
          <a:bodyPr>
            <a:normAutofit fontScale="90000"/>
          </a:bodyPr>
          <a:p>
            <a:r>
              <a:rPr b="1" dirty="0" lang="ru-RU" smtClean="0">
                <a:solidFill>
                  <a:srgbClr val="002060"/>
                </a:solidFill>
              </a:rPr>
              <a:t>Проверьте!</a:t>
            </a:r>
            <a:endParaRPr b="1" dirty="0" lang="ru-RU">
              <a:solidFill>
                <a:srgbClr val="002060"/>
              </a:solidFill>
            </a:endParaRPr>
          </a:p>
        </p:txBody>
      </p:sp>
      <p:sp>
        <p:nvSpPr>
          <p:cNvPr id="1048603" name="Содержимое 2"/>
          <p:cNvSpPr>
            <a:spLocks noGrp="1"/>
          </p:cNvSpPr>
          <p:nvPr>
            <p:ph sz="half" idx="1"/>
          </p:nvPr>
        </p:nvSpPr>
        <p:spPr>
          <a:xfrm>
            <a:off x="772885" y="888275"/>
            <a:ext cx="8763001" cy="4598125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  <p:txBody>
          <a:bodyPr/>
          <a:p>
            <a:pPr indent="-514350" marL="514350">
              <a:buAutoNum type="arabicPeriod"/>
            </a:pPr>
            <a:r>
              <a:rPr dirty="0" lang="ru-RU" smtClean="0"/>
              <a:t>Перед </a:t>
            </a:r>
            <a:r>
              <a:rPr dirty="0" lang="ru-RU" smtClean="0"/>
              <a:t>работами </a:t>
            </a:r>
            <a:r>
              <a:rPr dirty="0" lang="ru-RU" err="1" smtClean="0"/>
              <a:t>Усто</a:t>
            </a:r>
            <a:r>
              <a:rPr dirty="0" lang="ru-RU" smtClean="0"/>
              <a:t> </a:t>
            </a:r>
            <a:r>
              <a:rPr dirty="0" lang="ru-RU" err="1" smtClean="0"/>
              <a:t>Мумина</a:t>
            </a:r>
            <a:r>
              <a:rPr dirty="0" lang="ru-RU" smtClean="0"/>
              <a:t> все замерли </a:t>
            </a:r>
            <a:r>
              <a:rPr b="1" dirty="0" i="1" lang="ru-RU" smtClean="0"/>
              <a:t>от восхищения</a:t>
            </a:r>
            <a:r>
              <a:rPr dirty="0" lang="ru-RU" smtClean="0"/>
              <a:t>. </a:t>
            </a:r>
            <a:endParaRPr dirty="0" lang="ru-RU" smtClean="0"/>
          </a:p>
          <a:p>
            <a:pPr indent="-514350" marL="514350">
              <a:buNone/>
            </a:pPr>
            <a:r>
              <a:rPr dirty="0" lang="ru-RU" smtClean="0"/>
              <a:t>2</a:t>
            </a:r>
            <a:r>
              <a:rPr dirty="0" lang="ru-RU" smtClean="0"/>
              <a:t>. Вышивальщица улыбнулась </a:t>
            </a:r>
            <a:r>
              <a:rPr b="1" dirty="0" i="1" lang="ru-RU" smtClean="0"/>
              <a:t>от похвалы</a:t>
            </a:r>
            <a:r>
              <a:rPr dirty="0" lang="ru-RU" smtClean="0"/>
              <a:t>. </a:t>
            </a:r>
            <a:endParaRPr dirty="0" lang="ru-RU" smtClean="0"/>
          </a:p>
          <a:p>
            <a:pPr indent="-514350" marL="514350">
              <a:buNone/>
            </a:pPr>
            <a:r>
              <a:rPr dirty="0" lang="ru-RU" smtClean="0"/>
              <a:t>3</a:t>
            </a:r>
            <a:r>
              <a:rPr dirty="0" lang="ru-RU" smtClean="0"/>
              <a:t>. Голос экскурсовода звенел </a:t>
            </a:r>
            <a:r>
              <a:rPr b="1" dirty="0" i="1" lang="ru-RU" smtClean="0"/>
              <a:t>от гордости</a:t>
            </a:r>
            <a:r>
              <a:rPr dirty="0" lang="ru-RU" smtClean="0"/>
              <a:t>. </a:t>
            </a:r>
            <a:endParaRPr dirty="0" lang="ru-RU" smtClean="0"/>
          </a:p>
          <a:p>
            <a:pPr indent="-514350" marL="514350">
              <a:buNone/>
            </a:pPr>
            <a:r>
              <a:rPr dirty="0" lang="ru-RU" smtClean="0"/>
              <a:t>4</a:t>
            </a:r>
            <a:r>
              <a:rPr dirty="0" lang="ru-RU" smtClean="0"/>
              <a:t>. Резчик по дереву больше не работал </a:t>
            </a:r>
            <a:r>
              <a:rPr b="1" dirty="0" i="1" lang="ru-RU" smtClean="0"/>
              <a:t>от старости</a:t>
            </a:r>
            <a:r>
              <a:rPr dirty="0" lang="ru-RU" smtClean="0"/>
              <a:t>. </a:t>
            </a:r>
            <a:endParaRPr dirty="0" lang="ru-RU" smtClean="0"/>
          </a:p>
          <a:p>
            <a:pPr indent="-514350" marL="514350">
              <a:buNone/>
            </a:pPr>
            <a:r>
              <a:rPr dirty="0" lang="ru-RU" smtClean="0"/>
              <a:t>5</a:t>
            </a:r>
            <a:r>
              <a:rPr dirty="0" lang="ru-RU" smtClean="0"/>
              <a:t>. Увидев замечательную резьбу по дереву, критики замерли </a:t>
            </a:r>
            <a:r>
              <a:rPr b="1" dirty="0" i="1" lang="ru-RU" smtClean="0"/>
              <a:t>от восторга</a:t>
            </a:r>
            <a:r>
              <a:rPr dirty="0" lang="ru-RU" smtClean="0"/>
              <a:t>.</a:t>
            </a:r>
          </a:p>
          <a:p>
            <a:pPr indent="-514350" marL="514350">
              <a:buNone/>
            </a:pPr>
            <a:r>
              <a:rPr dirty="0" lang="ru-RU" smtClean="0"/>
              <a:t> </a:t>
            </a:r>
            <a:r>
              <a:rPr dirty="0" lang="ru-RU" smtClean="0"/>
              <a:t>6. Надев вышитую тюбетейку, девочка улыбнулась </a:t>
            </a:r>
            <a:r>
              <a:rPr b="1" dirty="0" i="1" lang="ru-RU" smtClean="0"/>
              <a:t>от удовольствия</a:t>
            </a:r>
            <a:r>
              <a:rPr dirty="0" lang="ru-RU" smtClean="0"/>
              <a:t>.</a:t>
            </a:r>
          </a:p>
          <a:p>
            <a:endParaRPr dirty="0"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4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23149"/>
          </a:xfrm>
        </p:spPr>
        <p:txBody>
          <a:bodyPr>
            <a:normAutofit fontScale="90000"/>
          </a:bodyPr>
          <a:p>
            <a:r>
              <a:rPr b="1" dirty="0" lang="ru-RU" smtClean="0">
                <a:solidFill>
                  <a:srgbClr val="002060"/>
                </a:solidFill>
              </a:rPr>
              <a:t>Проверьте!</a:t>
            </a:r>
            <a:endParaRPr b="1" dirty="0" lang="ru-RU">
              <a:solidFill>
                <a:srgbClr val="002060"/>
              </a:solidFill>
            </a:endParaRPr>
          </a:p>
        </p:txBody>
      </p:sp>
      <p:sp>
        <p:nvSpPr>
          <p:cNvPr id="1048605" name="Содержимое 2"/>
          <p:cNvSpPr>
            <a:spLocks noGrp="1"/>
          </p:cNvSpPr>
          <p:nvPr>
            <p:ph sz="half" idx="1"/>
          </p:nvPr>
        </p:nvSpPr>
        <p:spPr>
          <a:xfrm>
            <a:off x="511628" y="953589"/>
            <a:ext cx="8998132" cy="3448594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p>
            <a:pPr indent="-514350" marL="514350">
              <a:buAutoNum type="arabicPeriod"/>
            </a:pPr>
            <a:r>
              <a:rPr dirty="0" lang="ru-RU" smtClean="0"/>
              <a:t>Красочный </a:t>
            </a:r>
            <a:r>
              <a:rPr dirty="0" lang="ru-RU" smtClean="0"/>
              <a:t>орнамент потемнел </a:t>
            </a:r>
            <a:r>
              <a:rPr b="1" dirty="0" i="1" lang="ru-RU" smtClean="0"/>
              <a:t>от </a:t>
            </a:r>
            <a:r>
              <a:rPr b="1" dirty="0" i="1" lang="ru-RU" smtClean="0"/>
              <a:t>времен</a:t>
            </a:r>
          </a:p>
          <a:p>
            <a:pPr indent="-514350" marL="514350">
              <a:buNone/>
            </a:pPr>
            <a:r>
              <a:rPr dirty="0" lang="ru-RU" smtClean="0"/>
              <a:t>2</a:t>
            </a:r>
            <a:r>
              <a:rPr dirty="0" lang="ru-RU" smtClean="0"/>
              <a:t>. Слой краски на картине потрескался </a:t>
            </a:r>
            <a:r>
              <a:rPr b="1" dirty="0" i="1" lang="ru-RU" smtClean="0"/>
              <a:t>от жары</a:t>
            </a:r>
            <a:r>
              <a:rPr dirty="0" lang="ru-RU" smtClean="0"/>
              <a:t>.</a:t>
            </a:r>
          </a:p>
          <a:p>
            <a:pPr indent="-514350" marL="514350">
              <a:buNone/>
            </a:pPr>
            <a:r>
              <a:rPr dirty="0" lang="ru-RU" smtClean="0"/>
              <a:t> </a:t>
            </a:r>
            <a:r>
              <a:rPr dirty="0" lang="ru-RU" smtClean="0"/>
              <a:t>3. Старый ковёр был чёрным </a:t>
            </a:r>
            <a:r>
              <a:rPr b="1" dirty="0" i="1" lang="ru-RU" smtClean="0"/>
              <a:t>от грязи</a:t>
            </a:r>
            <a:r>
              <a:rPr dirty="0" lang="ru-RU" smtClean="0"/>
              <a:t>.</a:t>
            </a:r>
          </a:p>
          <a:p>
            <a:pPr indent="-514350" marL="514350">
              <a:buNone/>
            </a:pPr>
            <a:r>
              <a:rPr dirty="0" lang="ru-RU" smtClean="0"/>
              <a:t> </a:t>
            </a:r>
            <a:r>
              <a:rPr dirty="0" lang="ru-RU" smtClean="0"/>
              <a:t>4. Древняя рукопись очень пострадала </a:t>
            </a:r>
            <a:r>
              <a:rPr b="1" dirty="0" i="1" lang="ru-RU" smtClean="0"/>
              <a:t>от сырости</a:t>
            </a:r>
            <a:r>
              <a:rPr dirty="0" lang="ru-RU" smtClean="0"/>
              <a:t>.</a:t>
            </a:r>
          </a:p>
          <a:p>
            <a:pPr indent="-514350" marL="514350">
              <a:buNone/>
            </a:pPr>
            <a:r>
              <a:rPr dirty="0" lang="ru-RU" smtClean="0"/>
              <a:t> </a:t>
            </a:r>
            <a:r>
              <a:rPr dirty="0" lang="ru-RU" smtClean="0"/>
              <a:t>5. Многие ткани потеряли свой цвет </a:t>
            </a:r>
            <a:r>
              <a:rPr b="1" dirty="0" i="1" lang="ru-RU" smtClean="0"/>
              <a:t>от частой стирки</a:t>
            </a:r>
            <a:r>
              <a:rPr dirty="0" lang="ru-RU" smtClean="0"/>
              <a:t>. </a:t>
            </a:r>
            <a:endParaRPr dirty="0" lang="ru-RU" smtClean="0"/>
          </a:p>
          <a:p>
            <a:pPr indent="-514350" marL="514350">
              <a:buNone/>
            </a:pPr>
            <a:r>
              <a:rPr dirty="0" lang="ru-RU" smtClean="0"/>
              <a:t>6</a:t>
            </a:r>
            <a:r>
              <a:rPr dirty="0" lang="ru-RU" smtClean="0"/>
              <a:t>. Руки реставратора посинели </a:t>
            </a:r>
            <a:r>
              <a:rPr b="1" dirty="0" i="1" lang="ru-RU" smtClean="0"/>
              <a:t>от вредных химикатов</a:t>
            </a:r>
            <a:r>
              <a:rPr dirty="0" lang="ru-RU" smtClean="0"/>
              <a:t>.</a:t>
            </a:r>
            <a:endParaRPr dirty="0" lang="ru-RU"/>
          </a:p>
        </p:txBody>
      </p:sp>
      <p:pic>
        <p:nvPicPr>
          <p:cNvPr id="2097168" name="Picture 7" descr="D:\клипарт\школьники\деловые\0FZHMl7gO7.pn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9613311" y="2106592"/>
            <a:ext cx="1687512" cy="3318847"/>
          </a:xfrm>
          <a:prstGeom prst="rect"/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6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23149"/>
          </a:xfrm>
        </p:spPr>
        <p:txBody>
          <a:bodyPr>
            <a:normAutofit fontScale="90000"/>
          </a:bodyPr>
          <a:p>
            <a:r>
              <a:rPr b="1" dirty="0" lang="ru-RU" smtClean="0">
                <a:solidFill>
                  <a:srgbClr val="002060"/>
                </a:solidFill>
              </a:rPr>
              <a:t>Проверьте!</a:t>
            </a:r>
            <a:endParaRPr b="1" dirty="0" lang="ru-RU">
              <a:solidFill>
                <a:srgbClr val="002060"/>
              </a:solidFill>
            </a:endParaRPr>
          </a:p>
        </p:txBody>
      </p:sp>
      <p:sp>
        <p:nvSpPr>
          <p:cNvPr id="1048607" name="Содержимое 2"/>
          <p:cNvSpPr>
            <a:spLocks noGrp="1"/>
          </p:cNvSpPr>
          <p:nvPr>
            <p:ph sz="half" idx="1"/>
          </p:nvPr>
        </p:nvSpPr>
        <p:spPr>
          <a:xfrm>
            <a:off x="668383" y="953589"/>
            <a:ext cx="8201298" cy="4885508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  <p:txBody>
          <a:bodyPr>
            <a:normAutofit lnSpcReduction="10000"/>
          </a:bodyPr>
          <a:p>
            <a:pPr indent="-514350" marL="514350">
              <a:buAutoNum type="arabicPeriod"/>
            </a:pPr>
            <a:r>
              <a:rPr dirty="0" lang="ru-RU" smtClean="0"/>
              <a:t>Мастер </a:t>
            </a:r>
            <a:r>
              <a:rPr dirty="0" lang="ru-RU" smtClean="0"/>
              <a:t>не спорил во время разговора </a:t>
            </a:r>
            <a:r>
              <a:rPr b="1" dirty="0" i="1" lang="ru-RU" smtClean="0"/>
              <a:t>из </a:t>
            </a:r>
            <a:r>
              <a:rPr b="1" dirty="0" i="1" lang="ru-RU" err="1" smtClean="0"/>
              <a:t>вежли-вости</a:t>
            </a:r>
            <a:r>
              <a:rPr dirty="0" lang="ru-RU" smtClean="0"/>
              <a:t>.</a:t>
            </a:r>
          </a:p>
          <a:p>
            <a:pPr indent="-514350" marL="514350">
              <a:buNone/>
            </a:pPr>
            <a:r>
              <a:rPr dirty="0" lang="ru-RU" smtClean="0"/>
              <a:t> </a:t>
            </a:r>
            <a:r>
              <a:rPr dirty="0" lang="ru-RU" smtClean="0"/>
              <a:t>2. Мы остановились перед незнакомой скульптурой </a:t>
            </a:r>
            <a:r>
              <a:rPr b="1" dirty="0" i="1" lang="ru-RU" smtClean="0"/>
              <a:t>из любопытства</a:t>
            </a:r>
            <a:r>
              <a:rPr dirty="0" lang="ru-RU" smtClean="0"/>
              <a:t>.</a:t>
            </a:r>
          </a:p>
          <a:p>
            <a:pPr indent="-514350" marL="514350">
              <a:buNone/>
            </a:pPr>
            <a:r>
              <a:rPr dirty="0" lang="ru-RU" smtClean="0"/>
              <a:t> </a:t>
            </a:r>
            <a:r>
              <a:rPr dirty="0" lang="ru-RU" smtClean="0"/>
              <a:t>3. </a:t>
            </a:r>
            <a:r>
              <a:rPr b="1" dirty="0" i="1" lang="ru-RU" smtClean="0"/>
              <a:t>Из благодарности</a:t>
            </a:r>
            <a:r>
              <a:rPr dirty="0" lang="ru-RU" smtClean="0"/>
              <a:t> журналисты подарили мастерицам фотографии. </a:t>
            </a:r>
            <a:endParaRPr dirty="0" lang="ru-RU" smtClean="0"/>
          </a:p>
          <a:p>
            <a:pPr indent="-514350" marL="514350">
              <a:buNone/>
            </a:pPr>
            <a:r>
              <a:rPr dirty="0" lang="ru-RU" smtClean="0"/>
              <a:t>4</a:t>
            </a:r>
            <a:r>
              <a:rPr dirty="0" lang="ru-RU" smtClean="0"/>
              <a:t>. Он никогда не просил помощи </a:t>
            </a:r>
            <a:r>
              <a:rPr b="1" dirty="0" i="1" lang="ru-RU" smtClean="0"/>
              <a:t>из гордости</a:t>
            </a:r>
            <a:r>
              <a:rPr dirty="0" lang="ru-RU" smtClean="0"/>
              <a:t>. </a:t>
            </a:r>
            <a:endParaRPr dirty="0" lang="ru-RU" smtClean="0"/>
          </a:p>
          <a:p>
            <a:pPr indent="-514350" marL="514350">
              <a:buNone/>
            </a:pPr>
            <a:r>
              <a:rPr dirty="0" lang="ru-RU" smtClean="0"/>
              <a:t>5</a:t>
            </a:r>
            <a:r>
              <a:rPr dirty="0" lang="ru-RU" smtClean="0"/>
              <a:t>. Она собирает художественные альбомы </a:t>
            </a:r>
            <a:r>
              <a:rPr b="1" dirty="0" i="1" lang="ru-RU" smtClean="0"/>
              <a:t>из любви к искусству</a:t>
            </a:r>
            <a:r>
              <a:rPr dirty="0" lang="ru-RU" smtClean="0"/>
              <a:t>. </a:t>
            </a:r>
            <a:endParaRPr dirty="0" lang="ru-RU" smtClean="0"/>
          </a:p>
          <a:p>
            <a:pPr indent="-514350" marL="514350">
              <a:buNone/>
            </a:pPr>
            <a:r>
              <a:rPr dirty="0" lang="ru-RU" smtClean="0"/>
              <a:t>6</a:t>
            </a:r>
            <a:r>
              <a:rPr dirty="0" lang="ru-RU" smtClean="0"/>
              <a:t>. </a:t>
            </a:r>
            <a:r>
              <a:rPr b="1" dirty="0" i="1" lang="ru-RU" smtClean="0"/>
              <a:t>Из уважения к древним традициям</a:t>
            </a:r>
            <a:r>
              <a:rPr dirty="0" lang="ru-RU" smtClean="0"/>
              <a:t> в городе открыли музей народных ремёсел. </a:t>
            </a:r>
          </a:p>
          <a:p>
            <a:pPr indent="-514350" marL="514350">
              <a:buNone/>
            </a:pPr>
            <a:endParaRPr dirty="0" lang="ru-RU"/>
          </a:p>
        </p:txBody>
      </p:sp>
      <p:pic>
        <p:nvPicPr>
          <p:cNvPr id="2097169" name="Picture 2" descr="D:\клипарт\школьники\деловые\71lctcAMdn.pn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9836333" y="2873829"/>
            <a:ext cx="950634" cy="3067593"/>
          </a:xfrm>
          <a:prstGeom prst="rect"/>
          <a:noFill/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8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23149"/>
          </a:xfrm>
        </p:spPr>
        <p:txBody>
          <a:bodyPr>
            <a:normAutofit fontScale="90000"/>
          </a:bodyPr>
          <a:p>
            <a:r>
              <a:rPr b="1" dirty="0" lang="ru-RU" smtClean="0">
                <a:solidFill>
                  <a:srgbClr val="002060"/>
                </a:solidFill>
              </a:rPr>
              <a:t>Проверьте!</a:t>
            </a:r>
            <a:endParaRPr b="1" dirty="0" lang="ru-RU">
              <a:solidFill>
                <a:srgbClr val="002060"/>
              </a:solidFill>
            </a:endParaRPr>
          </a:p>
        </p:txBody>
      </p:sp>
      <p:sp>
        <p:nvSpPr>
          <p:cNvPr id="1048609" name="Содержимое 2"/>
          <p:cNvSpPr>
            <a:spLocks noGrp="1"/>
          </p:cNvSpPr>
          <p:nvPr>
            <p:ph sz="half" idx="1"/>
          </p:nvPr>
        </p:nvSpPr>
        <p:spPr>
          <a:xfrm>
            <a:off x="668383" y="953589"/>
            <a:ext cx="9220200" cy="4885508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p>
            <a:pPr indent="-514350" marL="514350">
              <a:buAutoNum type="arabicPeriod"/>
            </a:pPr>
            <a:r>
              <a:rPr dirty="0" lang="ru-RU" smtClean="0"/>
              <a:t>По </a:t>
            </a:r>
            <a:r>
              <a:rPr dirty="0" lang="ru-RU" smtClean="0"/>
              <a:t>приглашению директора мы зашли в музей искусств посмотреть картины. </a:t>
            </a:r>
            <a:endParaRPr dirty="0" lang="ru-RU" smtClean="0"/>
          </a:p>
          <a:p>
            <a:pPr indent="-514350" marL="514350">
              <a:buNone/>
            </a:pPr>
            <a:r>
              <a:rPr dirty="0" lang="ru-RU" smtClean="0"/>
              <a:t>2</a:t>
            </a:r>
            <a:r>
              <a:rPr dirty="0" lang="ru-RU" smtClean="0"/>
              <a:t>. По совету друга наша подруга взяла альбом «Декоративное искусство» почитать дома</a:t>
            </a:r>
            <a:r>
              <a:rPr dirty="0" lang="ru-RU" smtClean="0"/>
              <a:t>.</a:t>
            </a:r>
          </a:p>
          <a:p>
            <a:pPr indent="-514350" marL="514350">
              <a:buNone/>
            </a:pPr>
            <a:r>
              <a:rPr dirty="0" lang="ru-RU" smtClean="0"/>
              <a:t> </a:t>
            </a:r>
            <a:r>
              <a:rPr dirty="0" lang="ru-RU" smtClean="0"/>
              <a:t>3. По желанию мамы мы остановились перед витриной посмотреть </a:t>
            </a:r>
            <a:r>
              <a:rPr dirty="0" lang="ru-RU" smtClean="0"/>
              <a:t>экспонаты.</a:t>
            </a:r>
          </a:p>
          <a:p>
            <a:pPr indent="-514350" marL="514350">
              <a:buNone/>
            </a:pPr>
            <a:r>
              <a:rPr dirty="0" lang="ru-RU" smtClean="0"/>
              <a:t> </a:t>
            </a:r>
            <a:r>
              <a:rPr dirty="0" lang="ru-RU" smtClean="0"/>
              <a:t>4. По просьбе отца ученик пришёл к мастеру поучиться</a:t>
            </a:r>
            <a:r>
              <a:rPr dirty="0" lang="ru-RU" smtClean="0"/>
              <a:t>.</a:t>
            </a:r>
          </a:p>
          <a:p>
            <a:pPr indent="-514350" marL="514350">
              <a:buNone/>
            </a:pPr>
            <a:r>
              <a:rPr dirty="0" lang="ru-RU" smtClean="0"/>
              <a:t> </a:t>
            </a:r>
            <a:r>
              <a:rPr dirty="0" lang="ru-RU" smtClean="0"/>
              <a:t>5. По решению </a:t>
            </a:r>
            <a:r>
              <a:rPr dirty="0" lang="ru-RU" err="1" smtClean="0"/>
              <a:t>хокима</a:t>
            </a:r>
            <a:r>
              <a:rPr dirty="0" lang="ru-RU" smtClean="0"/>
              <a:t> тележурналисты приехали в город снять телерепортаж.</a:t>
            </a:r>
          </a:p>
          <a:p>
            <a:pPr indent="-514350" marL="514350">
              <a:buNone/>
            </a:pPr>
            <a:endParaRPr dirty="0" lang="ru-RU"/>
          </a:p>
        </p:txBody>
      </p:sp>
      <p:pic>
        <p:nvPicPr>
          <p:cNvPr id="2097170" name="Picture 7" descr="D:\клипарт\школьники\деловые\0FZHMl7gO7.pn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9926820" y="2825050"/>
            <a:ext cx="1687512" cy="3318847"/>
          </a:xfrm>
          <a:prstGeom prst="rect"/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0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3433354" cy="745217"/>
          </a:xfrm>
        </p:spPr>
        <p:txBody>
          <a:bodyPr/>
          <a:p>
            <a:r>
              <a:rPr b="1" dirty="0" lang="ru-RU" smtClean="0">
                <a:solidFill>
                  <a:srgbClr val="002060"/>
                </a:solidFill>
              </a:rPr>
              <a:t>Проверьте!</a:t>
            </a:r>
            <a:endParaRPr b="1" dirty="0" lang="ru-RU">
              <a:solidFill>
                <a:srgbClr val="002060"/>
              </a:solidFill>
            </a:endParaRPr>
          </a:p>
        </p:txBody>
      </p:sp>
      <p:sp>
        <p:nvSpPr>
          <p:cNvPr id="1048611" name="Содержимое 2"/>
          <p:cNvSpPr>
            <a:spLocks noGrp="1"/>
          </p:cNvSpPr>
          <p:nvPr>
            <p:ph sz="half" idx="1"/>
          </p:nvPr>
        </p:nvSpPr>
        <p:spPr>
          <a:xfrm>
            <a:off x="785950" y="1136468"/>
            <a:ext cx="6281056" cy="5238206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  <p:txBody>
          <a:bodyPr>
            <a:normAutofit lnSpcReduction="10000"/>
          </a:bodyPr>
          <a:p>
            <a:pPr>
              <a:buNone/>
            </a:pPr>
            <a:r>
              <a:rPr dirty="0" lang="ru-RU" smtClean="0"/>
              <a:t>1. Химические реактивы нужны реставратору для восстановления предметов искусства. </a:t>
            </a:r>
            <a:endParaRPr dirty="0" lang="ru-RU" smtClean="0"/>
          </a:p>
          <a:p>
            <a:pPr>
              <a:buNone/>
            </a:pPr>
            <a:r>
              <a:rPr dirty="0" lang="ru-RU" smtClean="0"/>
              <a:t>2</a:t>
            </a:r>
            <a:r>
              <a:rPr dirty="0" lang="ru-RU" smtClean="0"/>
              <a:t>. Золотая нить нужна вышивальщику для создания узора</a:t>
            </a:r>
            <a:r>
              <a:rPr dirty="0" lang="ru-RU" smtClean="0"/>
              <a:t>.</a:t>
            </a:r>
          </a:p>
          <a:p>
            <a:pPr>
              <a:buNone/>
            </a:pPr>
            <a:r>
              <a:rPr dirty="0" lang="ru-RU" smtClean="0"/>
              <a:t> </a:t>
            </a:r>
            <a:r>
              <a:rPr dirty="0" lang="ru-RU" smtClean="0"/>
              <a:t>3. Хороший эскиз нужен резчику для точности работы. </a:t>
            </a:r>
            <a:endParaRPr dirty="0" lang="ru-RU" smtClean="0"/>
          </a:p>
          <a:p>
            <a:pPr>
              <a:buNone/>
            </a:pPr>
            <a:r>
              <a:rPr dirty="0" lang="ru-RU" smtClean="0"/>
              <a:t>4</a:t>
            </a:r>
            <a:r>
              <a:rPr dirty="0" lang="ru-RU" smtClean="0"/>
              <a:t>. Кусочки кожи и ткани необходимы мастерице для украшения бытовых предметов. </a:t>
            </a:r>
            <a:endParaRPr dirty="0" lang="ru-RU" smtClean="0"/>
          </a:p>
          <a:p>
            <a:pPr>
              <a:buNone/>
            </a:pPr>
            <a:r>
              <a:rPr dirty="0" lang="ru-RU" smtClean="0"/>
              <a:t>5</a:t>
            </a:r>
            <a:r>
              <a:rPr dirty="0" lang="ru-RU" smtClean="0"/>
              <a:t>. Серебряная проволока понадобится ювелиру для ремонта старинных изделий.</a:t>
            </a:r>
          </a:p>
          <a:p>
            <a:endParaRPr dirty="0" lang="ru-RU"/>
          </a:p>
        </p:txBody>
      </p:sp>
      <p:pic>
        <p:nvPicPr>
          <p:cNvPr id="2097171" name="Picture 4" descr="http://museum.kr.uz/data/uploads/restorers/restorers4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8151223" y="248195"/>
            <a:ext cx="3709851" cy="2782388"/>
          </a:xfrm>
          <a:prstGeom prst="rect"/>
          <a:noFill/>
          <a:ln>
            <a:solidFill>
              <a:schemeClr val="accent1"/>
            </a:solidFill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</p:pic>
      <p:pic>
        <p:nvPicPr>
          <p:cNvPr id="2097172" name="Picture 6" descr="http://museum.kr.uz/data/uploads/restorers/kancheva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/>
          <a:srcRect/>
          <a:stretch>
            <a:fillRect/>
          </a:stretch>
        </p:blipFill>
        <p:spPr bwMode="auto">
          <a:xfrm>
            <a:off x="7300958" y="2994614"/>
            <a:ext cx="2443933" cy="3706632"/>
          </a:xfrm>
          <a:prstGeom prst="rect"/>
          <a:noFill/>
          <a:ln>
            <a:solidFill>
              <a:schemeClr val="accent1"/>
            </a:solidFill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8" name="Заголовок 4"/>
          <p:cNvSpPr>
            <a:spLocks noGrp="1"/>
          </p:cNvSpPr>
          <p:nvPr>
            <p:ph type="title"/>
          </p:nvPr>
        </p:nvSpPr>
        <p:spPr>
          <a:xfrm>
            <a:off x="709160" y="274320"/>
            <a:ext cx="3932237" cy="744583"/>
          </a:xfrm>
        </p:spPr>
        <p:txBody>
          <a:bodyPr/>
          <a:p>
            <a:r>
              <a:rPr b="1" dirty="0" lang="ru-RU" smtClean="0">
                <a:solidFill>
                  <a:srgbClr val="002060"/>
                </a:solidFill>
              </a:rPr>
              <a:t>Мозговой штурм</a:t>
            </a:r>
            <a:endParaRPr b="1" dirty="0" lang="ru-RU">
              <a:solidFill>
                <a:srgbClr val="002060"/>
              </a:solidFill>
            </a:endParaRPr>
          </a:p>
        </p:txBody>
      </p:sp>
      <p:sp>
        <p:nvSpPr>
          <p:cNvPr id="1048619" name="Текст 6"/>
          <p:cNvSpPr>
            <a:spLocks noGrp="1"/>
          </p:cNvSpPr>
          <p:nvPr>
            <p:ph type="body" sz="half" idx="2"/>
          </p:nvPr>
        </p:nvSpPr>
        <p:spPr>
          <a:xfrm>
            <a:off x="1296989" y="1404257"/>
            <a:ext cx="8186646" cy="3272246"/>
          </a:xfr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p>
            <a:pPr indent="-514350" marL="514350">
              <a:buAutoNum type="arabicPeriod"/>
            </a:pPr>
            <a:r>
              <a:rPr dirty="0" sz="2800" lang="ru-RU" smtClean="0"/>
              <a:t>И.В</a:t>
            </a:r>
            <a:r>
              <a:rPr dirty="0" sz="2800" lang="ru-RU" smtClean="0"/>
              <a:t>. Савицкого можно назвать подвижником в искусстве. </a:t>
            </a:r>
            <a:endParaRPr dirty="0" sz="2800" lang="ru-RU" smtClean="0"/>
          </a:p>
          <a:p>
            <a:pPr indent="-514350" marL="514350"/>
            <a:r>
              <a:rPr dirty="0" sz="2800" lang="ru-RU" smtClean="0"/>
              <a:t>2</a:t>
            </a:r>
            <a:r>
              <a:rPr dirty="0" sz="2800" lang="ru-RU" smtClean="0"/>
              <a:t>. Необходимо поддерживать народные традиции в декоративно-прикладном искусстве с целью сохранения их для потомков. </a:t>
            </a:r>
            <a:endParaRPr dirty="0" sz="2800" lang="ru-RU" smtClean="0"/>
          </a:p>
          <a:p>
            <a:pPr indent="-514350" marL="514350"/>
            <a:r>
              <a:rPr dirty="0" sz="2800" lang="ru-RU" smtClean="0"/>
              <a:t>3</a:t>
            </a:r>
            <a:r>
              <a:rPr dirty="0" sz="2800" lang="ru-RU" smtClean="0"/>
              <a:t>. Произведения выдающихся художников не нуждаются в рекламе. </a:t>
            </a:r>
          </a:p>
          <a:p>
            <a:endParaRPr dirty="0" sz="2800" lang="ru-RU"/>
          </a:p>
        </p:txBody>
      </p:sp>
      <p:pic>
        <p:nvPicPr>
          <p:cNvPr id="2097173" name="Picture 2" descr="D:\клипарт\школьники\деловые\yI9QmYjSbk.pn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167323" y="3187855"/>
            <a:ext cx="1021034" cy="3431749"/>
          </a:xfrm>
          <a:prstGeom prst="rect"/>
          <a:noFill/>
        </p:spPr>
      </p:pic>
      <p:pic>
        <p:nvPicPr>
          <p:cNvPr id="2097174" name="Picture 7" descr="D:\клипарт\школьники\деловые\wx10MWF9vE.pn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/>
          <a:srcRect/>
          <a:stretch>
            <a:fillRect/>
          </a:stretch>
        </p:blipFill>
        <p:spPr bwMode="auto">
          <a:xfrm>
            <a:off x="9853432" y="2980087"/>
            <a:ext cx="1202462" cy="3538279"/>
          </a:xfrm>
          <a:prstGeom prst="rect"/>
          <a:noFill/>
        </p:spPr>
      </p:pic>
    </p:spTree>
  </p:cSld>
  <p:clrMapOvr>
    <a:masterClrMapping/>
  </p:clrMapOvr>
  <p:timing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0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ru-RU" err="1" smtClean="0"/>
              <a:t>Усто</a:t>
            </a:r>
            <a:r>
              <a:rPr dirty="0" lang="ru-RU" smtClean="0"/>
              <a:t> </a:t>
            </a:r>
            <a:r>
              <a:rPr dirty="0" lang="ru-RU" err="1" smtClean="0"/>
              <a:t>Мумин</a:t>
            </a:r>
            <a:endParaRPr dirty="0" lang="ru-RU"/>
          </a:p>
        </p:txBody>
      </p:sp>
      <p:pic>
        <p:nvPicPr>
          <p:cNvPr id="2097175" name="Picture 4" descr="http://museum.kr.uz/data/uploads/artists/usto-mumin-doroga-jzizni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821780" y="1954937"/>
            <a:ext cx="4114800" cy="4562476"/>
          </a:xfrm>
          <a:prstGeom prst="rect"/>
          <a:noFill/>
        </p:spPr>
      </p:pic>
      <p:pic>
        <p:nvPicPr>
          <p:cNvPr id="2097176" name="Picture 6" descr="http://museum.kr.uz/data/uploads/artists/usto-mumin-malchik-v-mehovoy-shapke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/>
          <a:srcRect/>
          <a:stretch>
            <a:fillRect/>
          </a:stretch>
        </p:blipFill>
        <p:spPr bwMode="auto">
          <a:xfrm>
            <a:off x="5093335" y="2019300"/>
            <a:ext cx="4246710" cy="4512129"/>
          </a:xfrm>
          <a:prstGeom prst="rect"/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1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dirty="0" lang="ru-RU" smtClean="0"/>
              <a:t>Павел </a:t>
            </a:r>
            <a:r>
              <a:rPr dirty="0" lang="ru-RU" err="1" smtClean="0"/>
              <a:t>Беньков</a:t>
            </a:r>
            <a:r>
              <a:rPr dirty="0" lang="ru-RU" smtClean="0"/>
              <a:t>              Урал </a:t>
            </a:r>
            <a:r>
              <a:rPr dirty="0" lang="ru-RU" err="1" smtClean="0"/>
              <a:t>Тансыкбаев</a:t>
            </a:r>
            <a:endParaRPr dirty="0" lang="ru-RU"/>
          </a:p>
        </p:txBody>
      </p:sp>
      <p:pic>
        <p:nvPicPr>
          <p:cNvPr id="2097177" name="Picture 8" descr="http://museum.kr.uz/data/uploads/artists/benkov-minaret-kalyan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978534" y="1716224"/>
            <a:ext cx="4114800" cy="4895850"/>
          </a:xfrm>
          <a:prstGeom prst="rect"/>
          <a:noFill/>
          <a:ln>
            <a:solidFill>
              <a:schemeClr val="accent1"/>
            </a:solidFill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</p:pic>
      <p:pic>
        <p:nvPicPr>
          <p:cNvPr id="2097178" name="Picture 2" descr="http://museum.kr.uz/data/uploads/artists/tansikbaev-bagryanaya-osen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/>
          <a:srcRect/>
          <a:stretch>
            <a:fillRect/>
          </a:stretch>
        </p:blipFill>
        <p:spPr bwMode="auto">
          <a:xfrm>
            <a:off x="6073049" y="1694895"/>
            <a:ext cx="4364173" cy="4909696"/>
          </a:xfrm>
          <a:prstGeom prst="rect"/>
          <a:noFill/>
          <a:ln>
            <a:solidFill>
              <a:schemeClr val="accent1"/>
            </a:solidFill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0" name="Заголовок 3"/>
          <p:cNvSpPr>
            <a:spLocks noGrp="1"/>
          </p:cNvSpPr>
          <p:nvPr>
            <p:ph type="title"/>
          </p:nvPr>
        </p:nvSpPr>
        <p:spPr>
          <a:xfrm>
            <a:off x="838200" y="365126"/>
            <a:ext cx="4556760" cy="666840"/>
          </a:xfrm>
        </p:spPr>
        <p:txBody>
          <a:bodyPr>
            <a:normAutofit fontScale="95455"/>
          </a:bodyPr>
          <a:p>
            <a:r>
              <a:rPr b="1" dirty="0" lang="ru-RU" smtClean="0">
                <a:solidFill>
                  <a:srgbClr val="002060"/>
                </a:solidFill>
              </a:rPr>
              <a:t>Сегодня на уроке</a:t>
            </a:r>
            <a:endParaRPr b="1" dirty="0" lang="ru-RU">
              <a:solidFill>
                <a:srgbClr val="002060"/>
              </a:solidFill>
            </a:endParaRPr>
          </a:p>
        </p:txBody>
      </p:sp>
      <p:graphicFrame>
        <p:nvGraphicFramePr>
          <p:cNvPr id="4194304" name="Содержимое 6"/>
          <p:cNvGraphicFramePr>
            <a:graphicFrameLocks noGrp="1"/>
          </p:cNvGraphicFramePr>
          <p:nvPr>
            <p:ph sz="half" idx="2"/>
          </p:nvPr>
        </p:nvGraphicFramePr>
        <p:xfrm>
          <a:off x="999308" y="1185544"/>
          <a:ext cx="8628018" cy="45621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1" r:qs="rId5" r:cs="rId4"/>
          </a:graphicData>
        </a:graphic>
      </p:graphicFrame>
      <p:pic>
        <p:nvPicPr>
          <p:cNvPr id="2097155" name="Picture 3" descr="D:\клипарт\школьники\деловые\0FZHMl7gO7.pn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6" cstate="print"/>
          <a:srcRect/>
          <a:stretch>
            <a:fillRect/>
          </a:stretch>
        </p:blipFill>
        <p:spPr bwMode="auto">
          <a:xfrm>
            <a:off x="9920856" y="2452359"/>
            <a:ext cx="1754778" cy="3451141"/>
          </a:xfrm>
          <a:prstGeom prst="rect"/>
          <a:noFill/>
        </p:spPr>
      </p:pic>
      <p:sp>
        <p:nvSpPr>
          <p:cNvPr id="1048591" name="TextBox 4"/>
          <p:cNvSpPr txBox="1"/>
          <p:nvPr/>
        </p:nvSpPr>
        <p:spPr>
          <a:xfrm>
            <a:off x="394959" y="6037345"/>
            <a:ext cx="12522418" cy="510541"/>
          </a:xfrm>
          <a:prstGeom prst="rect"/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  <p:txBody>
          <a:bodyPr rtlCol="0" wrap="none">
            <a:spAutoFit/>
          </a:bodyPr>
          <a:p>
            <a:r>
              <a:rPr dirty="0" sz="2800" lang="ru-RU" smtClean="0">
                <a:solidFill>
                  <a:srgbClr val="002060"/>
                </a:solidFill>
              </a:rPr>
              <a:t>Ребята присели (зачем?) </a:t>
            </a:r>
            <a:r>
              <a:rPr b="1" dirty="0" sz="2800" lang="ru-RU" smtClean="0">
                <a:solidFill>
                  <a:srgbClr val="002060"/>
                </a:solidFill>
              </a:rPr>
              <a:t>отдохнуть</a:t>
            </a:r>
            <a:r>
              <a:rPr dirty="0" sz="2800" lang="ru-RU" smtClean="0">
                <a:solidFill>
                  <a:srgbClr val="002060"/>
                </a:solidFill>
              </a:rPr>
              <a:t> и молчали  (почему?) </a:t>
            </a:r>
            <a:r>
              <a:rPr b="1" dirty="0" sz="2800" lang="ru-RU" smtClean="0">
                <a:solidFill>
                  <a:srgbClr val="002060"/>
                </a:solidFill>
              </a:rPr>
              <a:t>из вежливости</a:t>
            </a:r>
            <a:r>
              <a:rPr dirty="0" sz="2800" lang="ru-RU" smtClean="0">
                <a:solidFill>
                  <a:srgbClr val="002060"/>
                </a:solidFill>
              </a:rPr>
              <a:t>. </a:t>
            </a:r>
            <a:endParaRPr dirty="0" sz="2800" lang="ru-RU">
              <a:solidFill>
                <a:srgbClr val="002060"/>
              </a:solidFill>
            </a:endParaRPr>
          </a:p>
        </p:txBody>
      </p:sp>
    </p:spTree>
  </p:cSld>
  <p:clrMapOvr>
    <a:masterClrMapping/>
  </p:clrMapOvr>
  <p:timing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2" name="Содержимое 2"/>
          <p:cNvSpPr>
            <a:spLocks noGrp="1"/>
          </p:cNvSpPr>
          <p:nvPr>
            <p:ph sz="half" idx="1"/>
          </p:nvPr>
        </p:nvSpPr>
        <p:spPr>
          <a:xfrm>
            <a:off x="642256" y="245019"/>
            <a:ext cx="8292738" cy="3543210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  <p:txBody>
          <a:bodyPr>
            <a:normAutofit fontScale="96429"/>
          </a:bodyPr>
          <a:p>
            <a:pPr lvl="0"/>
            <a:r>
              <a:rPr b="1" dirty="0" lang="ru-RU" smtClean="0"/>
              <a:t>Обстоятельства причины</a:t>
            </a:r>
            <a:r>
              <a:rPr dirty="0" lang="ru-RU" smtClean="0"/>
              <a:t> (</a:t>
            </a:r>
            <a:r>
              <a:rPr dirty="0" lang="en-US" err="1" smtClean="0"/>
              <a:t>sabab</a:t>
            </a:r>
            <a:r>
              <a:rPr dirty="0" lang="en-US" smtClean="0"/>
              <a:t> </a:t>
            </a:r>
            <a:r>
              <a:rPr dirty="0" lang="en-US" err="1" smtClean="0"/>
              <a:t>xoli</a:t>
            </a:r>
            <a:r>
              <a:rPr dirty="0" lang="ru-RU" smtClean="0"/>
              <a:t>) отвечают на вопросы </a:t>
            </a:r>
            <a:r>
              <a:rPr b="1" dirty="0" i="1" lang="ru-RU" smtClean="0"/>
              <a:t>почему? по какой причине?</a:t>
            </a:r>
            <a:r>
              <a:rPr dirty="0" lang="ru-RU" smtClean="0"/>
              <a:t> </a:t>
            </a:r>
            <a:r>
              <a:rPr b="1" dirty="0" i="1" lang="ru-RU" smtClean="0"/>
              <a:t>за что?</a:t>
            </a:r>
            <a:r>
              <a:rPr dirty="0" lang="ru-RU" smtClean="0"/>
              <a:t> Они выражаются обычно существительными с предлогами </a:t>
            </a:r>
            <a:r>
              <a:rPr b="1" dirty="0" i="1" lang="ru-RU" smtClean="0"/>
              <a:t>благодаря, из-за, от, по, вследствие</a:t>
            </a:r>
            <a:r>
              <a:rPr dirty="0" lang="ru-RU" smtClean="0"/>
              <a:t>.</a:t>
            </a:r>
          </a:p>
          <a:p>
            <a:r>
              <a:rPr b="1" dirty="0" i="1" lang="ru-RU" u="dotted" smtClean="0"/>
              <a:t>Благодаря глубоким знаниям</a:t>
            </a:r>
            <a:r>
              <a:rPr dirty="0" lang="ru-RU" smtClean="0"/>
              <a:t> (по какой причине?) </a:t>
            </a:r>
            <a:r>
              <a:rPr dirty="0" lang="ru-RU" u="sng" smtClean="0"/>
              <a:t>коллекционер</a:t>
            </a:r>
            <a:r>
              <a:rPr dirty="0" lang="ru-RU" smtClean="0"/>
              <a:t> </a:t>
            </a:r>
            <a:r>
              <a:rPr dirty="0" lang="ru-RU" u="dbl" smtClean="0"/>
              <a:t>заслужил</a:t>
            </a:r>
            <a:r>
              <a:rPr dirty="0" lang="ru-RU" smtClean="0"/>
              <a:t> уважение. </a:t>
            </a:r>
          </a:p>
          <a:p>
            <a:r>
              <a:rPr dirty="0" lang="ru-RU" u="sng" smtClean="0"/>
              <a:t>Все</a:t>
            </a:r>
            <a:r>
              <a:rPr dirty="0" lang="ru-RU" smtClean="0"/>
              <a:t> </a:t>
            </a:r>
            <a:r>
              <a:rPr dirty="0" lang="ru-RU" u="dbl" smtClean="0"/>
              <a:t>уважают</a:t>
            </a:r>
            <a:r>
              <a:rPr dirty="0" lang="ru-RU" smtClean="0"/>
              <a:t> коллекционера (за что?) </a:t>
            </a:r>
            <a:r>
              <a:rPr b="1" dirty="0" i="1" lang="ru-RU" u="dotted" smtClean="0"/>
              <a:t>за глубокие знания</a:t>
            </a:r>
            <a:r>
              <a:rPr dirty="0" lang="ru-RU" u="dotted" smtClean="0"/>
              <a:t>. </a:t>
            </a:r>
            <a:endParaRPr dirty="0" lang="ru-RU" smtClean="0"/>
          </a:p>
        </p:txBody>
      </p:sp>
      <p:pic>
        <p:nvPicPr>
          <p:cNvPr id="2097156" name="Picture 6" descr="Art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9129755" y="3791361"/>
            <a:ext cx="2038988" cy="2797491"/>
          </a:xfrm>
          <a:prstGeom prst="rect"/>
          <a:noFill/>
          <a:ln>
            <a:solidFill>
              <a:schemeClr val="accent1"/>
            </a:solidFill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</p:pic>
      <p:pic>
        <p:nvPicPr>
          <p:cNvPr id="2097157" name="Picture 8" descr="http://museum.kr.uz/data/uploads/slides/03-mus-room1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/>
          <a:srcRect/>
          <a:stretch>
            <a:fillRect/>
          </a:stretch>
        </p:blipFill>
        <p:spPr bwMode="auto">
          <a:xfrm>
            <a:off x="1527175" y="4023361"/>
            <a:ext cx="7300199" cy="2495006"/>
          </a:xfrm>
          <a:prstGeom prst="rect"/>
          <a:noFill/>
          <a:ln>
            <a:solidFill>
              <a:schemeClr val="accent1"/>
            </a:solidFill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3" name="Содержимое 2"/>
          <p:cNvSpPr>
            <a:spLocks noGrp="1"/>
          </p:cNvSpPr>
          <p:nvPr>
            <p:ph sz="half" idx="1"/>
          </p:nvPr>
        </p:nvSpPr>
        <p:spPr>
          <a:xfrm>
            <a:off x="367936" y="169817"/>
            <a:ext cx="9141823" cy="4535987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p>
            <a:pPr lvl="0"/>
            <a:r>
              <a:rPr b="1" dirty="0" lang="ru-RU" smtClean="0"/>
              <a:t>Обстоятельства цели</a:t>
            </a:r>
            <a:r>
              <a:rPr dirty="0" lang="ru-RU" smtClean="0"/>
              <a:t> (</a:t>
            </a:r>
            <a:r>
              <a:rPr dirty="0" lang="en-US" err="1" smtClean="0"/>
              <a:t>maqsad</a:t>
            </a:r>
            <a:r>
              <a:rPr dirty="0" lang="en-US" smtClean="0"/>
              <a:t> </a:t>
            </a:r>
            <a:r>
              <a:rPr dirty="0" lang="en-US" err="1" smtClean="0"/>
              <a:t>xoli</a:t>
            </a:r>
            <a:r>
              <a:rPr dirty="0" lang="ru-RU" smtClean="0"/>
              <a:t>) отвечают на вопросы </a:t>
            </a:r>
            <a:r>
              <a:rPr b="1" dirty="0" i="1" lang="ru-RU" smtClean="0"/>
              <a:t>зачем? для чего?</a:t>
            </a:r>
            <a:r>
              <a:rPr dirty="0" lang="ru-RU" smtClean="0"/>
              <a:t> Они могут выражаться:</a:t>
            </a:r>
          </a:p>
          <a:p>
            <a:pPr>
              <a:buNone/>
            </a:pPr>
            <a:r>
              <a:rPr dirty="0" lang="ru-RU" smtClean="0"/>
              <a:t>     неопределённой формой глагола (вышел </a:t>
            </a:r>
            <a:r>
              <a:rPr b="1" dirty="0" i="1" lang="ru-RU" smtClean="0"/>
              <a:t>посмотреть</a:t>
            </a:r>
            <a:r>
              <a:rPr dirty="0" lang="ru-RU" smtClean="0"/>
              <a:t>, взял </a:t>
            </a:r>
            <a:r>
              <a:rPr b="1" dirty="0" i="1" lang="ru-RU" smtClean="0"/>
              <a:t>поиграть</a:t>
            </a:r>
            <a:r>
              <a:rPr dirty="0" lang="ru-RU" smtClean="0"/>
              <a:t>);</a:t>
            </a:r>
          </a:p>
          <a:p>
            <a:pPr>
              <a:buNone/>
            </a:pPr>
            <a:r>
              <a:rPr dirty="0" lang="ru-RU" smtClean="0"/>
              <a:t>     именами существительными с предлогами </a:t>
            </a:r>
            <a:r>
              <a:rPr b="1" dirty="0" i="1" lang="ru-RU" smtClean="0"/>
              <a:t>для, ради, с целью, в целях</a:t>
            </a:r>
            <a:r>
              <a:rPr dirty="0" lang="ru-RU" smtClean="0"/>
              <a:t>;</a:t>
            </a:r>
          </a:p>
          <a:p>
            <a:pPr>
              <a:buNone/>
            </a:pPr>
            <a:r>
              <a:rPr dirty="0" lang="ru-RU" smtClean="0"/>
              <a:t>    наречиями и деепричастными оборотами.</a:t>
            </a:r>
          </a:p>
          <a:p>
            <a:r>
              <a:rPr b="1" dirty="0" i="1" lang="ru-RU" u="dotted" smtClean="0"/>
              <a:t>Для выставки</a:t>
            </a:r>
            <a:r>
              <a:rPr dirty="0" lang="ru-RU" smtClean="0"/>
              <a:t> (для чего?) </a:t>
            </a:r>
            <a:r>
              <a:rPr dirty="0" lang="ru-RU" u="sng" smtClean="0"/>
              <a:t>музей</a:t>
            </a:r>
            <a:r>
              <a:rPr dirty="0" lang="ru-RU" smtClean="0"/>
              <a:t> </a:t>
            </a:r>
            <a:r>
              <a:rPr dirty="0" lang="ru-RU" u="dbl" smtClean="0"/>
              <a:t>подготовил</a:t>
            </a:r>
            <a:r>
              <a:rPr dirty="0" lang="ru-RU" smtClean="0"/>
              <a:t> предметы прикладного искусства. </a:t>
            </a:r>
            <a:r>
              <a:rPr dirty="0" lang="ru-RU" u="sng" smtClean="0"/>
              <a:t>Туристы</a:t>
            </a:r>
            <a:r>
              <a:rPr dirty="0" lang="ru-RU" smtClean="0"/>
              <a:t> </a:t>
            </a:r>
            <a:r>
              <a:rPr b="1" dirty="0" i="1" lang="ru-RU" u="dotted" smtClean="0"/>
              <a:t>специально</a:t>
            </a:r>
            <a:r>
              <a:rPr dirty="0" lang="ru-RU" smtClean="0"/>
              <a:t> </a:t>
            </a:r>
            <a:r>
              <a:rPr dirty="0" lang="ru-RU" u="dbl" smtClean="0"/>
              <a:t>приезжают</a:t>
            </a:r>
            <a:r>
              <a:rPr dirty="0" lang="ru-RU" smtClean="0"/>
              <a:t> в Нукус (зачем?) </a:t>
            </a:r>
            <a:r>
              <a:rPr b="1" dirty="0" i="1" lang="ru-RU" u="dotted" smtClean="0"/>
              <a:t>посмотреть музей имени Савицкого</a:t>
            </a:r>
            <a:r>
              <a:rPr dirty="0" lang="ru-RU" smtClean="0"/>
              <a:t>.</a:t>
            </a:r>
          </a:p>
        </p:txBody>
      </p:sp>
      <p:pic>
        <p:nvPicPr>
          <p:cNvPr id="2097158" name="Picture 4" descr="http://museum.kr.uz/data/uploads/applied-art/kizil-kiymeshek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9639211" y="444135"/>
            <a:ext cx="2329096" cy="2496231"/>
          </a:xfrm>
          <a:prstGeom prst="rect"/>
          <a:noFill/>
          <a:ln>
            <a:solidFill>
              <a:schemeClr val="accent1"/>
            </a:solidFill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</p:pic>
      <p:pic>
        <p:nvPicPr>
          <p:cNvPr id="2097159" name="Picture 6" descr="http://museum.kr.uz/data/uploads/applied-art/kok-koylek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/>
          <a:srcRect/>
          <a:stretch>
            <a:fillRect/>
          </a:stretch>
        </p:blipFill>
        <p:spPr bwMode="auto">
          <a:xfrm>
            <a:off x="9717587" y="3273728"/>
            <a:ext cx="2287179" cy="3393708"/>
          </a:xfrm>
          <a:prstGeom prst="rect"/>
          <a:noFill/>
          <a:ln>
            <a:solidFill>
              <a:schemeClr val="accent1"/>
            </a:solidFill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</p:pic>
      <p:pic>
        <p:nvPicPr>
          <p:cNvPr id="2097160" name="Picture 8" descr="http://museum.kr.uz/data/uploads/slides/02-mus-jewellery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3"/>
          <a:srcRect/>
          <a:stretch>
            <a:fillRect/>
          </a:stretch>
        </p:blipFill>
        <p:spPr bwMode="auto">
          <a:xfrm>
            <a:off x="560523" y="4756028"/>
            <a:ext cx="5670460" cy="1938006"/>
          </a:xfrm>
          <a:prstGeom prst="rect"/>
          <a:noFill/>
          <a:ln>
            <a:solidFill>
              <a:schemeClr val="accent1"/>
            </a:solidFill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4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6986451" cy="954224"/>
          </a:xfrm>
        </p:spPr>
        <p:txBody>
          <a:bodyPr>
            <a:normAutofit fontScale="90000"/>
          </a:bodyPr>
          <a:p>
            <a:r>
              <a:rPr dirty="0" lang="ru-RU" smtClean="0"/>
              <a:t>Игорь Витальевич Савицкий </a:t>
            </a:r>
            <a:endParaRPr dirty="0" lang="ru-RU"/>
          </a:p>
        </p:txBody>
      </p:sp>
      <p:pic>
        <p:nvPicPr>
          <p:cNvPr id="2097161" name="Picture 2" descr="D:\Маме\Учительская деятельность\школа\учебник 11 класс\11 класс ЮЮ М в печать\фото 11\maneken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407125" y="1414327"/>
            <a:ext cx="2481672" cy="4699091"/>
          </a:xfrm>
          <a:prstGeom prst="rect"/>
          <a:noFill/>
          <a:ln>
            <a:solidFill>
              <a:schemeClr val="accent1"/>
            </a:solidFill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</p:pic>
      <p:pic>
        <p:nvPicPr>
          <p:cNvPr id="2097162" name="Picture 4" descr="D:\Маме\Учительская деятельность\школа\учебник 11 класс\11 класс ЮЮ М в печать\доп фото\_-r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/>
          <a:srcRect/>
          <a:stretch>
            <a:fillRect/>
          </a:stretch>
        </p:blipFill>
        <p:spPr bwMode="auto">
          <a:xfrm>
            <a:off x="8210688" y="1384663"/>
            <a:ext cx="3629025" cy="4702628"/>
          </a:xfrm>
          <a:prstGeom prst="rect"/>
          <a:noFill/>
          <a:ln>
            <a:solidFill>
              <a:schemeClr val="accent1"/>
            </a:solidFill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</p:pic>
      <p:pic>
        <p:nvPicPr>
          <p:cNvPr id="2097163" name="Picture 5" descr="D:\Маме\Учительская деятельность\школа\учебник 11 класс\11 класс ЮЮ М в печать\доп фото\haykel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3"/>
          <a:srcRect/>
          <a:stretch>
            <a:fillRect/>
          </a:stretch>
        </p:blipFill>
        <p:spPr bwMode="auto">
          <a:xfrm>
            <a:off x="3169919" y="1421130"/>
            <a:ext cx="4888140" cy="4718413"/>
          </a:xfrm>
          <a:prstGeom prst="rect"/>
          <a:noFill/>
          <a:ln>
            <a:solidFill>
              <a:schemeClr val="accent1"/>
            </a:solidFill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5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607629" cy="1325563"/>
          </a:xfrm>
        </p:spPr>
        <p:txBody>
          <a:bodyPr/>
          <a:p>
            <a:r>
              <a:rPr b="1" dirty="0" lang="ru-RU" smtClean="0">
                <a:solidFill>
                  <a:srgbClr val="002060"/>
                </a:solidFill>
              </a:rPr>
              <a:t>Словарная работа</a:t>
            </a:r>
            <a:endParaRPr b="1" dirty="0" lang="ru-RU">
              <a:solidFill>
                <a:srgbClr val="002060"/>
              </a:solidFill>
            </a:endParaRPr>
          </a:p>
        </p:txBody>
      </p:sp>
      <p:sp>
        <p:nvSpPr>
          <p:cNvPr id="1048596" name="Содержимое 2"/>
          <p:cNvSpPr>
            <a:spLocks noGrp="1"/>
          </p:cNvSpPr>
          <p:nvPr>
            <p:ph sz="half" idx="1"/>
          </p:nvPr>
        </p:nvSpPr>
        <p:spPr>
          <a:xfrm>
            <a:off x="903514" y="1864814"/>
            <a:ext cx="6764383" cy="4351338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  <p:txBody>
          <a:bodyPr/>
          <a:p>
            <a:r>
              <a:rPr dirty="0" lang="ru-RU" smtClean="0"/>
              <a:t>Подвижник – </a:t>
            </a:r>
            <a:r>
              <a:rPr dirty="0" lang="en-US" err="1" smtClean="0"/>
              <a:t>fidokor</a:t>
            </a:r>
            <a:r>
              <a:rPr dirty="0" lang="ru-RU" smtClean="0"/>
              <a:t>, </a:t>
            </a:r>
            <a:r>
              <a:rPr dirty="0" lang="en-US" err="1" smtClean="0"/>
              <a:t>zahmatkash</a:t>
            </a:r>
            <a:endParaRPr dirty="0" lang="ru-RU" smtClean="0"/>
          </a:p>
          <a:p>
            <a:r>
              <a:rPr dirty="0" lang="ru-RU" smtClean="0"/>
              <a:t>Спаситель – </a:t>
            </a:r>
            <a:r>
              <a:rPr dirty="0" lang="en-US" err="1" smtClean="0"/>
              <a:t>qutqaruvchi</a:t>
            </a:r>
            <a:r>
              <a:rPr dirty="0" lang="ru-RU" smtClean="0"/>
              <a:t>, </a:t>
            </a:r>
            <a:r>
              <a:rPr dirty="0" lang="en-US" err="1" smtClean="0"/>
              <a:t>najotkor</a:t>
            </a:r>
            <a:endParaRPr dirty="0" lang="ru-RU" smtClean="0"/>
          </a:p>
          <a:p>
            <a:r>
              <a:rPr dirty="0" lang="ru-RU" smtClean="0"/>
              <a:t>Создатель – </a:t>
            </a:r>
            <a:r>
              <a:rPr dirty="0" lang="en-US" err="1" smtClean="0"/>
              <a:t>yaratuvchi</a:t>
            </a:r>
            <a:r>
              <a:rPr dirty="0" lang="ru-RU" smtClean="0"/>
              <a:t>, </a:t>
            </a:r>
            <a:r>
              <a:rPr dirty="0" lang="en-US" err="1" smtClean="0"/>
              <a:t>bunyodkor</a:t>
            </a:r>
            <a:endParaRPr dirty="0" lang="ru-RU" smtClean="0"/>
          </a:p>
          <a:p>
            <a:r>
              <a:rPr dirty="0" lang="ru-RU" smtClean="0"/>
              <a:t>Посвятить - </a:t>
            </a:r>
            <a:r>
              <a:rPr dirty="0" lang="en-US" err="1" smtClean="0"/>
              <a:t>bagishlamoq</a:t>
            </a:r>
            <a:endParaRPr dirty="0" lang="ru-RU" smtClean="0"/>
          </a:p>
          <a:p>
            <a:r>
              <a:rPr dirty="0" lang="ru-RU" smtClean="0"/>
              <a:t>Жертвовать – </a:t>
            </a:r>
            <a:r>
              <a:rPr dirty="0" lang="en-US" err="1" smtClean="0"/>
              <a:t>qurnon</a:t>
            </a:r>
            <a:r>
              <a:rPr dirty="0" lang="en-US" smtClean="0"/>
              <a:t> </a:t>
            </a:r>
            <a:r>
              <a:rPr dirty="0" lang="en-US" err="1" smtClean="0"/>
              <a:t>qilmoq</a:t>
            </a:r>
            <a:endParaRPr dirty="0" lang="ru-RU" smtClean="0"/>
          </a:p>
          <a:p>
            <a:r>
              <a:rPr dirty="0" lang="ru-RU" smtClean="0"/>
              <a:t>Сбережения – </a:t>
            </a:r>
            <a:r>
              <a:rPr dirty="0" lang="en-US" err="1" smtClean="0"/>
              <a:t>yig</a:t>
            </a:r>
            <a:r>
              <a:rPr dirty="0" lang="ru-RU" smtClean="0"/>
              <a:t>’</a:t>
            </a:r>
            <a:r>
              <a:rPr dirty="0" lang="en-US" err="1" smtClean="0"/>
              <a:t>lgan</a:t>
            </a:r>
            <a:r>
              <a:rPr dirty="0" lang="en-US" smtClean="0"/>
              <a:t> </a:t>
            </a:r>
            <a:r>
              <a:rPr dirty="0" lang="en-US" err="1" smtClean="0"/>
              <a:t>pul</a:t>
            </a:r>
            <a:endParaRPr dirty="0" lang="ru-RU" smtClean="0"/>
          </a:p>
          <a:p>
            <a:r>
              <a:rPr dirty="0" lang="ru-RU" smtClean="0"/>
              <a:t>Страсть – </a:t>
            </a:r>
            <a:r>
              <a:rPr dirty="0" lang="en-US" err="1" smtClean="0"/>
              <a:t>zavk</a:t>
            </a:r>
            <a:r>
              <a:rPr dirty="0" lang="ru-RU" smtClean="0"/>
              <a:t>, </a:t>
            </a:r>
            <a:r>
              <a:rPr dirty="0" lang="en-US" err="1" smtClean="0"/>
              <a:t>ishqibozlik</a:t>
            </a:r>
            <a:endParaRPr dirty="0" lang="ru-RU" smtClean="0"/>
          </a:p>
          <a:p>
            <a:r>
              <a:rPr dirty="0" lang="ru-RU" smtClean="0"/>
              <a:t>Репрессия – </a:t>
            </a:r>
            <a:r>
              <a:rPr dirty="0" lang="en-US" err="1" smtClean="0"/>
              <a:t>jazo</a:t>
            </a:r>
            <a:endParaRPr dirty="0" lang="ru-RU" smtClean="0"/>
          </a:p>
        </p:txBody>
      </p:sp>
      <p:pic>
        <p:nvPicPr>
          <p:cNvPr id="2097164" name="Picture 2" descr="ÐÐ°ÑÑÐ¸Ð½ÐºÐ¸ Ð¿Ð¾ Ð·Ð°Ð¿ÑÐ¾ÑÑ Ð¸Ð³Ð¾ÑÑ Ð¡Ð°Ð²Ð¸ÑÐºÐ¸Ð¹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7759337" y="3879667"/>
            <a:ext cx="2628079" cy="2730738"/>
          </a:xfrm>
          <a:prstGeom prst="ellipse"/>
          <a:noFill/>
          <a:ln>
            <a:solidFill>
              <a:schemeClr val="accent1"/>
            </a:solidFill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</p:pic>
      <p:pic>
        <p:nvPicPr>
          <p:cNvPr id="2097165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/>
          <a:srcRect/>
          <a:stretch>
            <a:fillRect/>
          </a:stretch>
        </p:blipFill>
        <p:spPr bwMode="auto">
          <a:xfrm>
            <a:off x="9609958" y="1606731"/>
            <a:ext cx="2359974" cy="2847702"/>
          </a:xfrm>
          <a:prstGeom prst="ellipse"/>
          <a:noFill/>
          <a:ln>
            <a:solidFill>
              <a:schemeClr val="accent1"/>
            </a:solidFill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</p:pic>
      <p:pic>
        <p:nvPicPr>
          <p:cNvPr id="2097166" name="Picture 6" descr="ÐÐ°ÑÑÐ¸Ð½ÐºÐ¸ Ð¿Ð¾ Ð·Ð°Ð¿ÑÐ¾ÑÑ Ð¸Ð³Ð¾ÑÑ ÐÐ¸ÑÐ°Ð»ÑÐµÐ²Ð¸Ñ Ð¡Ð°Ð²Ð¸ÑÐºÐ¸Ð¹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3">
            <a:grayscl/>
          </a:blip>
          <a:srcRect/>
          <a:stretch>
            <a:fillRect/>
          </a:stretch>
        </p:blipFill>
        <p:spPr bwMode="auto">
          <a:xfrm>
            <a:off x="7863840" y="195943"/>
            <a:ext cx="1920241" cy="2560321"/>
          </a:xfrm>
          <a:prstGeom prst="ellipse"/>
          <a:noFill/>
          <a:ln>
            <a:solidFill>
              <a:schemeClr val="accent1"/>
            </a:solidFill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7" name="Заголовок 1"/>
          <p:cNvSpPr>
            <a:spLocks noGrp="1"/>
          </p:cNvSpPr>
          <p:nvPr>
            <p:ph type="title"/>
          </p:nvPr>
        </p:nvSpPr>
        <p:spPr>
          <a:xfrm>
            <a:off x="838200" y="209006"/>
            <a:ext cx="5314406" cy="875212"/>
          </a:xfrm>
        </p:spPr>
        <p:txBody>
          <a:bodyPr/>
          <a:p>
            <a:r>
              <a:rPr b="1" dirty="0" lang="ru-RU" smtClean="0">
                <a:solidFill>
                  <a:srgbClr val="002060"/>
                </a:solidFill>
              </a:rPr>
              <a:t>Словарная работа</a:t>
            </a:r>
            <a:endParaRPr b="1" dirty="0" lang="ru-RU">
              <a:solidFill>
                <a:srgbClr val="002060"/>
              </a:solidFill>
            </a:endParaRPr>
          </a:p>
        </p:txBody>
      </p:sp>
      <p:sp>
        <p:nvSpPr>
          <p:cNvPr id="1048598" name="Содержимое 2"/>
          <p:cNvSpPr>
            <a:spLocks noGrp="1"/>
          </p:cNvSpPr>
          <p:nvPr>
            <p:ph sz="half" idx="1"/>
          </p:nvPr>
        </p:nvSpPr>
        <p:spPr>
          <a:xfrm>
            <a:off x="603067" y="1005841"/>
            <a:ext cx="6281059" cy="4454434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p>
            <a:endParaRPr dirty="0" sz="2400" lang="ru-RU" smtClean="0"/>
          </a:p>
          <a:p>
            <a:r>
              <a:rPr dirty="0" lang="ru-RU" smtClean="0"/>
              <a:t>Запретный – </a:t>
            </a:r>
            <a:r>
              <a:rPr dirty="0" lang="en-US" err="1" smtClean="0"/>
              <a:t>taqiqlangan</a:t>
            </a:r>
            <a:endParaRPr dirty="0" lang="ru-RU" smtClean="0"/>
          </a:p>
          <a:p>
            <a:r>
              <a:rPr dirty="0" lang="ru-RU" smtClean="0"/>
              <a:t>Хранилище – </a:t>
            </a:r>
            <a:r>
              <a:rPr dirty="0" lang="en-US" err="1" smtClean="0"/>
              <a:t>narsalar</a:t>
            </a:r>
            <a:r>
              <a:rPr dirty="0" lang="en-US" smtClean="0"/>
              <a:t> </a:t>
            </a:r>
            <a:r>
              <a:rPr dirty="0" lang="en-US" err="1" smtClean="0"/>
              <a:t>saqlanadigan</a:t>
            </a:r>
            <a:r>
              <a:rPr dirty="0" lang="en-US" smtClean="0"/>
              <a:t> joy</a:t>
            </a:r>
            <a:endParaRPr dirty="0" lang="ru-RU" smtClean="0"/>
          </a:p>
          <a:p>
            <a:r>
              <a:rPr dirty="0" lang="ru-RU" smtClean="0"/>
              <a:t>Традиционный – </a:t>
            </a:r>
            <a:r>
              <a:rPr dirty="0" lang="en-US" smtClean="0"/>
              <a:t>an</a:t>
            </a:r>
            <a:r>
              <a:rPr dirty="0" lang="ru-RU" smtClean="0"/>
              <a:t>’</a:t>
            </a:r>
            <a:r>
              <a:rPr dirty="0" lang="en-US" err="1" smtClean="0"/>
              <a:t>anaviy</a:t>
            </a:r>
            <a:endParaRPr dirty="0" lang="ru-RU" smtClean="0"/>
          </a:p>
          <a:p>
            <a:r>
              <a:rPr dirty="0" lang="ru-RU" smtClean="0"/>
              <a:t>Характерный – </a:t>
            </a:r>
            <a:r>
              <a:rPr dirty="0" lang="en-US" err="1" smtClean="0"/>
              <a:t>biror</a:t>
            </a:r>
            <a:r>
              <a:rPr dirty="0" lang="en-US" smtClean="0"/>
              <a:t> </a:t>
            </a:r>
            <a:r>
              <a:rPr dirty="0" lang="en-US" err="1" smtClean="0"/>
              <a:t>kimsa</a:t>
            </a:r>
            <a:r>
              <a:rPr dirty="0" lang="en-US" smtClean="0"/>
              <a:t> </a:t>
            </a:r>
            <a:r>
              <a:rPr dirty="0" lang="en-US" err="1" smtClean="0"/>
              <a:t>yoki</a:t>
            </a:r>
            <a:r>
              <a:rPr dirty="0" lang="en-US" smtClean="0"/>
              <a:t> </a:t>
            </a:r>
            <a:r>
              <a:rPr dirty="0" lang="en-US" err="1" smtClean="0"/>
              <a:t>narsaga</a:t>
            </a:r>
            <a:r>
              <a:rPr dirty="0" lang="en-US" smtClean="0"/>
              <a:t> </a:t>
            </a:r>
            <a:r>
              <a:rPr dirty="0" lang="en-US" err="1" smtClean="0"/>
              <a:t>xos</a:t>
            </a:r>
            <a:r>
              <a:rPr dirty="0" lang="en-US" smtClean="0"/>
              <a:t> </a:t>
            </a:r>
            <a:r>
              <a:rPr dirty="0" lang="en-US" err="1" smtClean="0"/>
              <a:t>bo</a:t>
            </a:r>
            <a:r>
              <a:rPr dirty="0" lang="ru-RU" smtClean="0"/>
              <a:t>’</a:t>
            </a:r>
            <a:r>
              <a:rPr dirty="0" lang="en-US" err="1" smtClean="0"/>
              <a:t>lgan</a:t>
            </a:r>
            <a:r>
              <a:rPr dirty="0" lang="ru-RU" smtClean="0"/>
              <a:t>, </a:t>
            </a:r>
            <a:r>
              <a:rPr dirty="0" lang="en-US" smtClean="0"/>
              <a:t>o</a:t>
            </a:r>
            <a:r>
              <a:rPr dirty="0" lang="ru-RU" smtClean="0"/>
              <a:t>’</a:t>
            </a:r>
            <a:r>
              <a:rPr dirty="0" lang="en-US" err="1" smtClean="0"/>
              <a:t>ziga</a:t>
            </a:r>
            <a:r>
              <a:rPr dirty="0" lang="en-US" smtClean="0"/>
              <a:t> </a:t>
            </a:r>
            <a:r>
              <a:rPr dirty="0" lang="en-US" err="1" smtClean="0"/>
              <a:t>xos</a:t>
            </a:r>
            <a:r>
              <a:rPr dirty="0" lang="en-US" smtClean="0"/>
              <a:t> </a:t>
            </a:r>
            <a:endParaRPr dirty="0" lang="ru-RU" smtClean="0"/>
          </a:p>
          <a:p>
            <a:r>
              <a:rPr dirty="0" lang="ru-RU" smtClean="0"/>
              <a:t>Декоративно-прикладное искусство – </a:t>
            </a:r>
            <a:r>
              <a:rPr dirty="0" lang="en-US" err="1" smtClean="0"/>
              <a:t>amaliy</a:t>
            </a:r>
            <a:r>
              <a:rPr dirty="0" lang="ru-RU" smtClean="0"/>
              <a:t>-</a:t>
            </a:r>
            <a:r>
              <a:rPr dirty="0" lang="en-US" err="1" smtClean="0"/>
              <a:t>dekorativ</a:t>
            </a:r>
            <a:r>
              <a:rPr dirty="0" lang="en-US" smtClean="0"/>
              <a:t> san</a:t>
            </a:r>
            <a:r>
              <a:rPr dirty="0" lang="ru-RU" smtClean="0"/>
              <a:t>’</a:t>
            </a:r>
            <a:r>
              <a:rPr dirty="0" lang="en-US" smtClean="0"/>
              <a:t>at</a:t>
            </a:r>
            <a:endParaRPr dirty="0" lang="ru-RU" smtClean="0"/>
          </a:p>
          <a:p>
            <a:r>
              <a:rPr dirty="0" lang="ru-RU" smtClean="0"/>
              <a:t>Культурное наследие – </a:t>
            </a:r>
            <a:r>
              <a:rPr dirty="0" lang="en-US" err="1" smtClean="0"/>
              <a:t>madaniy</a:t>
            </a:r>
            <a:r>
              <a:rPr dirty="0" lang="en-US" smtClean="0"/>
              <a:t> </a:t>
            </a:r>
            <a:r>
              <a:rPr dirty="0" lang="en-US" err="1" smtClean="0"/>
              <a:t>meros</a:t>
            </a:r>
            <a:endParaRPr dirty="0" lang="ru-RU" smtClean="0"/>
          </a:p>
        </p:txBody>
      </p:sp>
      <p:pic>
        <p:nvPicPr>
          <p:cNvPr id="2097167" name="Picture 2" descr="ÐÐ°ÑÑÐ¸Ð½ÐºÐ¸ Ð¿Ð¾ Ð·Ð°Ð¿ÑÐ¾ÑÑ Ð¸Ð³Ð¾ÑÑ ÐÐ¸ÑÐ°Ð»ÑÐµÐ²Ð¸Ñ Ð¡Ð°Ð²Ð¸ÑÐºÐ¸Ð¹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/>
          <a:srcRect l="1939" t="1168" r="1392" b="4206"/>
          <a:stretch>
            <a:fillRect/>
          </a:stretch>
        </p:blipFill>
        <p:spPr bwMode="auto">
          <a:xfrm>
            <a:off x="7511143" y="418012"/>
            <a:ext cx="3931920" cy="5290457"/>
          </a:xfrm>
          <a:prstGeom prst="rect"/>
          <a:noFill/>
          <a:ln>
            <a:solidFill>
              <a:schemeClr val="accent1"/>
            </a:solidFill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94305" name="Таблица 4"/>
          <p:cNvGraphicFramePr>
            <a:graphicFrameLocks noGrp="1"/>
          </p:cNvGraphicFramePr>
          <p:nvPr/>
        </p:nvGraphicFramePr>
        <p:xfrm>
          <a:off x="235131" y="1271150"/>
          <a:ext cx="11643358" cy="5468112"/>
        </p:xfrm>
        <a:graphic>
          <a:graphicData uri="http://schemas.openxmlformats.org/drawingml/2006/table">
            <a:tbl>
              <a:tblPr/>
              <a:tblGrid>
                <a:gridCol w="3063209"/>
                <a:gridCol w="4471532"/>
                <a:gridCol w="4108617"/>
              </a:tblGrid>
              <a:tr h="806550">
                <a:tc>
                  <a:txBody>
                    <a:bodyPr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dirty="0" sz="2400" lang="ru-RU">
                          <a:latin typeface="Times New Roman"/>
                          <a:ea typeface="Calibri"/>
                          <a:cs typeface="Times New Roman"/>
                        </a:rPr>
                        <a:t>причина благоприятная</a:t>
                      </a:r>
                      <a:endParaRPr dirty="0" sz="2400" lang="ru-RU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dirty="0" sz="2400" lang="ru-RU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dirty="0" sz="2400" lang="ru-RU">
                          <a:latin typeface="Times New Roman"/>
                          <a:ea typeface="Calibri"/>
                          <a:cs typeface="Times New Roman"/>
                        </a:rPr>
                        <a:t>благодаря (кому? чему?) + дат </a:t>
                      </a:r>
                      <a:r>
                        <a:rPr dirty="0" sz="2400" lang="ru-RU" err="1"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dirty="0" sz="2400" lang="ru-RU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dirty="0" sz="2400" lang="ru-RU">
                          <a:latin typeface="Times New Roman"/>
                          <a:ea typeface="Calibri"/>
                          <a:cs typeface="Times New Roman"/>
                        </a:rPr>
                        <a:t>благодаря </a:t>
                      </a:r>
                      <a:r>
                        <a:rPr dirty="0" sz="2400" lang="ru-RU" smtClean="0">
                          <a:latin typeface="Times New Roman"/>
                          <a:ea typeface="Calibri"/>
                          <a:cs typeface="Times New Roman"/>
                        </a:rPr>
                        <a:t>коллегам</a:t>
                      </a:r>
                      <a:r>
                        <a:rPr baseline="0" dirty="0" sz="2400" lang="ru-RU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dirty="0" sz="2400" lang="ru-RU" smtClean="0">
                          <a:latin typeface="Times New Roman"/>
                          <a:ea typeface="Calibri"/>
                          <a:cs typeface="Times New Roman"/>
                        </a:rPr>
                        <a:t>благодаря </a:t>
                      </a:r>
                      <a:r>
                        <a:rPr dirty="0" sz="2400" lang="ru-RU">
                          <a:latin typeface="Times New Roman"/>
                          <a:ea typeface="Calibri"/>
                          <a:cs typeface="Times New Roman"/>
                        </a:rPr>
                        <a:t>вниманию</a:t>
                      </a:r>
                      <a:endParaRPr dirty="0" sz="2400" lang="ru-RU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dirty="0" sz="2400" lang="ru-RU">
                          <a:latin typeface="Times New Roman"/>
                          <a:ea typeface="Calibri"/>
                          <a:cs typeface="Times New Roman"/>
                        </a:rPr>
                        <a:t>благодаря помощи</a:t>
                      </a:r>
                      <a:endParaRPr dirty="0" sz="2400" lang="ru-RU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806550">
                <a:tc>
                  <a:txBody>
                    <a:bodyPr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dirty="0" sz="2400" lang="ru-RU">
                          <a:latin typeface="Times New Roman"/>
                          <a:ea typeface="Calibri"/>
                          <a:cs typeface="Times New Roman"/>
                        </a:rPr>
                        <a:t>причина неблагоприятная</a:t>
                      </a:r>
                      <a:endParaRPr dirty="0" sz="2400" lang="ru-RU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dirty="0" sz="2400" lang="ru-RU">
                          <a:latin typeface="Times New Roman"/>
                          <a:ea typeface="Calibri"/>
                          <a:cs typeface="Times New Roman"/>
                        </a:rPr>
                        <a:t>из-за (кого? чего?) + род. п.</a:t>
                      </a:r>
                      <a:endParaRPr dirty="0" sz="2400" lang="ru-RU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dirty="0" sz="2400" lang="ru-RU">
                          <a:latin typeface="Times New Roman"/>
                          <a:ea typeface="Calibri"/>
                          <a:cs typeface="Times New Roman"/>
                        </a:rPr>
                        <a:t>из-за </a:t>
                      </a:r>
                      <a:r>
                        <a:rPr dirty="0" sz="2400" lang="ru-RU" smtClean="0">
                          <a:latin typeface="Times New Roman"/>
                          <a:ea typeface="Calibri"/>
                          <a:cs typeface="Times New Roman"/>
                        </a:rPr>
                        <a:t>соперников</a:t>
                      </a:r>
                      <a:r>
                        <a:rPr dirty="0" sz="2400" lang="ru-RU" smtClean="0">
                          <a:latin typeface="Calibri"/>
                          <a:ea typeface="Calibri"/>
                          <a:cs typeface="Times New Roman"/>
                        </a:rPr>
                        <a:t>,</a:t>
                      </a:r>
                      <a:r>
                        <a:rPr baseline="0" dirty="0" sz="2400" lang="ru-RU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dirty="0" sz="2400" lang="ru-RU" smtClean="0">
                          <a:latin typeface="Times New Roman"/>
                          <a:ea typeface="Calibri"/>
                          <a:cs typeface="Times New Roman"/>
                        </a:rPr>
                        <a:t>из-за невнимания</a:t>
                      </a:r>
                      <a:r>
                        <a:rPr dirty="0" sz="2400" lang="ru-RU" smtClean="0">
                          <a:latin typeface="Calibri"/>
                          <a:ea typeface="Calibri"/>
                          <a:cs typeface="Times New Roman"/>
                        </a:rPr>
                        <a:t>,</a:t>
                      </a:r>
                      <a:r>
                        <a:rPr baseline="0" dirty="0" sz="2400" lang="ru-RU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dirty="0" sz="2400" lang="ru-RU" smtClean="0">
                          <a:latin typeface="Times New Roman"/>
                          <a:ea typeface="Calibri"/>
                          <a:cs typeface="Times New Roman"/>
                        </a:rPr>
                        <a:t>из-за </a:t>
                      </a:r>
                      <a:r>
                        <a:rPr dirty="0" sz="2400" lang="ru-RU">
                          <a:latin typeface="Times New Roman"/>
                          <a:ea typeface="Calibri"/>
                          <a:cs typeface="Times New Roman"/>
                        </a:rPr>
                        <a:t>репрессий</a:t>
                      </a:r>
                      <a:endParaRPr dirty="0" sz="2400" lang="ru-RU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537700">
                <a:tc>
                  <a:txBody>
                    <a:bodyPr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dirty="0" sz="2400" lang="ru-RU">
                          <a:latin typeface="Times New Roman"/>
                          <a:ea typeface="Calibri"/>
                          <a:cs typeface="Times New Roman"/>
                        </a:rPr>
                        <a:t>причина вызывает изменение состояния</a:t>
                      </a:r>
                      <a:endParaRPr dirty="0" sz="2400" lang="ru-RU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dirty="0" sz="2400" lang="ru-RU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dirty="0" sz="2400" lang="ru-RU">
                          <a:latin typeface="Times New Roman"/>
                          <a:ea typeface="Calibri"/>
                          <a:cs typeface="Times New Roman"/>
                        </a:rPr>
                        <a:t>от (чего?) + род. п.</a:t>
                      </a:r>
                      <a:endParaRPr dirty="0" sz="2400" lang="ru-RU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dirty="0" sz="2400" lang="ru-RU">
                          <a:latin typeface="Times New Roman"/>
                          <a:ea typeface="Calibri"/>
                          <a:cs typeface="Times New Roman"/>
                        </a:rPr>
                        <a:t>от страха</a:t>
                      </a:r>
                      <a:endParaRPr dirty="0" sz="2400" lang="ru-RU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dirty="0" sz="2400" lang="ru-RU">
                          <a:latin typeface="Times New Roman"/>
                          <a:ea typeface="Calibri"/>
                          <a:cs typeface="Times New Roman"/>
                        </a:rPr>
                        <a:t>от волнения</a:t>
                      </a:r>
                      <a:endParaRPr dirty="0" sz="2400" lang="ru-RU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806550">
                <a:tc>
                  <a:txBody>
                    <a:bodyPr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dirty="0" sz="2400" lang="ru-RU">
                          <a:latin typeface="Times New Roman"/>
                          <a:ea typeface="Calibri"/>
                          <a:cs typeface="Times New Roman"/>
                        </a:rPr>
                        <a:t>причина </a:t>
                      </a:r>
                      <a:r>
                        <a:rPr dirty="0" sz="2400" lang="ru-RU" smtClean="0">
                          <a:latin typeface="Times New Roman"/>
                          <a:ea typeface="Calibri"/>
                          <a:cs typeface="Times New Roman"/>
                        </a:rPr>
                        <a:t>- </a:t>
                      </a:r>
                      <a:r>
                        <a:rPr dirty="0" sz="2400" lang="ru-RU" err="1" smtClean="0">
                          <a:latin typeface="Times New Roman"/>
                          <a:ea typeface="Calibri"/>
                          <a:cs typeface="Times New Roman"/>
                        </a:rPr>
                        <a:t>отрицатель-ные</a:t>
                      </a:r>
                      <a:r>
                        <a:rPr dirty="0" sz="2400" lang="ru-RU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dirty="0" sz="2400" lang="ru-RU">
                          <a:latin typeface="Times New Roman"/>
                          <a:ea typeface="Calibri"/>
                          <a:cs typeface="Times New Roman"/>
                        </a:rPr>
                        <a:t>черты характера </a:t>
                      </a:r>
                      <a:endParaRPr dirty="0" sz="2400" lang="ru-RU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dirty="0" sz="2400" lang="ru-RU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dirty="0" sz="2400" lang="ru-RU">
                          <a:latin typeface="Times New Roman"/>
                          <a:ea typeface="Calibri"/>
                          <a:cs typeface="Times New Roman"/>
                        </a:rPr>
                        <a:t>по (чему?) + дат п.</a:t>
                      </a:r>
                      <a:endParaRPr dirty="0" sz="2400" lang="ru-RU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dirty="0" sz="2400" lang="ru-RU">
                          <a:latin typeface="Times New Roman"/>
                          <a:ea typeface="Calibri"/>
                          <a:cs typeface="Times New Roman"/>
                        </a:rPr>
                        <a:t>по невнимательности</a:t>
                      </a:r>
                      <a:endParaRPr dirty="0" sz="2400" lang="ru-RU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dirty="0" sz="2400" lang="ru-RU">
                          <a:latin typeface="Times New Roman"/>
                          <a:ea typeface="Calibri"/>
                          <a:cs typeface="Times New Roman"/>
                        </a:rPr>
                        <a:t>по </a:t>
                      </a:r>
                      <a:r>
                        <a:rPr dirty="0" sz="2400" lang="ru-RU" smtClean="0">
                          <a:latin typeface="Times New Roman"/>
                          <a:ea typeface="Calibri"/>
                          <a:cs typeface="Times New Roman"/>
                        </a:rPr>
                        <a:t>привычке</a:t>
                      </a:r>
                      <a:r>
                        <a:rPr dirty="0" sz="2400" lang="ru-RU" smtClean="0">
                          <a:latin typeface="Calibri"/>
                          <a:ea typeface="Calibri"/>
                          <a:cs typeface="Times New Roman"/>
                        </a:rPr>
                        <a:t>,</a:t>
                      </a:r>
                      <a:r>
                        <a:rPr baseline="0" dirty="0" sz="2400" lang="ru-RU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dirty="0" sz="2400" lang="ru-RU" smtClean="0">
                          <a:latin typeface="Times New Roman"/>
                          <a:ea typeface="Calibri"/>
                          <a:cs typeface="Times New Roman"/>
                        </a:rPr>
                        <a:t>по </a:t>
                      </a:r>
                      <a:r>
                        <a:rPr dirty="0" sz="2400" lang="ru-RU">
                          <a:latin typeface="Times New Roman"/>
                          <a:ea typeface="Calibri"/>
                          <a:cs typeface="Times New Roman"/>
                        </a:rPr>
                        <a:t>ошибке</a:t>
                      </a:r>
                      <a:endParaRPr dirty="0" sz="2400" lang="ru-RU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806550">
                <a:tc>
                  <a:txBody>
                    <a:bodyPr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dirty="0" sz="2400" lang="ru-RU">
                          <a:latin typeface="Times New Roman"/>
                          <a:ea typeface="Calibri"/>
                          <a:cs typeface="Times New Roman"/>
                        </a:rPr>
                        <a:t>причина – другое лицо</a:t>
                      </a:r>
                      <a:endParaRPr dirty="0" sz="2400" lang="ru-RU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p>
                      <a:endParaRPr lang="ru-RU"/>
                    </a:p>
                  </a:txBody>
                </a:tc>
                <a:tc>
                  <a:txBody>
                    <a:bodyPr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dirty="0" sz="2400" lang="ru-RU">
                          <a:latin typeface="Times New Roman"/>
                          <a:ea typeface="Calibri"/>
                          <a:cs typeface="Times New Roman"/>
                        </a:rPr>
                        <a:t>по совету </a:t>
                      </a:r>
                      <a:r>
                        <a:rPr dirty="0" sz="2400" lang="ru-RU" smtClean="0">
                          <a:latin typeface="Times New Roman"/>
                          <a:ea typeface="Calibri"/>
                          <a:cs typeface="Times New Roman"/>
                        </a:rPr>
                        <a:t>друга</a:t>
                      </a:r>
                      <a:r>
                        <a:rPr dirty="0" sz="2400" lang="ru-RU" smtClean="0">
                          <a:latin typeface="Calibri"/>
                          <a:ea typeface="Calibri"/>
                          <a:cs typeface="Times New Roman"/>
                        </a:rPr>
                        <a:t>,</a:t>
                      </a:r>
                      <a:r>
                        <a:rPr baseline="0" dirty="0" sz="2400" lang="ru-RU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dirty="0" sz="2400" lang="ru-RU" smtClean="0">
                          <a:latin typeface="Times New Roman"/>
                          <a:ea typeface="Calibri"/>
                          <a:cs typeface="Times New Roman"/>
                        </a:rPr>
                        <a:t>по </a:t>
                      </a:r>
                      <a:r>
                        <a:rPr dirty="0" sz="2400" lang="ru-RU">
                          <a:latin typeface="Times New Roman"/>
                          <a:ea typeface="Calibri"/>
                          <a:cs typeface="Times New Roman"/>
                        </a:rPr>
                        <a:t>желанию </a:t>
                      </a:r>
                      <a:r>
                        <a:rPr dirty="0" sz="2400" lang="ru-RU" smtClean="0">
                          <a:latin typeface="Times New Roman"/>
                          <a:ea typeface="Calibri"/>
                          <a:cs typeface="Times New Roman"/>
                        </a:rPr>
                        <a:t>отца</a:t>
                      </a:r>
                      <a:r>
                        <a:rPr dirty="0" sz="2400" lang="ru-RU" smtClean="0">
                          <a:latin typeface="Calibri"/>
                          <a:ea typeface="Calibri"/>
                          <a:cs typeface="Times New Roman"/>
                        </a:rPr>
                        <a:t>,</a:t>
                      </a:r>
                      <a:r>
                        <a:rPr baseline="0" dirty="0" sz="2400" lang="ru-RU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dirty="0" sz="2400" lang="ru-RU" smtClean="0">
                          <a:latin typeface="Times New Roman"/>
                          <a:ea typeface="Calibri"/>
                          <a:cs typeface="Times New Roman"/>
                        </a:rPr>
                        <a:t>по </a:t>
                      </a:r>
                      <a:r>
                        <a:rPr dirty="0" sz="2400" lang="ru-RU">
                          <a:latin typeface="Times New Roman"/>
                          <a:ea typeface="Calibri"/>
                          <a:cs typeface="Times New Roman"/>
                        </a:rPr>
                        <a:t>вашей просьбе</a:t>
                      </a:r>
                      <a:endParaRPr dirty="0" sz="2400" lang="ru-RU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537700">
                <a:tc>
                  <a:txBody>
                    <a:bodyPr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dirty="0" sz="2400" lang="ru-RU">
                          <a:latin typeface="Times New Roman"/>
                          <a:ea typeface="Calibri"/>
                          <a:cs typeface="Times New Roman"/>
                        </a:rPr>
                        <a:t>причина поощрения или наказания</a:t>
                      </a:r>
                      <a:endParaRPr dirty="0" sz="2400" lang="ru-RU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dirty="0" sz="2400" lang="ru-RU">
                          <a:latin typeface="Times New Roman"/>
                          <a:ea typeface="Calibri"/>
                          <a:cs typeface="Times New Roman"/>
                        </a:rPr>
                        <a:t>за (что?) + вин. п.</a:t>
                      </a:r>
                      <a:endParaRPr dirty="0" sz="2400" lang="ru-RU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dirty="0" sz="2400" lang="ru-RU">
                          <a:latin typeface="Times New Roman"/>
                          <a:ea typeface="Calibri"/>
                          <a:cs typeface="Times New Roman"/>
                        </a:rPr>
                        <a:t>за отзывчивость</a:t>
                      </a:r>
                      <a:endParaRPr dirty="0" sz="2400" lang="ru-RU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dirty="0" sz="2400" lang="ru-RU">
                          <a:latin typeface="Times New Roman"/>
                          <a:ea typeface="Calibri"/>
                          <a:cs typeface="Times New Roman"/>
                        </a:rPr>
                        <a:t>за равнодушие</a:t>
                      </a:r>
                      <a:endParaRPr dirty="0" sz="2400" lang="ru-RU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48599" name="Rectangle 1"/>
          <p:cNvSpPr>
            <a:spLocks noChangeArrowheads="1"/>
          </p:cNvSpPr>
          <p:nvPr/>
        </p:nvSpPr>
        <p:spPr bwMode="auto">
          <a:xfrm>
            <a:off x="705394" y="418010"/>
            <a:ext cx="10528663" cy="646331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0" bIns="45720" compatLnSpc="1" lIns="91440" numCol="1" rIns="91440" tIns="45720" vert="horz" wrap="square">
            <a:prstTxWarp prst="textNoShape"/>
            <a:spAutoFit/>
          </a:bodyPr>
          <a:p>
            <a:pPr algn="ctr" defTabSz="914400" eaLnBrk="1" fontAlgn="base" hangingPunct="1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baseline="0" b="1" cap="none" dirty="0" sz="3600" i="0" kumimoji="0" lang="en-US" normalizeH="0" err="1" strike="noStrike" u="none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Способы</a:t>
            </a:r>
            <a:r>
              <a:rPr baseline="0" b="1" cap="none" dirty="0" sz="3600" i="0" kumimoji="0" lang="en-US" normalizeH="0" strike="noStrike" u="none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baseline="0" b="1" cap="none" dirty="0" sz="3600" i="0" kumimoji="0" lang="en-US" normalizeH="0" err="1" strike="noStrike" u="none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выражения</a:t>
            </a:r>
            <a:r>
              <a:rPr baseline="0" b="1" cap="none" dirty="0" sz="3600" i="0" kumimoji="0" lang="en-US" normalizeH="0" strike="noStrike" u="none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baseline="0" b="1" cap="none" dirty="0" sz="3600" i="0" kumimoji="0" lang="en-US" normalizeH="0" err="1" strike="noStrike" u="none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причины</a:t>
            </a:r>
            <a:endParaRPr baseline="0" b="1" cap="none" dirty="0" sz="3600" i="0" kumimoji="0" lang="en-US" normalizeH="0" strike="noStrike" u="none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0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2910840" cy="679903"/>
          </a:xfrm>
        </p:spPr>
        <p:txBody>
          <a:bodyPr>
            <a:normAutofit fontScale="95455"/>
          </a:bodyPr>
          <a:p>
            <a:r>
              <a:rPr b="1" dirty="0" lang="ru-RU" smtClean="0">
                <a:solidFill>
                  <a:srgbClr val="002060"/>
                </a:solidFill>
              </a:rPr>
              <a:t>Проверьте!</a:t>
            </a:r>
            <a:endParaRPr b="1" dirty="0" lang="ru-RU">
              <a:solidFill>
                <a:srgbClr val="002060"/>
              </a:solidFill>
            </a:endParaRPr>
          </a:p>
        </p:txBody>
      </p:sp>
      <p:sp>
        <p:nvSpPr>
          <p:cNvPr id="1048601" name="Содержимое 2"/>
          <p:cNvSpPr>
            <a:spLocks noGrp="1"/>
          </p:cNvSpPr>
          <p:nvPr>
            <p:ph sz="half" idx="1"/>
          </p:nvPr>
        </p:nvSpPr>
        <p:spPr>
          <a:xfrm>
            <a:off x="838199" y="1149531"/>
            <a:ext cx="10448109" cy="5342709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p>
            <a:pPr>
              <a:buNone/>
            </a:pPr>
            <a:r>
              <a:rPr dirty="0" lang="ru-RU" smtClean="0"/>
              <a:t>1. Работы многих художников были спасены </a:t>
            </a:r>
            <a:r>
              <a:rPr b="1" dirty="0" i="1" lang="ru-RU" smtClean="0"/>
              <a:t>благодаря</a:t>
            </a:r>
            <a:r>
              <a:rPr dirty="0" lang="ru-RU" smtClean="0"/>
              <a:t> Савицкому. </a:t>
            </a:r>
            <a:endParaRPr dirty="0" lang="ru-RU" smtClean="0"/>
          </a:p>
          <a:p>
            <a:pPr>
              <a:buNone/>
            </a:pPr>
            <a:r>
              <a:rPr dirty="0" lang="ru-RU" smtClean="0"/>
              <a:t>2</a:t>
            </a:r>
            <a:r>
              <a:rPr dirty="0" lang="ru-RU" smtClean="0"/>
              <a:t>. </a:t>
            </a:r>
            <a:r>
              <a:rPr b="1" dirty="0" i="1" lang="ru-RU" smtClean="0"/>
              <a:t>Из-за</a:t>
            </a:r>
            <a:r>
              <a:rPr dirty="0" lang="ru-RU" smtClean="0"/>
              <a:t> недостатка помещений тысячи произведений искусства находятся в запасниках. </a:t>
            </a:r>
            <a:endParaRPr dirty="0" lang="ru-RU" smtClean="0"/>
          </a:p>
          <a:p>
            <a:pPr>
              <a:buNone/>
            </a:pPr>
            <a:r>
              <a:rPr dirty="0" lang="ru-RU" smtClean="0"/>
              <a:t>3</a:t>
            </a:r>
            <a:r>
              <a:rPr dirty="0" lang="ru-RU" smtClean="0"/>
              <a:t>. </a:t>
            </a:r>
            <a:r>
              <a:rPr b="1" dirty="0" i="1" lang="ru-RU" smtClean="0"/>
              <a:t>Благодаря </a:t>
            </a:r>
            <a:r>
              <a:rPr dirty="0" lang="ru-RU" smtClean="0"/>
              <a:t>реконструкции в музее можно выставить часть картин из хранилища. </a:t>
            </a:r>
            <a:endParaRPr dirty="0" lang="ru-RU" smtClean="0"/>
          </a:p>
          <a:p>
            <a:pPr>
              <a:buNone/>
            </a:pPr>
            <a:r>
              <a:rPr dirty="0" lang="ru-RU" smtClean="0"/>
              <a:t>4</a:t>
            </a:r>
            <a:r>
              <a:rPr dirty="0" lang="ru-RU" smtClean="0"/>
              <a:t>. </a:t>
            </a:r>
            <a:r>
              <a:rPr b="1" dirty="0" i="1" lang="ru-RU" smtClean="0"/>
              <a:t>Благодаря</a:t>
            </a:r>
            <a:r>
              <a:rPr dirty="0" lang="ru-RU" smtClean="0"/>
              <a:t> экспедиции фонд музея пополнился предметами прикладного </a:t>
            </a:r>
            <a:r>
              <a:rPr dirty="0" lang="ru-RU" smtClean="0"/>
              <a:t>искусств</a:t>
            </a:r>
          </a:p>
          <a:p>
            <a:pPr>
              <a:buNone/>
            </a:pPr>
            <a:r>
              <a:rPr dirty="0" lang="ru-RU" smtClean="0"/>
              <a:t>. </a:t>
            </a:r>
            <a:r>
              <a:rPr dirty="0" lang="ru-RU" smtClean="0"/>
              <a:t>5. Автора картины удалось узнать </a:t>
            </a:r>
            <a:r>
              <a:rPr b="1" dirty="0" i="1" lang="ru-RU" smtClean="0"/>
              <a:t>благодаря</a:t>
            </a:r>
            <a:r>
              <a:rPr dirty="0" lang="ru-RU" smtClean="0"/>
              <a:t> использованию компьютерной техники. </a:t>
            </a:r>
            <a:endParaRPr dirty="0" lang="ru-RU" smtClean="0"/>
          </a:p>
          <a:p>
            <a:pPr>
              <a:buNone/>
            </a:pPr>
            <a:r>
              <a:rPr dirty="0" lang="ru-RU" smtClean="0"/>
              <a:t>6</a:t>
            </a:r>
            <a:r>
              <a:rPr dirty="0" lang="ru-RU" smtClean="0"/>
              <a:t>. Символ музея – картина Е.Лысенко «Бык» </a:t>
            </a:r>
            <a:r>
              <a:rPr b="1" dirty="0" i="1" lang="ru-RU" smtClean="0"/>
              <a:t>из-за</a:t>
            </a:r>
            <a:r>
              <a:rPr dirty="0" lang="ru-RU" smtClean="0"/>
              <a:t> запрета долгое время была забыта</a:t>
            </a:r>
            <a:r>
              <a:rPr dirty="0" lang="ru-RU" smtClean="0"/>
              <a:t>.</a:t>
            </a:r>
          </a:p>
          <a:p>
            <a:pPr>
              <a:buNone/>
            </a:pPr>
            <a:r>
              <a:rPr dirty="0" lang="ru-RU" smtClean="0"/>
              <a:t> </a:t>
            </a:r>
            <a:r>
              <a:rPr dirty="0" lang="ru-RU" smtClean="0"/>
              <a:t>7.</a:t>
            </a:r>
            <a:r>
              <a:rPr b="1" dirty="0" i="1" lang="ru-RU" smtClean="0"/>
              <a:t> Благодаря </a:t>
            </a:r>
            <a:r>
              <a:rPr dirty="0" lang="ru-RU" smtClean="0"/>
              <a:t>коллекции русского авангарда </a:t>
            </a:r>
            <a:r>
              <a:rPr dirty="0" lang="ru-RU" err="1" smtClean="0"/>
              <a:t>Нукусский</a:t>
            </a:r>
            <a:r>
              <a:rPr dirty="0" lang="ru-RU" smtClean="0"/>
              <a:t> музей называют «Лувром в пустыне».</a:t>
            </a:r>
          </a:p>
          <a:p>
            <a:endParaRPr dirty="0"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lastClr="000000" val="windowText"/>
      </a:dk1>
      <a:lt1>
        <a:sysClr lastClr="FFFFFF" val="window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ppt/theme/theme2.xml><?xml version="1.0" encoding="utf-8"?>
<a:theme xmlns:a="http://schemas.openxmlformats.org/drawingml/2006/main" name="Office 主题">
  <a:themeElements>
    <a:clrScheme name="Office">
      <a:dk1>
        <a:sysClr lastClr="000000" val="windowText"/>
      </a:dk1>
      <a:lt1>
        <a:sysClr lastClr="FFFFFF" val="window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TH Sarabun PSK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TH Sarabun PSK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docProps/app.xml><?xml version="1.0" encoding="utf-8"?>
<Properties xmlns="http://schemas.openxmlformats.org/officeDocument/2006/extended-properties">
  <Application>Microsoft Office PowerPoint</Application>
  <ScaleCrop>0</ScaleCrop>
  <Company>SPecialiST RePack</Company>
  <LinksUpToDate>0</LinksUpToDate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:title>Презентация PowerPoint</dc:title>
  <dc:creator>Хамидов Вахид</dc:creator>
  <cp:lastModifiedBy>User</cp:lastModifiedBy>
  <dcterms:created xsi:type="dcterms:W3CDTF">2018-08-03T01:59:51Z</dcterms:created>
  <dcterms:modified xsi:type="dcterms:W3CDTF">2024-01-08T17:52:27Z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03bf9a51e6124e659c61f2da8e3c1552</vt:lpwstr>
  </property>
</Properties>
</file>