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59" r:id="rId3"/>
    <p:sldId id="257" r:id="rId4"/>
    <p:sldId id="258" r:id="rId5"/>
    <p:sldId id="276" r:id="rId6"/>
    <p:sldId id="273" r:id="rId7"/>
    <p:sldId id="283" r:id="rId8"/>
    <p:sldId id="281" r:id="rId9"/>
    <p:sldId id="282" r:id="rId10"/>
    <p:sldId id="261" r:id="rId11"/>
    <p:sldId id="311" r:id="rId12"/>
    <p:sldId id="312" r:id="rId13"/>
    <p:sldId id="260" r:id="rId14"/>
    <p:sldId id="296" r:id="rId15"/>
    <p:sldId id="301" r:id="rId16"/>
    <p:sldId id="303" r:id="rId17"/>
    <p:sldId id="304" r:id="rId18"/>
    <p:sldId id="305" r:id="rId19"/>
    <p:sldId id="277" r:id="rId20"/>
    <p:sldId id="306" r:id="rId21"/>
    <p:sldId id="308" r:id="rId22"/>
    <p:sldId id="307" r:id="rId23"/>
    <p:sldId id="285" r:id="rId24"/>
    <p:sldId id="279" r:id="rId25"/>
    <p:sldId id="297" r:id="rId26"/>
    <p:sldId id="313" r:id="rId27"/>
    <p:sldId id="291" r:id="rId28"/>
    <p:sldId id="278" r:id="rId29"/>
    <p:sldId id="298" r:id="rId30"/>
    <p:sldId id="294" r:id="rId31"/>
    <p:sldId id="295" r:id="rId32"/>
    <p:sldId id="286" r:id="rId33"/>
    <p:sldId id="293" r:id="rId34"/>
    <p:sldId id="287" r:id="rId35"/>
    <p:sldId id="290" r:id="rId36"/>
    <p:sldId id="300" r:id="rId37"/>
    <p:sldId id="289" r:id="rId38"/>
    <p:sldId id="299" r:id="rId39"/>
    <p:sldId id="267" r:id="rId40"/>
    <p:sldId id="268" r:id="rId41"/>
    <p:sldId id="269" r:id="rId42"/>
    <p:sldId id="271" r:id="rId43"/>
    <p:sldId id="272" r:id="rId44"/>
    <p:sldId id="292" r:id="rId45"/>
    <p:sldId id="310" r:id="rId46"/>
    <p:sldId id="309" r:id="rId47"/>
    <p:sldId id="265" r:id="rId48"/>
    <p:sldId id="266" r:id="rId49"/>
    <p:sldId id="263" r:id="rId50"/>
    <p:sldId id="262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4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FE68C4-5A46-4C5E-BC85-3249222A4717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2E703-BB48-447D-A01E-9B8AA14E4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276999"/>
          </a:xfrm>
        </p:spPr>
        <p:txBody>
          <a:bodyPr>
            <a:spAutoFit/>
          </a:bodyPr>
          <a:lstStyle/>
          <a:p>
            <a:endParaRPr lang="x-non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276999"/>
          </a:xfrm>
        </p:spPr>
        <p:txBody>
          <a:bodyPr>
            <a:spAutoFit/>
          </a:bodyPr>
          <a:lstStyle/>
          <a:p>
            <a:endParaRPr lang="x-non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276999"/>
          </a:xfrm>
        </p:spPr>
        <p:txBody>
          <a:bodyPr>
            <a:spAutoFit/>
          </a:bodyPr>
          <a:lstStyle/>
          <a:p>
            <a:endParaRPr lang="x-non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0">
              <a:srgbClr val="85C2FF">
                <a:alpha val="84000"/>
              </a:srgbClr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268760"/>
            <a:ext cx="7772400" cy="24482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</a:rPr>
              <a:t>Читательская грамотность</a:t>
            </a:r>
            <a:endParaRPr lang="ru-RU" sz="88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3861048"/>
            <a:ext cx="3312368" cy="119898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1800" b="1" dirty="0" smtClean="0">
                <a:solidFill>
                  <a:srgbClr val="002060"/>
                </a:solidFill>
              </a:rPr>
              <a:t>Выполнила: 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учитель начальных классов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Кирилюк Елена Николаевна</a:t>
            </a:r>
            <a:endParaRPr lang="ru-RU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8812769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539552" y="2924944"/>
            <a:ext cx="7992888" cy="369331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Это вычитывание трех видов текстовой информации: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• </a:t>
            </a:r>
            <a:r>
              <a:rPr lang="ru-RU" b="1" dirty="0" err="1" smtClean="0">
                <a:solidFill>
                  <a:srgbClr val="002060"/>
                </a:solidFill>
              </a:rPr>
              <a:t>фактуальной</a:t>
            </a:r>
            <a:r>
              <a:rPr lang="ru-RU" dirty="0" smtClean="0">
                <a:solidFill>
                  <a:srgbClr val="002060"/>
                </a:solidFill>
              </a:rPr>
              <a:t> (о чем в тексте сообщается в явном виде). </a:t>
            </a:r>
            <a:r>
              <a:rPr lang="ru-RU" dirty="0" err="1" smtClean="0">
                <a:solidFill>
                  <a:srgbClr val="002060"/>
                </a:solidFill>
              </a:rPr>
              <a:t>Фактуальную</a:t>
            </a:r>
            <a:r>
              <a:rPr lang="ru-RU" dirty="0" smtClean="0">
                <a:solidFill>
                  <a:srgbClr val="002060"/>
                </a:solidFill>
              </a:rPr>
              <a:t> информацию составляет описание событий, героев, места и времени действия и т.д.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• </a:t>
            </a:r>
            <a:r>
              <a:rPr lang="ru-RU" b="1" dirty="0" err="1" smtClean="0">
                <a:solidFill>
                  <a:srgbClr val="002060"/>
                </a:solidFill>
              </a:rPr>
              <a:t>подтекстовой</a:t>
            </a:r>
            <a:r>
              <a:rPr lang="ru-RU" dirty="0" smtClean="0">
                <a:solidFill>
                  <a:srgbClr val="002060"/>
                </a:solidFill>
              </a:rPr>
              <a:t> (о чем в тексте сообщается в неявном виде, читается «между строк»). </a:t>
            </a:r>
            <a:r>
              <a:rPr lang="ru-RU" dirty="0" err="1" smtClean="0">
                <a:solidFill>
                  <a:srgbClr val="002060"/>
                </a:solidFill>
              </a:rPr>
              <a:t>Подтекстовая</a:t>
            </a:r>
            <a:r>
              <a:rPr lang="ru-RU" dirty="0" smtClean="0">
                <a:solidFill>
                  <a:srgbClr val="002060"/>
                </a:solidFill>
              </a:rPr>
              <a:t> информация напрямую не выражена в словах. Она содержится в текстовых "скважинах" (пропусках, которые читатель заполняет, опираясь на имеющиеся знания, опыт), в словах-образах (художественных средствах), в монтаже текста и т.д. 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• концептуальной</a:t>
            </a:r>
            <a:r>
              <a:rPr lang="ru-RU" dirty="0" smtClean="0">
                <a:solidFill>
                  <a:srgbClr val="002060"/>
                </a:solidFill>
              </a:rPr>
              <a:t> (основная идея текста, его главные смыслы). Под концептуальной информацией понимается система взглядов, мыслей и чувств автора, которую он отражает в тексте, рассчитывая на ее вычерпывание читателем. 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276872"/>
            <a:ext cx="7992888" cy="5040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sz="40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Times New Roman" pitchFamily="18" charset="0"/>
              </a:rPr>
              <a:t>Что такое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Times New Roman" pitchFamily="18" charset="0"/>
              </a:rPr>
              <a:t>полное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Times New Roman" pitchFamily="18" charset="0"/>
              </a:rPr>
              <a:t>понимание текста?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cs typeface="Arial" pitchFamily="34" charset="0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cs typeface="Arial" pitchFamily="34" charset="0"/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Технология продуктивного чтения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539552" y="1484784"/>
            <a:ext cx="8189678" cy="70788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Цель технологии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: формирование читательской компетенции школьника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(учим самостоятельно понимать текст)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8229600" cy="38884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При чтении любого текста – будь то параграф учебника истории или математическая задача – нужно обращать внимание на необходимость использования приемов работы с книгой.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Технология продуктивного чтения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003232" cy="348498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 За основу в работе я беру технологию смыслового чтения, которая включает                    в себя три этапа работы с текстом :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I этап. Работа с текстом до чтения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II этап. Работа с текстом  во  время  чтения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III этап. Работа  с  текстом  после  чтения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517232"/>
            <a:ext cx="66967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772816"/>
            <a:ext cx="8229600" cy="48965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002060"/>
                </a:solidFill>
              </a:rPr>
              <a:t/>
            </a:r>
            <a:br>
              <a:rPr lang="ru-RU" sz="3100" b="1" i="1" dirty="0" smtClean="0">
                <a:solidFill>
                  <a:srgbClr val="002060"/>
                </a:solidFill>
              </a:rPr>
            </a:br>
            <a:r>
              <a:rPr lang="ru-RU" sz="3100" b="1" i="1" dirty="0" smtClean="0">
                <a:solidFill>
                  <a:srgbClr val="002060"/>
                </a:solidFill>
              </a:rPr>
              <a:t/>
            </a:r>
            <a:br>
              <a:rPr lang="ru-RU" sz="3100" b="1" i="1" dirty="0" smtClean="0">
                <a:solidFill>
                  <a:srgbClr val="002060"/>
                </a:solidFill>
              </a:rPr>
            </a:br>
            <a:r>
              <a:rPr lang="ru-RU" sz="3100" b="1" i="1" dirty="0" smtClean="0">
                <a:solidFill>
                  <a:srgbClr val="002060"/>
                </a:solidFill>
              </a:rPr>
              <a:t>Такие двери есть для входа в каждую главу, а в каждой главе – двери поменьше в тему, еще одна дверь в произведение. </a:t>
            </a:r>
            <a:br>
              <a:rPr lang="ru-RU" sz="3100" b="1" i="1" dirty="0" smtClean="0">
                <a:solidFill>
                  <a:srgbClr val="002060"/>
                </a:solidFill>
              </a:rPr>
            </a:br>
            <a:r>
              <a:rPr lang="ru-RU" sz="3100" b="1" i="1" dirty="0" smtClean="0">
                <a:solidFill>
                  <a:srgbClr val="002060"/>
                </a:solidFill>
              </a:rPr>
              <a:t>На пороге каждой двери попробуйте догадаться, о чем пойдет речь дальше.</a:t>
            </a:r>
            <a:br>
              <a:rPr lang="ru-RU" sz="3100" b="1" i="1" dirty="0" smtClean="0">
                <a:solidFill>
                  <a:srgbClr val="002060"/>
                </a:solidFill>
              </a:rPr>
            </a:br>
            <a:r>
              <a:rPr lang="ru-RU" sz="3100" b="1" i="1" dirty="0" smtClean="0">
                <a:solidFill>
                  <a:srgbClr val="002060"/>
                </a:solidFill>
              </a:rPr>
              <a:t> Вот что об этом говорит </a:t>
            </a:r>
            <a:r>
              <a:rPr lang="ru-RU" sz="3100" b="1" i="1" dirty="0" err="1" smtClean="0">
                <a:solidFill>
                  <a:srgbClr val="002060"/>
                </a:solidFill>
              </a:rPr>
              <a:t>напоминалка</a:t>
            </a:r>
            <a:r>
              <a:rPr lang="ru-RU" sz="3100" b="1" i="1" dirty="0" smtClean="0">
                <a:solidFill>
                  <a:srgbClr val="002060"/>
                </a:solidFill>
              </a:rPr>
              <a:t>:</a:t>
            </a:r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«</a:t>
            </a:r>
            <a:r>
              <a:rPr lang="ru-RU" sz="3100" b="1" i="1" dirty="0" smtClean="0">
                <a:solidFill>
                  <a:srgbClr val="C00000"/>
                </a:solidFill>
              </a:rPr>
              <a:t>Заголовок – окошко для взгляда вперед.</a:t>
            </a:r>
            <a:br>
              <a:rPr lang="ru-RU" sz="3100" b="1" i="1" dirty="0" smtClean="0">
                <a:solidFill>
                  <a:srgbClr val="C0000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Посмотри и подумай: что тебя ждет?</a:t>
            </a:r>
            <a:br>
              <a:rPr lang="ru-RU" sz="3100" b="1" i="1" dirty="0" smtClean="0">
                <a:solidFill>
                  <a:srgbClr val="C0000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Заголовок – это не просто слова:</a:t>
            </a:r>
            <a:br>
              <a:rPr lang="ru-RU" sz="3100" b="1" i="1" dirty="0" smtClean="0">
                <a:solidFill>
                  <a:srgbClr val="C0000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Эти слова – всему голова.</a:t>
            </a:r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i="1" dirty="0" smtClean="0">
                <a:solidFill>
                  <a:srgbClr val="002060"/>
                </a:solidFill>
              </a:rPr>
              <a:t>(С.Бондаренко)»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1124744"/>
            <a:ext cx="665554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«Заголовок – это как бы входная дверь. </a:t>
            </a:r>
            <a:endParaRPr lang="ru-RU" sz="28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188640"/>
            <a:ext cx="8136904" cy="10081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3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Основной прием первого этапа –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работа с заголовком.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36712"/>
            <a:ext cx="8784976" cy="43204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Задания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C00000"/>
                </a:solidFill>
              </a:rPr>
              <a:t>«Придумай заголовок к тексту»</a:t>
            </a:r>
            <a:r>
              <a:rPr lang="ru-RU" b="1" dirty="0" smtClean="0">
                <a:solidFill>
                  <a:srgbClr val="C00000"/>
                </a:solidFill>
              </a:rPr>
              <a:t> 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«Озаглавь текст и сравни свой заголовок с авторским»</a:t>
            </a: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2060"/>
                </a:solidFill>
              </a:rPr>
              <a:t>можно использовать как                                     к художественным, так и к научным,  учебным текстам. 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60648"/>
            <a:ext cx="8280920" cy="6370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Особое место в формировании читательской грамотности принадлежит умению прогнозировать, предвосхищать события в тексте.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        Вставляя пропущенные в тексте слова, мы учим прогнозировать на уровне слова.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        Работая с незаконченным или деформированным предложением, учащиеся прогнозируют на уровне предложения.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      Работая с незаконченным или деформированным текстом, как организуется мыслительная работа, связанная с обучением прогнозированию на уровне текста. С этой целью подбираются или создаются целенаправленно тексты «с тайной», разгадка которой содержится в конце повествования.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      Чтобы спрогнозировать окончание, необходимо внимательно вчитываться в каждое слово, представлять описываемое в тексте и рассуждать.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04448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Прием «Составление рассказа по предложению».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Прогнозирование на уровне предложения.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1772816"/>
            <a:ext cx="822960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Учитель. </a:t>
            </a:r>
            <a:r>
              <a:rPr lang="ru-RU" sz="1800" dirty="0" smtClean="0">
                <a:solidFill>
                  <a:srgbClr val="002060"/>
                </a:solidFill>
              </a:rPr>
              <a:t>Представим, что у нас в руках волшебная палочка, с помощью которой        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                  можно превращать большие предметы в маленькие, а маленькие – в  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                  большие. Попробуем волшебную силу палочки и превратим одно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                  предложение в целый рассказ.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   И за все тридцать пять лет я, дети, ни разу больше не съел чужого яблока и ни разу не ударил того, кто слабее меня. </a:t>
            </a:r>
            <a:endParaRPr lang="ru-RU" sz="36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39552" y="692696"/>
            <a:ext cx="8075613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Тридцать пять лет назад с автором произошла история, которая не дёт ему покоя все эти годы.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Когда писатель был маленьким, он обидел другого ребёнка, а может быть и не одного.  Он ударил того, кто был  слабее его, взял чужое яблоко без разрешения и съел его. Автору-рассказчику до сих пор стыдно за свой поступок, поэтому он больше не ест чужих яблок и не бьёт тех, кто слабее, а может быть, вообще никого не бьёт. 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30963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Однако начинается понимание с вычитывания,  </a:t>
            </a:r>
            <a:r>
              <a:rPr lang="ru-RU" sz="2000" b="1" dirty="0" err="1" smtClean="0">
                <a:solidFill>
                  <a:srgbClr val="002060"/>
                </a:solidFill>
              </a:rPr>
              <a:t>вычерпывания</a:t>
            </a:r>
            <a:r>
              <a:rPr lang="ru-RU" sz="2000" b="1" dirty="0" smtClean="0">
                <a:solidFill>
                  <a:srgbClr val="002060"/>
                </a:solidFill>
              </a:rPr>
              <a:t> смыслов из каждого слова, словосочетания, предложения,  поэтому  в своей практике значительное место я отвожу вниманию к слову.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Сложные новые для ученика слова выписываются в словарик (рубрика </a:t>
            </a:r>
            <a:r>
              <a:rPr lang="ru-RU" sz="2000" b="1" i="1" dirty="0" smtClean="0">
                <a:solidFill>
                  <a:srgbClr val="002060"/>
                </a:solidFill>
              </a:rPr>
              <a:t>«В копилку слов»).</a:t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 Наряду с лингвистическими терминами провожу работу 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со словами и выражениями, которые могут быть непонятны школьнику: объясняются их происхождение, особенности употребления в прямом и переносном смысле, многозначность.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endParaRPr lang="ru-RU" sz="2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4149080"/>
            <a:ext cx="8352928" cy="21602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Пример: 1. книжн., поэт. приятный запах (растений, веществ); аромат, благовоние ◆ От прекрасных роз исходит благоухание. ◆ Сады благоуханием наполнились живым. М. Ю. Лермонтов, «Свиданье», 1841 г.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2. перен. притягательная сила, особый колорит чего-либо ◆ Наступало благоухание весны.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7504" y="836712"/>
            <a:ext cx="8686800" cy="45259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 Федеральном государственном образовательном стандарте начального общего образования в качестве  приоритетной цели называется </a:t>
            </a:r>
            <a:r>
              <a:rPr lang="ru-RU" b="1" dirty="0" smtClean="0">
                <a:solidFill>
                  <a:srgbClr val="C00000"/>
                </a:solidFill>
              </a:rPr>
              <a:t>«…формирование читательской компетентности младшего школьника, осознание себя как грамотного читателя, способного  к  использованию читательской деятельности как средства самообразования».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480189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508104" y="2420888"/>
            <a:ext cx="3456384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Цель курса — формирование у младших школьников системы приёмов понимания текста, являющихся компонентами читательской компетентности.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3888432" cy="108012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Слова - незнакомцы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052736"/>
            <a:ext cx="424847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2780928"/>
            <a:ext cx="3964547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«Мысленный экран»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844824"/>
            <a:ext cx="396044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«Диалог с текстом»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005064"/>
            <a:ext cx="374441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«Слова-ключики»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887" y="404664"/>
            <a:ext cx="9028113" cy="6048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63284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74638"/>
            <a:ext cx="6336704" cy="121014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Аппарат учебника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 как средство формирования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читательской грамотности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9180" t="2875" b="88501"/>
          <a:stretch>
            <a:fillRect/>
          </a:stretch>
        </p:blipFill>
        <p:spPr bwMode="auto">
          <a:xfrm>
            <a:off x="179512" y="1772816"/>
            <a:ext cx="381642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204864"/>
            <a:ext cx="381642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628800"/>
            <a:ext cx="3810000" cy="478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7"/>
            <a:ext cx="7772400" cy="7200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диалог с текстом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196752"/>
            <a:ext cx="8280920" cy="99613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Стержнем второго этапа является диалог с текстом 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 и сопутствующая ему работа.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48880"/>
            <a:ext cx="3610744" cy="4010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139952" y="3645024"/>
            <a:ext cx="4873706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"Читает – летает, да ничего не понимает".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467544" y="692696"/>
            <a:ext cx="8424936" cy="15001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</a:rPr>
              <a:t>Поют цветы, привстав на цыпочки…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988840"/>
            <a:ext cx="6102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План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1. Кто или что  является героем рассказа?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2. В каком состоянии он находится?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3. Как это проявляется в его поведении?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4. Почему он так ведет себя?</a:t>
            </a:r>
            <a:endParaRPr lang="ru-RU" sz="2400" b="1" dirty="0" smtClean="0">
              <a:solidFill>
                <a:srgbClr val="002060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«Мысленный экран»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916832"/>
            <a:ext cx="8208912" cy="37856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             Еще один прием, помогающий пониманию по ходу чтения, – это включение воображения. 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            Недостатки в развитии воображения часто являются главным источником непонимания как художественного текста, так и учебного (например, математической задачи). 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           Насколько было активно воображение во время чтения, проконтролировать довольно сложно. Именно поэтому задание </a:t>
            </a:r>
            <a:r>
              <a:rPr lang="ru-RU" sz="2400" b="1" dirty="0" smtClean="0">
                <a:solidFill>
                  <a:srgbClr val="C00000"/>
                </a:solidFill>
              </a:rPr>
              <a:t>включить «мысленный экран»,</a:t>
            </a:r>
            <a:r>
              <a:rPr lang="ru-RU" sz="2400" b="1" dirty="0" smtClean="0">
                <a:solidFill>
                  <a:srgbClr val="002060"/>
                </a:solidFill>
              </a:rPr>
              <a:t> как правило, сопровождается просьбой </a:t>
            </a:r>
            <a:r>
              <a:rPr lang="ru-RU" sz="2400" b="1" dirty="0" smtClean="0">
                <a:solidFill>
                  <a:srgbClr val="C00000"/>
                </a:solidFill>
              </a:rPr>
              <a:t>пересказать текст, нарисовать «увиденное», прочитать текст выразительно.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598963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1556792"/>
            <a:ext cx="136815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1988840"/>
            <a:ext cx="136815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2708920"/>
            <a:ext cx="136815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3861048"/>
            <a:ext cx="136815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5445224"/>
            <a:ext cx="136815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5877272"/>
            <a:ext cx="115212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79712" y="3140968"/>
            <a:ext cx="136815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339752" y="4653136"/>
            <a:ext cx="136815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36815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Третий этап начинается с выделения главного                     в тексте,   на основе чего составляются план, краткий и подробный пересказ. 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843808" y="1844824"/>
            <a:ext cx="3888432" cy="47525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Очень часто пересказ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 твердите много раз.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Это трудно – много раз.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Это нудно – много раз.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поэтому у нас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Есть другой совет для вас.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 обдумайте рассказ,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заучивая фраз.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задумайтесь о нем: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рассказано? О чем?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за чем произошло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к чему все привело?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Прочитайте еще раз –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запомнится рассказ.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(С.Бондаренко)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1484784"/>
            <a:ext cx="8229600" cy="41044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rgbClr val="002060"/>
                </a:solidFill>
              </a:rPr>
              <a:t>- развитие способности учащихся к осмыслению письменных текстов и рефлексии на них;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- использование содержания для достижения собственных целей;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- развития знаний и возможностей для активного участия в жизни общества;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332656"/>
            <a:ext cx="626469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Читательская грамотность :</a:t>
            </a:r>
            <a:endParaRPr lang="ru-RU" sz="36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424936" cy="59766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Составление плана, пересказа текста относится к приемам, организующим понимание после прочтения текста.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 Выполняя подобные задания, ученик одновременно решает две обучающие задачи.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1) Он серьезно работает над усвоением необходимого учебного материала.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2) Осознанно осваивает приемы понимания текста.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5400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Умение составлять план и пересказ текста формируется постепенно. Вот как происходит обучение пересказу. 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Вначале детям сообщаю теоретические сведения  о составлении пересказа. 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В</a:t>
            </a:r>
            <a:r>
              <a:rPr lang="ru-RU" sz="3100" b="1" dirty="0" smtClean="0">
                <a:solidFill>
                  <a:srgbClr val="002060"/>
                </a:solidFill>
              </a:rPr>
              <a:t> дальнейшем детям предлагаю краткий пересказ некоторых глав учебника в готовом виде (в том числе и в стихотворной форме). 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Затем с помощью наводящих вопросов помогаю составить такой пересказ детям , и, наконец, дается задание поработать над пересказом самостоятельно.</a:t>
            </a:r>
            <a:br>
              <a:rPr lang="ru-RU" sz="3100" b="1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778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Работа с пословицами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4"/>
            <a:ext cx="352839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772816"/>
            <a:ext cx="3672408" cy="462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764704"/>
            <a:ext cx="8208912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Этот жанр, как никакой другой, иллюстрирует красоту, богатство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 и мудрость языка.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</a:rPr>
              <a:t>Это путь к пониманию скрытого смысла текста.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052736"/>
            <a:ext cx="7848872" cy="50783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Задания с пословицами 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- «Запишите и запомните».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- </a:t>
            </a:r>
            <a:r>
              <a:rPr lang="ru-RU" sz="3600" b="1" i="1" dirty="0" smtClean="0">
                <a:solidFill>
                  <a:srgbClr val="002060"/>
                </a:solidFill>
              </a:rPr>
              <a:t>«Какую из пословиц вы можете объяснить?» </a:t>
            </a: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-«Определите тему пословиц»</a:t>
            </a: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-«Попробуйте объяснить смысл пословицы», </a:t>
            </a: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-«Вспомните и запишите пословицы на определенную тему»</a:t>
            </a:r>
            <a:r>
              <a:rPr lang="ru-RU" sz="3600" b="1" dirty="0" smtClean="0">
                <a:solidFill>
                  <a:srgbClr val="002060"/>
                </a:solidFill>
              </a:rPr>
              <a:t>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r="-1862" b="44270"/>
          <a:stretch>
            <a:fillRect/>
          </a:stretch>
        </p:blipFill>
        <p:spPr bwMode="auto">
          <a:xfrm>
            <a:off x="0" y="1412776"/>
            <a:ext cx="428396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 l="2499" t="49489" r="6282" b="32365"/>
          <a:stretch>
            <a:fillRect/>
          </a:stretch>
        </p:blipFill>
        <p:spPr bwMode="auto">
          <a:xfrm>
            <a:off x="179512" y="3284984"/>
            <a:ext cx="381642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92211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Соотнеси произведение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 и пословицу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564904"/>
            <a:ext cx="40481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293096"/>
            <a:ext cx="4348361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1" y="4221088"/>
            <a:ext cx="3816424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3573016"/>
            <a:ext cx="309634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3" y="5373216"/>
            <a:ext cx="410445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6016" y="1772816"/>
            <a:ext cx="33147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Интеллект-карты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(рабочие листы)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-3550" b="60225"/>
          <a:stretch>
            <a:fillRect/>
          </a:stretch>
        </p:blipFill>
        <p:spPr bwMode="auto">
          <a:xfrm>
            <a:off x="1115616" y="1844824"/>
            <a:ext cx="720080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88640"/>
            <a:ext cx="475252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8111902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 r="-1384" b="9859"/>
          <a:stretch>
            <a:fillRect/>
          </a:stretch>
        </p:blipFill>
        <p:spPr bwMode="auto">
          <a:xfrm>
            <a:off x="508000" y="558800"/>
            <a:ext cx="8240464" cy="517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42617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«Кубик </a:t>
            </a:r>
            <a:r>
              <a:rPr lang="ru-RU" sz="3600" b="1" dirty="0" err="1" smtClean="0">
                <a:solidFill>
                  <a:srgbClr val="C00000"/>
                </a:solidFill>
              </a:rPr>
              <a:t>Блума</a:t>
            </a:r>
            <a:r>
              <a:rPr lang="ru-RU" sz="3600" b="1" dirty="0" smtClean="0">
                <a:solidFill>
                  <a:srgbClr val="C00000"/>
                </a:solidFill>
              </a:rPr>
              <a:t>»: прием технологии критического мышления.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разработанный американским ученым и психологом </a:t>
            </a:r>
            <a:r>
              <a:rPr lang="ru-RU" i="1" dirty="0" err="1" smtClean="0">
                <a:solidFill>
                  <a:srgbClr val="002060"/>
                </a:solidFill>
              </a:rPr>
              <a:t>Бенджамином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</a:rPr>
              <a:t>Блумом</a:t>
            </a:r>
            <a:r>
              <a:rPr lang="ru-RU" i="1" dirty="0" smtClean="0">
                <a:solidFill>
                  <a:srgbClr val="002060"/>
                </a:solidFill>
              </a:rPr>
              <a:t>. </a:t>
            </a:r>
            <a:r>
              <a:rPr lang="ru-RU" dirty="0" smtClean="0">
                <a:solidFill>
                  <a:srgbClr val="002060"/>
                </a:solidFill>
              </a:rPr>
              <a:t>          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    Для справки: </a:t>
            </a:r>
            <a:r>
              <a:rPr lang="ru-RU" i="1" dirty="0" err="1" smtClean="0">
                <a:solidFill>
                  <a:srgbClr val="002060"/>
                </a:solidFill>
              </a:rPr>
              <a:t>Бенджамин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</a:rPr>
              <a:t>Блум</a:t>
            </a:r>
            <a:r>
              <a:rPr lang="ru-RU" i="1" dirty="0" smtClean="0">
                <a:solidFill>
                  <a:srgbClr val="002060"/>
                </a:solidFill>
              </a:rPr>
              <a:t> известен как автор уникальной системы алгоритмов педагогической деятельности. Предложенная им теория, или "таксономия", разделяет образовательные цели на три блока: когнитивную, психомоторную и аффективную. Проще говоря, эти цели можно обозначить блоками </a:t>
            </a:r>
            <a:r>
              <a:rPr lang="ru-RU" b="1" i="1" dirty="0" smtClean="0">
                <a:solidFill>
                  <a:srgbClr val="002060"/>
                </a:solidFill>
              </a:rPr>
              <a:t>"Знаю", "Творю" и "Умею". </a:t>
            </a:r>
            <a:r>
              <a:rPr lang="ru-RU" i="1" dirty="0" smtClean="0">
                <a:solidFill>
                  <a:srgbClr val="002060"/>
                </a:solidFill>
              </a:rPr>
              <a:t>То есть, ребенку предлагают не готовое знание, а проблему. А он, используя свой опыт и познания, должен найти пути разрешения этой проблемы.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8064896" cy="48965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3600" b="1" dirty="0" smtClean="0">
                <a:solidFill>
                  <a:srgbClr val="002060"/>
                </a:solidFill>
              </a:rPr>
              <a:t>- </a:t>
            </a:r>
            <a:r>
              <a:rPr lang="ru-RU" sz="3200" b="1" dirty="0" smtClean="0">
                <a:solidFill>
                  <a:srgbClr val="002060"/>
                </a:solidFill>
              </a:rPr>
              <a:t>способность различать тексты различных жанров и типов;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- умение находить необходимую информацию в прочитанных текстах;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- умение задавать вопросы                               по содержанию прочитанных текстов;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- умение составлять речевое высказывание в устной и письменной форме в соответствии с поставленной учебной задачей.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620713"/>
            <a:ext cx="7402016" cy="45259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 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Понадобится обычный бумажный куб,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на гранях которого написано: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  Назови.         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  Почему.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Объясни.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Предложи.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Придумай.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Поделись.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301208"/>
            <a:ext cx="835292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Учитель бросает кубик. Выпавшая грань укажет: какого типа вопрос следует задать. Удобнее ориентироваться по слову на грани кубика — с него и должен начинаться вопрос.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Работа над отрывком                                                            из «Сказки о рыбаке и рыбке»: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А) слушание отрывка аудиозаписи из сказки;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Б) беседа по содержанию сказки;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В) «кубик </a:t>
            </a:r>
            <a:r>
              <a:rPr lang="ru-RU" b="1" dirty="0" err="1" smtClean="0">
                <a:solidFill>
                  <a:srgbClr val="002060"/>
                </a:solidFill>
              </a:rPr>
              <a:t>Блума</a:t>
            </a:r>
            <a:r>
              <a:rPr lang="ru-RU" b="1" dirty="0" smtClean="0">
                <a:solidFill>
                  <a:srgbClr val="002060"/>
                </a:solidFill>
              </a:rPr>
              <a:t>»:   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НАЗОВИ              главных героев сказки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ПОЧЕМУ            старик отпустил золотую рыбку?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СРАВНИ              старуху, старика и рыбку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ПРЕДЛОЖИ       как поступить старухе, чтобы она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                          не  осталась  у разбитого корыта?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ПРИДУМАЙ       сюжет сказки на современный лад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ПОДЕЛИСЬ        какие чувства у тебя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                          вызывает  старик, старуха?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584" y="1124744"/>
            <a:ext cx="7920880" cy="22322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000" dirty="0" smtClean="0">
                <a:solidFill>
                  <a:srgbClr val="002060"/>
                </a:solidFill>
              </a:rPr>
              <a:t>Известен в методике давно. Он помогает запомнить и осмыслить большой объем информации, выявить закономерность каких-либо событий, явлений. Прием работает на развитие критического мышления, развитие памяти и умение логически мыслить. 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Метод </a:t>
            </a:r>
            <a:r>
              <a:rPr lang="ru-RU" sz="2000" b="1" dirty="0" smtClean="0">
                <a:solidFill>
                  <a:srgbClr val="C00000"/>
                </a:solidFill>
              </a:rPr>
              <a:t>"Логические цепочки" </a:t>
            </a:r>
            <a:r>
              <a:rPr lang="ru-RU" sz="2000" dirty="0" smtClean="0">
                <a:solidFill>
                  <a:srgbClr val="002060"/>
                </a:solidFill>
              </a:rPr>
              <a:t>можно использовать на уроках по всем предметам и на любой стадии урока. Все зависит от целей, которые ставит учитель.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260648"/>
            <a:ext cx="562448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Приём «Логическая цепочка» 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3861048"/>
            <a:ext cx="7632848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Стратегия приема состоит в построении цепочки из фактов, предложений, слов, дат, правил, цитат в логическом или хронологическом порядке. Построение логической цепочки может проводиться совместно с учителем, в группах/парах на уроке, может предлагаться в качестве самостоятельной работы или задания на дом.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4" y="332656"/>
            <a:ext cx="822960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Можно использовать на стадии осмысления. При знакомстве с биографией Пушкина А.С. Текст высвечивается либо на экране ибо  выдаётся детям на распечатанных листах.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Выстраивается следующая логическая цепочка 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 (Москва – книжка - бабушка и няня - 5 сказок)</a:t>
            </a:r>
          </a:p>
          <a:p>
            <a:r>
              <a:rPr lang="ru-RU" i="1" dirty="0" smtClean="0"/>
              <a:t>  </a:t>
            </a:r>
            <a:r>
              <a:rPr lang="ru-RU" dirty="0" smtClean="0">
                <a:solidFill>
                  <a:srgbClr val="002060"/>
                </a:solidFill>
              </a:rPr>
              <a:t>После прочтения текста учащимся предлагается построить события в логической последовательности. Данная стратегия помогает при пересказе текстов.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Работа над текстовыми задачами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 l="2658" t="10631"/>
          <a:stretch>
            <a:fillRect/>
          </a:stretch>
        </p:blipFill>
        <p:spPr bwMode="auto">
          <a:xfrm>
            <a:off x="827584" y="1124744"/>
            <a:ext cx="7911976" cy="544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/>
          <a:stretch>
            <a:fillRect/>
          </a:stretch>
        </p:blipFill>
        <p:spPr bwMode="auto">
          <a:xfrm>
            <a:off x="1259632" y="332656"/>
            <a:ext cx="576064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811578" y="-211178"/>
            <a:ext cx="3456384" cy="454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861048"/>
            <a:ext cx="5904656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57200" y="49191"/>
            <a:ext cx="8229600" cy="10772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 sz="3200" b="1">
                <a:solidFill>
                  <a:srgbClr val="7E0021"/>
                </a:solidFill>
              </a:rPr>
              <a:t>Кластер </a:t>
            </a:r>
            <a:br>
              <a:rPr lang="x-none" sz="3200" b="1">
                <a:solidFill>
                  <a:srgbClr val="7E0021"/>
                </a:solidFill>
              </a:rPr>
            </a:br>
            <a:r>
              <a:rPr lang="ru-RU" sz="3200" b="1" dirty="0" smtClean="0">
                <a:solidFill>
                  <a:srgbClr val="7E0021"/>
                </a:solidFill>
              </a:rPr>
              <a:t>«</a:t>
            </a:r>
            <a:r>
              <a:rPr lang="x-none" sz="3200" b="1" smtClean="0">
                <a:solidFill>
                  <a:srgbClr val="7E0021"/>
                </a:solidFill>
              </a:rPr>
              <a:t>Славянская письменность</a:t>
            </a:r>
            <a:r>
              <a:rPr lang="ru-RU" sz="3200" b="1" dirty="0" smtClean="0">
                <a:solidFill>
                  <a:srgbClr val="7E0021"/>
                </a:solidFill>
              </a:rPr>
              <a:t>»</a:t>
            </a:r>
            <a:endParaRPr lang="x-none" sz="3200" b="1">
              <a:solidFill>
                <a:srgbClr val="7E002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755576" y="1556792"/>
            <a:ext cx="7776864" cy="4735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552" y="239742"/>
            <a:ext cx="8229600" cy="120032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 sz="3600" b="1">
                <a:solidFill>
                  <a:srgbClr val="7E0021"/>
                </a:solidFill>
              </a:rPr>
              <a:t>Кластер </a:t>
            </a:r>
            <a:r>
              <a:rPr lang="ru-RU" sz="3600" b="1" dirty="0" smtClean="0">
                <a:solidFill>
                  <a:srgbClr val="7E0021"/>
                </a:solidFill>
              </a:rPr>
              <a:t>«</a:t>
            </a:r>
            <a:r>
              <a:rPr lang="x-none" sz="3600" b="1" smtClean="0">
                <a:solidFill>
                  <a:srgbClr val="7E0021"/>
                </a:solidFill>
              </a:rPr>
              <a:t>М.В.Ломоносов –</a:t>
            </a:r>
            <a:r>
              <a:rPr lang="ru-RU" sz="3600" b="1" dirty="0" smtClean="0">
                <a:solidFill>
                  <a:srgbClr val="7E0021"/>
                </a:solidFill>
              </a:rPr>
              <a:t/>
            </a:r>
            <a:br>
              <a:rPr lang="ru-RU" sz="3600" b="1" dirty="0" smtClean="0">
                <a:solidFill>
                  <a:srgbClr val="7E0021"/>
                </a:solidFill>
              </a:rPr>
            </a:br>
            <a:r>
              <a:rPr lang="x-none" sz="3600" b="1" smtClean="0">
                <a:solidFill>
                  <a:srgbClr val="7E0021"/>
                </a:solidFill>
              </a:rPr>
              <a:t> </a:t>
            </a:r>
            <a:r>
              <a:rPr lang="ru-RU" sz="3600" b="1" dirty="0" smtClean="0">
                <a:solidFill>
                  <a:srgbClr val="7E0021"/>
                </a:solidFill>
              </a:rPr>
              <a:t>«</a:t>
            </a:r>
            <a:r>
              <a:rPr lang="x-none" sz="3600" b="1" smtClean="0">
                <a:solidFill>
                  <a:srgbClr val="7E0021"/>
                </a:solidFill>
              </a:rPr>
              <a:t>солнце</a:t>
            </a:r>
            <a:r>
              <a:rPr lang="ru-RU" sz="3600" b="1" dirty="0" smtClean="0">
                <a:solidFill>
                  <a:srgbClr val="7E0021"/>
                </a:solidFill>
              </a:rPr>
              <a:t>»</a:t>
            </a:r>
            <a:r>
              <a:rPr lang="x-none" sz="3600" b="1" smtClean="0">
                <a:solidFill>
                  <a:srgbClr val="7E0021"/>
                </a:solidFill>
              </a:rPr>
              <a:t> </a:t>
            </a:r>
            <a:r>
              <a:rPr lang="x-none" sz="3600" b="1">
                <a:solidFill>
                  <a:srgbClr val="7E0021"/>
                </a:solidFill>
              </a:rPr>
              <a:t>науки </a:t>
            </a:r>
            <a:r>
              <a:rPr lang="x-none" sz="3600" b="1" smtClean="0">
                <a:solidFill>
                  <a:srgbClr val="7E0021"/>
                </a:solidFill>
              </a:rPr>
              <a:t>русской</a:t>
            </a:r>
            <a:r>
              <a:rPr lang="ru-RU" sz="3600" b="1" dirty="0" smtClean="0">
                <a:solidFill>
                  <a:srgbClr val="7E0021"/>
                </a:solidFill>
              </a:rPr>
              <a:t>»</a:t>
            </a:r>
            <a:endParaRPr lang="x-none" sz="3600" b="1">
              <a:solidFill>
                <a:srgbClr val="7E002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816378" y="1632927"/>
            <a:ext cx="6531024" cy="48987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539552" y="1633286"/>
            <a:ext cx="8163780" cy="522471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 txBox="1">
            <a:spLocks noGrp="1"/>
          </p:cNvSpPr>
          <p:nvPr>
            <p:ph type="title" idx="4294967295"/>
          </p:nvPr>
        </p:nvSpPr>
        <p:spPr>
          <a:xfrm>
            <a:off x="457497" y="273352"/>
            <a:ext cx="8228763" cy="114500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 b="1">
                <a:solidFill>
                  <a:srgbClr val="7E0021"/>
                </a:solidFill>
              </a:rPr>
              <a:t>Кластер "М.В.Ломоносов – </a:t>
            </a:r>
            <a:r>
              <a:rPr lang="ru-RU" b="1" dirty="0" smtClean="0">
                <a:solidFill>
                  <a:srgbClr val="7E0021"/>
                </a:solidFill>
              </a:rPr>
              <a:t/>
            </a:r>
            <a:br>
              <a:rPr lang="ru-RU" b="1" dirty="0" smtClean="0">
                <a:solidFill>
                  <a:srgbClr val="7E0021"/>
                </a:solidFill>
              </a:rPr>
            </a:br>
            <a:r>
              <a:rPr lang="x-none" b="1" smtClean="0">
                <a:solidFill>
                  <a:srgbClr val="7E0021"/>
                </a:solidFill>
              </a:rPr>
              <a:t>"</a:t>
            </a:r>
            <a:r>
              <a:rPr lang="x-none" b="1">
                <a:solidFill>
                  <a:srgbClr val="7E0021"/>
                </a:solidFill>
              </a:rPr>
              <a:t>солнце науки русской "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475252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Сможет ли ребенок ,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читающий 15-20 слов в минуту овладеть читательской компетенцией, сможет ли он использовать читательскую деятельность как средство самообразования?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446449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764704"/>
            <a:ext cx="3872476" cy="5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24936" cy="1800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Если задуматься, то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от навыка чтения зависит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успеваемость по 90% предметов.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2132856"/>
            <a:ext cx="8204448" cy="44644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1800" b="1" dirty="0" smtClean="0">
                <a:solidFill>
                  <a:srgbClr val="002060"/>
                </a:solidFill>
              </a:rPr>
              <a:t>                   </a:t>
            </a:r>
          </a:p>
          <a:p>
            <a:pPr algn="just"/>
            <a:endParaRPr lang="ru-RU" sz="18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1800" b="1" dirty="0" smtClean="0">
                <a:solidFill>
                  <a:srgbClr val="002060"/>
                </a:solidFill>
              </a:rPr>
              <a:t>               </a:t>
            </a:r>
            <a:r>
              <a:rPr lang="ru-RU" b="1" dirty="0" smtClean="0">
                <a:solidFill>
                  <a:srgbClr val="002060"/>
                </a:solidFill>
              </a:rPr>
              <a:t>Если сравнивать успеваемость в школе у хорошо читающих ребят, то она выше не только по чтению, но и по русскому, и по окружающему миру, и даже по математике.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             Практически все предметы школьной программы требуют способности быстро прочитать, понять написанное и пересказать.                   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             Например, в математике очень много текстовых задач и от способности понять их будет зависеть их решение. В большинстве других предметов, нужно понять прочитанное и подготовить либо устный пересказ, либо запомнить информацию для написания контрольной работы, изложения, сочинения или даже теста. Так что приходим к очень простому выводу, что слабое развитие навыка чтения приводит к снижению успеваемости по большинству предметов.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024" y="5013176"/>
            <a:ext cx="8784976" cy="115212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На помощь приходят методы и техники, позволяющие легче и проще учиться. 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Если ими овладеть, то это позволяет просто  в разы облегчить процесс обучения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 для ребенка.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16632"/>
            <a:ext cx="6254661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Как же помочь ученику?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https://triodesigngroup.ru/wp-content/uploads/8/f/c/8fc0e502bfbceffce480c7febea77648.jpeg"/>
          <p:cNvPicPr>
            <a:picLocks noChangeAspect="1" noChangeArrowheads="1"/>
          </p:cNvPicPr>
          <p:nvPr/>
        </p:nvPicPr>
        <p:blipFill>
          <a:blip r:embed="rId2" cstate="print"/>
          <a:srcRect l="35437" t="30450" r="6688" b="17051"/>
          <a:stretch>
            <a:fillRect/>
          </a:stretch>
        </p:blipFill>
        <p:spPr bwMode="auto">
          <a:xfrm>
            <a:off x="1763688" y="980728"/>
            <a:ext cx="5292080" cy="3600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Чтобы читать бегло, без ошибок, выразительно, авторы учебника предлагают нам специальную рубрику, которая называется «Разноцветные страницы».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700808"/>
            <a:ext cx="2619891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556792"/>
            <a:ext cx="2528083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484784"/>
            <a:ext cx="2603965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11560" y="5589240"/>
            <a:ext cx="8136904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 - А теперь давайте читать вместе со мной, хором, ускоряя темп чтения. </a:t>
            </a:r>
          </a:p>
          <a:p>
            <a:pPr algn="just"/>
            <a:r>
              <a:rPr lang="ru-RU" b="1" i="1" dirty="0" smtClean="0">
                <a:solidFill>
                  <a:srgbClr val="C00000"/>
                </a:solidFill>
              </a:rPr>
              <a:t>(</a:t>
            </a:r>
            <a:r>
              <a:rPr lang="ru-RU" sz="2400" b="1" i="1" dirty="0" smtClean="0">
                <a:solidFill>
                  <a:srgbClr val="C00000"/>
                </a:solidFill>
              </a:rPr>
              <a:t>Приём «буксир»: </a:t>
            </a:r>
            <a:r>
              <a:rPr lang="ru-RU" b="1" i="1" dirty="0" smtClean="0">
                <a:solidFill>
                  <a:srgbClr val="C00000"/>
                </a:solidFill>
              </a:rPr>
              <a:t>школьники ускоряют темп чтения вслед за учителем.)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88641"/>
            <a:ext cx="4248472" cy="7920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Интонирование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79512" y="1484784"/>
            <a:ext cx="3600400" cy="150018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Грачиха</a:t>
            </a:r>
            <a:r>
              <a:rPr lang="ru-RU" b="1" dirty="0" smtClean="0">
                <a:solidFill>
                  <a:srgbClr val="002060"/>
                </a:solidFill>
              </a:rPr>
              <a:t> говорит грачу: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 smtClean="0">
                <a:solidFill>
                  <a:srgbClr val="00B050"/>
                </a:solidFill>
              </a:rPr>
              <a:t>Слетай</a:t>
            </a:r>
            <a:r>
              <a:rPr lang="ru-RU" b="1" dirty="0" smtClean="0">
                <a:solidFill>
                  <a:srgbClr val="002060"/>
                </a:solidFill>
              </a:rPr>
              <a:t> с грачатами к врачу,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Прививки делать им пора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Для укрепления пера!»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340768"/>
            <a:ext cx="4083050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3"/>
          <p:cNvSpPr txBox="1">
            <a:spLocks/>
          </p:cNvSpPr>
          <p:nvPr/>
        </p:nvSpPr>
        <p:spPr>
          <a:xfrm>
            <a:off x="251520" y="3284984"/>
            <a:ext cx="3600400" cy="15121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Грачиха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говорит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грачу: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«Слетай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грачатами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врачу,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Прививки делать им пора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укрепления пера!»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179512" y="5157192"/>
            <a:ext cx="3744416" cy="15721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Грачиха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говорит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грачу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«Слетай с грачатами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врачу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Прививки делать им пора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укрепления пера!»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</TotalTime>
  <Words>1067</Words>
  <Application>Microsoft Office PowerPoint</Application>
  <PresentationFormat>Экран (4:3)</PresentationFormat>
  <Paragraphs>140</Paragraphs>
  <Slides>50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Читательская грамотность</vt:lpstr>
      <vt:lpstr>Слайд 2</vt:lpstr>
      <vt:lpstr> - развитие способности учащихся к осмыслению письменных текстов и рефлексии на них; - использование содержания для достижения собственных целей; - развития знаний и возможностей для активного участия в жизни общества; </vt:lpstr>
      <vt:lpstr>- способность различать тексты различных жанров и типов; - умение находить необходимую информацию в прочитанных текстах; - умение задавать вопросы                               по содержанию прочитанных текстов; - умение составлять речевое высказывание в устной и письменной форме в соответствии с поставленной учебной задачей.</vt:lpstr>
      <vt:lpstr>Сможет ли ребенок ,  читающий 15-20 слов в минуту овладеть читательской компетенцией, сможет ли он использовать читательскую деятельность как средство самообразования?  </vt:lpstr>
      <vt:lpstr>Если задуматься, то  от навыка чтения зависит успеваемость по 90% предметов. </vt:lpstr>
      <vt:lpstr>На помощь приходят методы и техники, позволяющие легче и проще учиться.  Если ими овладеть, то это позволяет просто  в разы облегчить процесс обучения  для ребенка.</vt:lpstr>
      <vt:lpstr>Чтобы читать бегло, без ошибок, выразительно, авторы учебника предлагают нам специальную рубрику, которая называется «Разноцветные страницы».</vt:lpstr>
      <vt:lpstr>Интонирование</vt:lpstr>
      <vt:lpstr>Слайд 10</vt:lpstr>
      <vt:lpstr> Что такое полное понимание текста? </vt:lpstr>
      <vt:lpstr>При чтении любого текста – будь то параграф учебника истории или математическая задача – нужно обращать внимание на необходимость использования приемов работы с книгой.</vt:lpstr>
      <vt:lpstr>Технология продуктивного чтения </vt:lpstr>
      <vt:lpstr>  Такие двери есть для входа в каждую главу, а в каждой главе – двери поменьше в тему, еще одна дверь в произведение.  На пороге каждой двери попробуйте догадаться, о чем пойдет речь дальше.  Вот что об этом говорит напоминалка: «Заголовок – окошко для взгляда вперед. Посмотри и подумай: что тебя ждет? Заголовок – это не просто слова: Эти слова – всему голова. (С.Бондаренко)» </vt:lpstr>
      <vt:lpstr>Задания  «Придумай заголовок к тексту»  «Озаглавь текст и сравни свой заголовок с авторским»  можно использовать как                                     к художественным, так и к научным,  учебным текстам. </vt:lpstr>
      <vt:lpstr>Слайд 16</vt:lpstr>
      <vt:lpstr>Прием «Составление рассказа по предложению».  Прогнозирование на уровне предложения.</vt:lpstr>
      <vt:lpstr>Слайд 18</vt:lpstr>
      <vt:lpstr>Однако начинается понимание с вычитывания,  вычерпывания смыслов из каждого слова, словосочетания, предложения,  поэтому  в своей практике значительное место я отвожу вниманию к слову. Сложные новые для ученика слова выписываются в словарик (рубрика «В копилку слов»).  Наряду с лингвистическими терминами провожу работу  со словами и выражениями, которые могут быть непонятны школьнику: объясняются их происхождение, особенности употребления в прямом и переносном смысле, многозначность. </vt:lpstr>
      <vt:lpstr>Слайд 20</vt:lpstr>
      <vt:lpstr>Слова - незнакомцы</vt:lpstr>
      <vt:lpstr>Слайд 22</vt:lpstr>
      <vt:lpstr>Слайд 23</vt:lpstr>
      <vt:lpstr>Аппарат учебника  как средство формирования  читательской грамотности</vt:lpstr>
      <vt:lpstr>диалог с текстом  </vt:lpstr>
      <vt:lpstr>Слайд 26</vt:lpstr>
      <vt:lpstr>«Мысленный экран»</vt:lpstr>
      <vt:lpstr>Слайд 28</vt:lpstr>
      <vt:lpstr>Третий этап начинается с выделения главного                     в тексте,   на основе чего составляются план, краткий и подробный пересказ. </vt:lpstr>
      <vt:lpstr>  Составление плана, пересказа текста относится к приемам, организующим понимание после прочтения текста.  Выполняя подобные задания, ученик одновременно решает две обучающие задачи.  1) Он серьезно работает над усвоением необходимого учебного материала. 2) Осознанно осваивает приемы понимания текста.  </vt:lpstr>
      <vt:lpstr>  Умение составлять план и пересказ текста формируется постепенно. Вот как происходит обучение пересказу.  Вначале детям сообщаю теоретические сведения  о составлении пересказа.  В дальнейшем детям предлагаю краткий пересказ некоторых глав учебника в готовом виде (в том числе и в стихотворной форме).  Затем с помощью наводящих вопросов помогаю составить такой пересказ детям , и, наконец, дается задание поработать над пересказом самостоятельно. </vt:lpstr>
      <vt:lpstr>Работа с пословицами</vt:lpstr>
      <vt:lpstr>Слайд 33</vt:lpstr>
      <vt:lpstr>Соотнеси произведение   и пословицу</vt:lpstr>
      <vt:lpstr>Интеллект-карты (рабочие листы)</vt:lpstr>
      <vt:lpstr>Слайд 36</vt:lpstr>
      <vt:lpstr>Слайд 37</vt:lpstr>
      <vt:lpstr>Слайд 38</vt:lpstr>
      <vt:lpstr>«Кубик Блума»: прием технологии критического мышления.</vt:lpstr>
      <vt:lpstr>Слайд 40</vt:lpstr>
      <vt:lpstr>Работа над отрывком                                                            из «Сказки о рыбаке и рыбке»:</vt:lpstr>
      <vt:lpstr> Известен в методике давно. Он помогает запомнить и осмыслить большой объем информации, выявить закономерность каких-либо событий, явлений. Прием работает на развитие критического мышления, развитие памяти и умение логически мыслить.  Метод "Логические цепочки" можно использовать на уроках по всем предметам и на любой стадии урока. Все зависит от целей, которые ставит учитель. </vt:lpstr>
      <vt:lpstr>Слайд 43</vt:lpstr>
      <vt:lpstr>Работа над текстовыми задачами</vt:lpstr>
      <vt:lpstr>Слайд 45</vt:lpstr>
      <vt:lpstr>Слайд 46</vt:lpstr>
      <vt:lpstr>Кластер  «Славянская письменность»</vt:lpstr>
      <vt:lpstr>Кластер «М.В.Ломоносов –  «солнце» науки русской»</vt:lpstr>
      <vt:lpstr>Кластер "М.В.Ломоносов –  "солнце науки русской "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Читательская грамотность</dc:title>
  <dc:creator>ASUS VIVOBOOK</dc:creator>
  <cp:lastModifiedBy>ASUS VIVOBOOK</cp:lastModifiedBy>
  <cp:revision>121</cp:revision>
  <dcterms:created xsi:type="dcterms:W3CDTF">2022-11-01T14:23:01Z</dcterms:created>
  <dcterms:modified xsi:type="dcterms:W3CDTF">2024-01-08T17:55:39Z</dcterms:modified>
</cp:coreProperties>
</file>