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7fa5c7fb0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7fa5c7fb0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7fa5c7fb0f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7fa5c7fb0f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7fa5c7fb0f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7fa5c7fb0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7fa5c7fb0f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7fa5c7fb0f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739d0afc9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739d0afc9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hyperlink" Target="http://drive.google.com/file/d/1rxP0EN6ul3foaxZn1RciE6l9uzwJRqR8/view" TargetMode="External"/><Relationship Id="rId5" Type="http://schemas.openxmlformats.org/officeDocument/2006/relationships/image" Target="../media/image1.png"/><Relationship Id="rId6" Type="http://schemas.openxmlformats.org/officeDocument/2006/relationships/hyperlink" Target="http://drive.google.com/file/d/1ZugVgmwag1BAGaFzoqVzIQnPTwiPkRhT/view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drive.google.com/file/d/1a2g39Ku57juxjFSrILzOki2IWoUrtESd/view" TargetMode="External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Конструкция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to</a:t>
            </a:r>
            <a:r>
              <a:rPr lang="ru">
                <a:solidFill>
                  <a:srgbClr val="990000"/>
                </a:solidFill>
              </a:rPr>
              <a:t> be </a:t>
            </a:r>
            <a:r>
              <a:rPr lang="ru"/>
              <a:t>going to ...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162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chemeClr val="dk1"/>
                </a:solidFill>
              </a:rPr>
              <a:t>когда хотят рассказать о том, что собираются сделать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/>
              <a:t> be (</a:t>
            </a:r>
            <a:r>
              <a:rPr lang="ru">
                <a:solidFill>
                  <a:srgbClr val="980000"/>
                </a:solidFill>
              </a:rPr>
              <a:t>am/ is/ are</a:t>
            </a:r>
            <a:r>
              <a:rPr lang="ru"/>
              <a:t>) 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257300"/>
            <a:ext cx="4880625" cy="3662776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/>
        </p:nvSpPr>
        <p:spPr>
          <a:xfrm>
            <a:off x="5611100" y="1267700"/>
            <a:ext cx="2982300" cy="31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</a:t>
            </a:r>
            <a:r>
              <a:rPr b="1" lang="ru" sz="1800">
                <a:solidFill>
                  <a:srgbClr val="274E13"/>
                </a:solidFill>
              </a:rPr>
              <a:t>I   - </a:t>
            </a:r>
            <a:r>
              <a:rPr b="1" lang="ru" sz="1800">
                <a:solidFill>
                  <a:srgbClr val="980000"/>
                </a:solidFill>
              </a:rPr>
              <a:t>am</a:t>
            </a:r>
            <a:r>
              <a:rPr b="1" lang="ru" sz="1800">
                <a:solidFill>
                  <a:srgbClr val="274E13"/>
                </a:solidFill>
              </a:rPr>
              <a:t> </a:t>
            </a:r>
            <a:endParaRPr b="1" sz="1800">
              <a:solidFill>
                <a:srgbClr val="274E1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274E1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274E13"/>
                </a:solidFill>
              </a:rPr>
              <a:t>he</a:t>
            </a:r>
            <a:endParaRPr b="1" sz="1800">
              <a:solidFill>
                <a:srgbClr val="274E1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274E13"/>
                </a:solidFill>
              </a:rPr>
              <a:t>she				</a:t>
            </a:r>
            <a:r>
              <a:rPr b="1" lang="ru" sz="1800">
                <a:solidFill>
                  <a:srgbClr val="980000"/>
                </a:solidFill>
              </a:rPr>
              <a:t>is</a:t>
            </a:r>
            <a:endParaRPr b="1" sz="1800">
              <a:solidFill>
                <a:srgbClr val="98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800">
                <a:solidFill>
                  <a:srgbClr val="274E13"/>
                </a:solidFill>
              </a:rPr>
              <a:t>It</a:t>
            </a:r>
            <a:endParaRPr b="1" sz="1800">
              <a:solidFill>
                <a:srgbClr val="274E1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274E1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800">
                <a:solidFill>
                  <a:srgbClr val="274E13"/>
                </a:solidFill>
              </a:rPr>
              <a:t>You</a:t>
            </a:r>
            <a:endParaRPr b="1" sz="1800">
              <a:solidFill>
                <a:srgbClr val="274E1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800">
                <a:solidFill>
                  <a:srgbClr val="274E13"/>
                </a:solidFill>
              </a:rPr>
              <a:t>We				</a:t>
            </a:r>
            <a:r>
              <a:rPr b="1" lang="ru" sz="1800">
                <a:solidFill>
                  <a:srgbClr val="990000"/>
                </a:solidFill>
              </a:rPr>
              <a:t>are</a:t>
            </a:r>
            <a:endParaRPr b="1" sz="1800">
              <a:solidFill>
                <a:srgbClr val="99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" sz="1800">
                <a:solidFill>
                  <a:srgbClr val="274E13"/>
                </a:solidFill>
              </a:rPr>
              <a:t>They</a:t>
            </a:r>
            <a:endParaRPr b="1" sz="1800">
              <a:solidFill>
                <a:srgbClr val="274E1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4"/>
          <p:cNvSpPr/>
          <p:nvPr/>
        </p:nvSpPr>
        <p:spPr>
          <a:xfrm>
            <a:off x="6192975" y="2124275"/>
            <a:ext cx="862500" cy="343500"/>
          </a:xfrm>
          <a:prstGeom prst="notched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4"/>
          <p:cNvSpPr/>
          <p:nvPr/>
        </p:nvSpPr>
        <p:spPr>
          <a:xfrm>
            <a:off x="6386925" y="3284600"/>
            <a:ext cx="862500" cy="343500"/>
          </a:xfrm>
          <a:prstGeom prst="notched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4"/>
          <p:cNvSpPr txBox="1"/>
          <p:nvPr/>
        </p:nvSpPr>
        <p:spPr>
          <a:xfrm>
            <a:off x="3235425" y="280000"/>
            <a:ext cx="3909600" cy="6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Are you going to be a/ an </a:t>
            </a:r>
            <a:r>
              <a:rPr lang="ru" u="sng"/>
              <a:t>doctor</a:t>
            </a:r>
            <a:r>
              <a:rPr lang="ru"/>
              <a:t>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275" y="961250"/>
            <a:ext cx="8305800" cy="391477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 txBox="1"/>
          <p:nvPr/>
        </p:nvSpPr>
        <p:spPr>
          <a:xfrm>
            <a:off x="995525" y="207400"/>
            <a:ext cx="3453300" cy="5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Ex.1 p. 39- listen, read and translate </a:t>
            </a:r>
            <a:endParaRPr/>
          </a:p>
        </p:txBody>
      </p:sp>
      <p:pic>
        <p:nvPicPr>
          <p:cNvPr id="73" name="Google Shape;73;p15" title="07 - Lesson 2. Ex. 1.1) p. 39. The task.mp3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0275" y="207400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 title="08 - Lesson 2. Ex. 1.1) p. 39. The conversation.mp3">
            <a:hlinkClick r:id="rId6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36775" y="1365675"/>
            <a:ext cx="45720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/>
        </p:nvSpPr>
        <p:spPr>
          <a:xfrm>
            <a:off x="2560375" y="714550"/>
            <a:ext cx="4692600" cy="35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sing and play music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work in a theatre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look after animals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be famous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be popular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live on a farm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help sick animals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act in a films and plays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be a </a:t>
            </a:r>
            <a:r>
              <a:rPr b="1" lang="ru" sz="2400">
                <a:solidFill>
                  <a:srgbClr val="7F6000"/>
                </a:solidFill>
              </a:rPr>
              <a:t>teacher</a:t>
            </a:r>
            <a:r>
              <a:rPr lang="ru" sz="2400"/>
              <a:t>/ a reporter / a pilot  </a:t>
            </a:r>
            <a:endParaRPr sz="2400"/>
          </a:p>
        </p:txBody>
      </p:sp>
      <p:sp>
        <p:nvSpPr>
          <p:cNvPr id="80" name="Google Shape;80;p16"/>
          <p:cNvSpPr txBox="1"/>
          <p:nvPr/>
        </p:nvSpPr>
        <p:spPr>
          <a:xfrm>
            <a:off x="1161500" y="186625"/>
            <a:ext cx="6004200" cy="56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u="sng"/>
              <a:t>What are you going to do?  </a:t>
            </a:r>
            <a:endParaRPr sz="2400" u="sng"/>
          </a:p>
        </p:txBody>
      </p:sp>
      <p:sp>
        <p:nvSpPr>
          <p:cNvPr id="81" name="Google Shape;81;p16"/>
          <p:cNvSpPr txBox="1"/>
          <p:nvPr/>
        </p:nvSpPr>
        <p:spPr>
          <a:xfrm>
            <a:off x="632500" y="818500"/>
            <a:ext cx="2058600" cy="33009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I  am going to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Mike is going to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Liza </a:t>
            </a:r>
            <a:r>
              <a:rPr lang="ru" sz="1800">
                <a:solidFill>
                  <a:schemeClr val="dk1"/>
                </a:solidFill>
              </a:rPr>
              <a:t>is going to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Dan and Alex  are going to 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You </a:t>
            </a:r>
            <a:r>
              <a:rPr lang="ru" sz="1800">
                <a:solidFill>
                  <a:schemeClr val="dk1"/>
                </a:solidFill>
              </a:rPr>
              <a:t>are going to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 </a:t>
            </a:r>
            <a:r>
              <a:rPr lang="ru" sz="1800">
                <a:solidFill>
                  <a:schemeClr val="dk1"/>
                </a:solidFill>
              </a:rPr>
              <a:t>Ellie </a:t>
            </a:r>
            <a:endParaRPr sz="1800"/>
          </a:p>
        </p:txBody>
      </p:sp>
      <p:sp>
        <p:nvSpPr>
          <p:cNvPr id="82" name="Google Shape;82;p16"/>
          <p:cNvSpPr txBox="1"/>
          <p:nvPr/>
        </p:nvSpPr>
        <p:spPr>
          <a:xfrm>
            <a:off x="6785275" y="1625525"/>
            <a:ext cx="2140500" cy="88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highlight>
                  <a:srgbClr val="FF9900"/>
                </a:highlight>
              </a:rPr>
              <a:t>in the future - в будущем</a:t>
            </a:r>
            <a:endParaRPr sz="2400">
              <a:highlight>
                <a:srgbClr val="FF9900"/>
              </a:highlight>
            </a:endParaRPr>
          </a:p>
        </p:txBody>
      </p:sp>
      <p:sp>
        <p:nvSpPr>
          <p:cNvPr id="83" name="Google Shape;83;p16"/>
          <p:cNvSpPr txBox="1"/>
          <p:nvPr/>
        </p:nvSpPr>
        <p:spPr>
          <a:xfrm>
            <a:off x="519550" y="4192075"/>
            <a:ext cx="6265800" cy="8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" sz="1800"/>
              <a:t>Listen to Ellie and guess her dream job.</a:t>
            </a:r>
            <a:endParaRPr sz="1800"/>
          </a:p>
        </p:txBody>
      </p:sp>
      <p:pic>
        <p:nvPicPr>
          <p:cNvPr id="84" name="Google Shape;84;p16" title="09 - Lesson 2. Ex. 2.1) p. 40. Ellie's dream job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04700" y="4363525"/>
            <a:ext cx="45720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6451601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/>
          <p:nvPr/>
        </p:nvSpPr>
        <p:spPr>
          <a:xfrm>
            <a:off x="794502" y="3297750"/>
            <a:ext cx="936900" cy="72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What </a:t>
            </a:r>
            <a:endParaRPr sz="2400"/>
          </a:p>
        </p:txBody>
      </p:sp>
      <p:sp>
        <p:nvSpPr>
          <p:cNvPr id="95" name="Google Shape;95;p18"/>
          <p:cNvSpPr/>
          <p:nvPr/>
        </p:nvSpPr>
        <p:spPr>
          <a:xfrm>
            <a:off x="4410925" y="943825"/>
            <a:ext cx="1379400" cy="891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going to</a:t>
            </a:r>
            <a:r>
              <a:rPr lang="ru" sz="1800"/>
              <a:t> </a:t>
            </a:r>
            <a:endParaRPr sz="1800"/>
          </a:p>
        </p:txBody>
      </p:sp>
      <p:sp>
        <p:nvSpPr>
          <p:cNvPr id="96" name="Google Shape;96;p18"/>
          <p:cNvSpPr/>
          <p:nvPr/>
        </p:nvSpPr>
        <p:spPr>
          <a:xfrm>
            <a:off x="1140300" y="1078525"/>
            <a:ext cx="1119900" cy="62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Are</a:t>
            </a:r>
            <a:r>
              <a:rPr lang="ru" sz="2400"/>
              <a:t> </a:t>
            </a:r>
            <a:endParaRPr sz="2400"/>
          </a:p>
        </p:txBody>
      </p:sp>
      <p:sp>
        <p:nvSpPr>
          <p:cNvPr id="97" name="Google Shape;97;p18"/>
          <p:cNvSpPr/>
          <p:nvPr/>
        </p:nvSpPr>
        <p:spPr>
          <a:xfrm>
            <a:off x="2598825" y="943825"/>
            <a:ext cx="1379400" cy="891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you</a:t>
            </a:r>
            <a:r>
              <a:rPr lang="ru" sz="2400"/>
              <a:t> </a:t>
            </a:r>
            <a:endParaRPr sz="2400"/>
          </a:p>
        </p:txBody>
      </p:sp>
      <p:sp>
        <p:nvSpPr>
          <p:cNvPr id="98" name="Google Shape;98;p18"/>
          <p:cNvSpPr/>
          <p:nvPr/>
        </p:nvSpPr>
        <p:spPr>
          <a:xfrm>
            <a:off x="6159350" y="1151225"/>
            <a:ext cx="1119900" cy="62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read ? </a:t>
            </a:r>
            <a:endParaRPr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