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1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8" r:id="rId11"/>
    <p:sldId id="269" r:id="rId12"/>
    <p:sldId id="270" r:id="rId13"/>
    <p:sldId id="261" r:id="rId14"/>
    <p:sldId id="262" r:id="rId15"/>
    <p:sldId id="263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64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FD18442-3389-4B7A-A19B-AFE65C45979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009F0C1-BEBC-4162-8281-A28C77EF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11.gif"/><Relationship Id="rId7" Type="http://schemas.openxmlformats.org/officeDocument/2006/relationships/image" Target="../media/image13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2.png"/><Relationship Id="rId4" Type="http://schemas.openxmlformats.org/officeDocument/2006/relationships/slide" Target="slide8.xml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34481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719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BBFB8-D6BC-4A6B-B981-FC65891C8BE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21508" name="Picture 2" descr="D:\Мои документы\Тренинг\Портфолио Журавлёвой И. И\ИраНовая папка\4030202_large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71800" y="4495800"/>
            <a:ext cx="59436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2971800" y="4495800"/>
            <a:ext cx="51054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Глядел я, стоя над Невой,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Исаака-великана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Во мгле морозного тумана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Светился купол золотой.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Ф. И. Тютчев</a:t>
            </a:r>
          </a:p>
        </p:txBody>
      </p:sp>
      <p:sp>
        <p:nvSpPr>
          <p:cNvPr id="21511" name="TextBox 6"/>
          <p:cNvSpPr txBox="1">
            <a:spLocks noChangeArrowheads="1"/>
          </p:cNvSpPr>
          <p:nvPr/>
        </p:nvSpPr>
        <p:spPr bwMode="auto">
          <a:xfrm>
            <a:off x="7543800" y="4572000"/>
            <a:ext cx="7445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600">
                <a:solidFill>
                  <a:srgbClr val="C00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1512" name="TextBox 7"/>
          <p:cNvSpPr txBox="1">
            <a:spLocks noChangeArrowheads="1"/>
          </p:cNvSpPr>
          <p:nvPr/>
        </p:nvSpPr>
        <p:spPr bwMode="auto">
          <a:xfrm>
            <a:off x="7239000" y="4953000"/>
            <a:ext cx="5191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 dirty="0">
                <a:solidFill>
                  <a:srgbClr val="00B05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1513" name="Прямоугольник 8"/>
          <p:cNvSpPr>
            <a:spLocks noChangeArrowheads="1"/>
          </p:cNvSpPr>
          <p:nvPr/>
        </p:nvSpPr>
        <p:spPr bwMode="auto">
          <a:xfrm>
            <a:off x="8305800" y="4572000"/>
            <a:ext cx="533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</a:rPr>
              <a:t>А</a:t>
            </a:r>
            <a:endParaRPr lang="en-US" sz="2800" b="1" i="1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latin typeface="Times New Roman" pitchFamily="18" charset="0"/>
              </a:rPr>
              <a:t>Б</a:t>
            </a:r>
            <a:endParaRPr lang="en-US" sz="2800" b="1" i="1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latin typeface="Times New Roman" pitchFamily="18" charset="0"/>
              </a:rPr>
              <a:t>Б</a:t>
            </a:r>
            <a:endParaRPr lang="en-US" sz="2800" b="1" i="1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3400" y="152400"/>
            <a:ext cx="5334000" cy="1066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9" name="TextBox 10"/>
          <p:cNvSpPr txBox="1">
            <a:spLocks noChangeArrowheads="1"/>
          </p:cNvSpPr>
          <p:nvPr/>
        </p:nvSpPr>
        <p:spPr bwMode="auto">
          <a:xfrm>
            <a:off x="152400" y="533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00" name="TextBox 11"/>
          <p:cNvSpPr txBox="1">
            <a:spLocks noChangeArrowheads="1"/>
          </p:cNvSpPr>
          <p:nvPr/>
        </p:nvSpPr>
        <p:spPr bwMode="auto">
          <a:xfrm>
            <a:off x="533400" y="152400"/>
            <a:ext cx="5537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Кольцевая (опоясывающая) </a:t>
            </a:r>
          </a:p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рифма.</a:t>
            </a:r>
          </a:p>
        </p:txBody>
      </p:sp>
    </p:spTree>
    <p:extLst>
      <p:ext uri="{BB962C8B-B14F-4D97-AF65-F5344CB8AC3E}">
        <p14:creationId xmlns:p14="http://schemas.microsoft.com/office/powerpoint/2010/main" val="210765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510" grpId="0"/>
      <p:bldP spid="21511" grpId="0"/>
      <p:bldP spid="21512" grpId="0"/>
      <p:bldP spid="215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685800" y="609600"/>
            <a:ext cx="7620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Мужская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рифма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 ударением на последнем слоге (окно – давно).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Женская рифма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с ударением на предпоследнем слоге (даром – пожаром).</a:t>
            </a:r>
          </a:p>
          <a:p>
            <a:pPr>
              <a:buFont typeface="Arial" charset="0"/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676400" y="3048000"/>
            <a:ext cx="46942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небе тают облака,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И, лучистая на зное,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искрах катится река, 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Словно зеркало стальное.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800600" y="29718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638800" y="44958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724400" y="35052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257800" y="39624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410200" y="3124200"/>
            <a:ext cx="13922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мужская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791200" y="4114800"/>
            <a:ext cx="13922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мужская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410200" y="3581400"/>
            <a:ext cx="1347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женская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6172200" y="4572000"/>
            <a:ext cx="1347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женская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BBFB8-D6BC-4A6B-B981-FC65891C8BE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1066800" y="6581775"/>
            <a:ext cx="7078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Автор: Журавлёва Ирина Ивановна, учитель русского языка и литературы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282880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ои документы\Тренинг\Портфолио Журавлёвой И. И\астры\578271-abaabaecc3768b0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914400" y="1371600"/>
            <a:ext cx="6781800" cy="2057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Астры осыпаются в садах,</a:t>
            </a:r>
          </a:p>
          <a:p>
            <a:pPr eaLnBrk="0" hangingPunct="0">
              <a:defRPr/>
            </a:pP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 окошком желтеет стройный клён,</a:t>
            </a:r>
          </a:p>
          <a:p>
            <a:pPr eaLnBrk="0" hangingPunct="0">
              <a:defRPr/>
            </a:pP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холодный туман на полях</a:t>
            </a:r>
          </a:p>
          <a:p>
            <a:pPr eaLnBrk="0" hangingPunct="0">
              <a:defRPr/>
            </a:pPr>
            <a:r>
              <a:rPr lang="ru-RU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Неподвижно белеет целый день…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67000" y="4343400"/>
            <a:ext cx="6324600" cy="2133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Осыпаются астры в садах,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Стройный клён под окошком белеет,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холодный туман на полях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Целый день неподвижно белеет…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52400"/>
            <a:ext cx="85344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ru-RU"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Попробуйте переставить слова так, чтобы получилось стихотворение:</a:t>
            </a:r>
            <a:endParaRPr lang="ru-RU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7061C-00B1-4368-8698-F1BF1EF2545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Это стих или проза?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 Под большим шатром </a:t>
            </a:r>
            <a:r>
              <a:rPr lang="ru-RU" dirty="0" err="1" smtClean="0"/>
              <a:t>голубых</a:t>
            </a:r>
            <a:r>
              <a:rPr lang="ru-RU" dirty="0" smtClean="0"/>
              <a:t> небес вижу- даль степей зеленеется. И на гранях их, выше тёмных туч, цепи гор стоят великанами. По степям в моря реки катятся, и лежат пути вовсе стороны.»</a:t>
            </a:r>
          </a:p>
          <a:p>
            <a:endParaRPr lang="ru-RU" dirty="0"/>
          </a:p>
          <a:p>
            <a:r>
              <a:rPr lang="ru-RU" dirty="0" smtClean="0"/>
              <a:t>Есть ли здесь рифма?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итм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Стихи создаёт не рифма, а ритм.</a:t>
            </a:r>
          </a:p>
          <a:p>
            <a:r>
              <a:rPr lang="ru-RU" b="1" dirty="0" smtClean="0"/>
              <a:t>Ритм-</a:t>
            </a:r>
            <a:r>
              <a:rPr lang="ru-RU" dirty="0" smtClean="0"/>
              <a:t> чередование ударных и безударных слогов в строке.</a:t>
            </a:r>
          </a:p>
          <a:p>
            <a:r>
              <a:rPr lang="ru-RU" b="1" dirty="0" smtClean="0"/>
              <a:t>Ритм присутствует везде:</a:t>
            </a:r>
            <a:r>
              <a:rPr lang="ru-RU" dirty="0" smtClean="0"/>
              <a:t> биение сердца, маятник часов, смена дня и ночи…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Запомним (и запишем):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Стихи создаёт </a:t>
            </a:r>
            <a:r>
              <a:rPr lang="ru-RU" b="1" dirty="0" smtClean="0"/>
              <a:t>ритм.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</a:rPr>
              <a:t>Отследим ритм. Просчитаем стихотворение Никифора Ляписа про Гаврилу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132856"/>
            <a:ext cx="6196405" cy="3603812"/>
          </a:xfrm>
        </p:spPr>
        <p:txBody>
          <a:bodyPr>
            <a:normAutofit/>
          </a:bodyPr>
          <a:lstStyle/>
          <a:p>
            <a:r>
              <a:rPr lang="ru-RU" dirty="0" err="1" smtClean="0"/>
              <a:t>Слу-жил</a:t>
            </a:r>
            <a:r>
              <a:rPr lang="ru-RU" dirty="0" smtClean="0"/>
              <a:t> </a:t>
            </a:r>
            <a:r>
              <a:rPr lang="ru-RU" dirty="0" err="1" smtClean="0"/>
              <a:t>Гав-ри-ла</a:t>
            </a:r>
            <a:r>
              <a:rPr lang="ru-RU" dirty="0" smtClean="0"/>
              <a:t> </a:t>
            </a:r>
            <a:r>
              <a:rPr lang="ru-RU" dirty="0" err="1" smtClean="0"/>
              <a:t>поч-таль-оном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Гав-ри-ла</a:t>
            </a:r>
            <a:r>
              <a:rPr lang="ru-RU" dirty="0" smtClean="0"/>
              <a:t> </a:t>
            </a:r>
            <a:r>
              <a:rPr lang="ru-RU" dirty="0" err="1" smtClean="0"/>
              <a:t>пись-ма</a:t>
            </a:r>
            <a:r>
              <a:rPr lang="ru-RU" dirty="0" smtClean="0"/>
              <a:t> </a:t>
            </a:r>
            <a:r>
              <a:rPr lang="ru-RU" dirty="0" err="1" smtClean="0"/>
              <a:t>раз-но-сил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Гав-ри-ла</a:t>
            </a:r>
            <a:r>
              <a:rPr lang="ru-RU" dirty="0" smtClean="0"/>
              <a:t> ждал в </a:t>
            </a:r>
            <a:r>
              <a:rPr lang="ru-RU" dirty="0" err="1" smtClean="0"/>
              <a:t>за-са-де</a:t>
            </a:r>
            <a:r>
              <a:rPr lang="ru-RU" dirty="0" smtClean="0"/>
              <a:t> </a:t>
            </a:r>
            <a:r>
              <a:rPr lang="ru-RU" dirty="0" err="1" smtClean="0"/>
              <a:t>зай-ца</a:t>
            </a:r>
            <a:r>
              <a:rPr lang="ru-RU" dirty="0" smtClean="0"/>
              <a:t>,</a:t>
            </a:r>
          </a:p>
          <a:p>
            <a:r>
              <a:rPr lang="ru-RU" dirty="0" err="1" smtClean="0"/>
              <a:t>Гав-ри-ла</a:t>
            </a:r>
            <a:r>
              <a:rPr lang="ru-RU" dirty="0" smtClean="0"/>
              <a:t> </a:t>
            </a:r>
            <a:r>
              <a:rPr lang="ru-RU" dirty="0" err="1" smtClean="0"/>
              <a:t>зай-ца</a:t>
            </a:r>
            <a:r>
              <a:rPr lang="ru-RU" dirty="0" smtClean="0"/>
              <a:t> </a:t>
            </a:r>
            <a:r>
              <a:rPr lang="ru-RU" dirty="0" err="1" smtClean="0"/>
              <a:t>под-стре-лил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На какой слог падает ударение?</a:t>
            </a:r>
          </a:p>
          <a:p>
            <a:r>
              <a:rPr lang="ru-RU" b="1" dirty="0" smtClean="0"/>
              <a:t>Ритм стихов зависит от количества слогов и расположения ударения.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438400" y="1447800"/>
            <a:ext cx="415925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u="sng">
                <a:latin typeface="Times New Roman" pitchFamily="18" charset="0"/>
              </a:rPr>
              <a:t>Стихотворные размеры.</a:t>
            </a:r>
            <a:endParaRPr lang="ru-RU" sz="28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33400" y="4648200"/>
            <a:ext cx="2228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i="1">
                <a:latin typeface="Times New Roman" pitchFamily="18" charset="0"/>
              </a:rPr>
              <a:t>ХОРЕЙ  1,3,5,7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2667000"/>
            <a:ext cx="23304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Двусложные: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715000" y="2667000"/>
            <a:ext cx="2486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Трёхсложные:</a:t>
            </a: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2438400" y="5638800"/>
            <a:ext cx="1943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i="1">
                <a:latin typeface="Times New Roman" pitchFamily="18" charset="0"/>
              </a:rPr>
              <a:t>ЯМБ   2,4,6,8</a:t>
            </a:r>
          </a:p>
        </p:txBody>
      </p:sp>
      <p:cxnSp>
        <p:nvCxnSpPr>
          <p:cNvPr id="7169" name="AutoShape 1"/>
          <p:cNvCxnSpPr>
            <a:cxnSpLocks noChangeShapeType="1"/>
          </p:cNvCxnSpPr>
          <p:nvPr/>
        </p:nvCxnSpPr>
        <p:spPr bwMode="auto">
          <a:xfrm rot="10800000" flipV="1">
            <a:off x="2819400" y="2057400"/>
            <a:ext cx="1905000" cy="6096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13" name="AutoShape 1"/>
          <p:cNvCxnSpPr>
            <a:cxnSpLocks noChangeShapeType="1"/>
          </p:cNvCxnSpPr>
          <p:nvPr/>
        </p:nvCxnSpPr>
        <p:spPr bwMode="auto">
          <a:xfrm rot="5400000">
            <a:off x="914400" y="3352800"/>
            <a:ext cx="1447800" cy="9906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14" name="AutoShape 1"/>
          <p:cNvCxnSpPr>
            <a:cxnSpLocks noChangeShapeType="1"/>
          </p:cNvCxnSpPr>
          <p:nvPr/>
        </p:nvCxnSpPr>
        <p:spPr bwMode="auto">
          <a:xfrm rot="16200000" flipH="1">
            <a:off x="1409700" y="3848100"/>
            <a:ext cx="2514600" cy="10668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15" name="AutoShape 1"/>
          <p:cNvCxnSpPr>
            <a:cxnSpLocks noChangeShapeType="1"/>
          </p:cNvCxnSpPr>
          <p:nvPr/>
        </p:nvCxnSpPr>
        <p:spPr bwMode="auto">
          <a:xfrm>
            <a:off x="4724400" y="2057400"/>
            <a:ext cx="2057400" cy="6858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sp>
        <p:nvSpPr>
          <p:cNvPr id="16395" name="Rectangle 1"/>
          <p:cNvSpPr>
            <a:spLocks noChangeArrowheads="1"/>
          </p:cNvSpPr>
          <p:nvPr/>
        </p:nvSpPr>
        <p:spPr bwMode="auto">
          <a:xfrm>
            <a:off x="381000" y="457200"/>
            <a:ext cx="838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Размер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– это порядок чередования ударных и безударных слогов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(запишем)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AutoShape 1"/>
          <p:cNvCxnSpPr>
            <a:cxnSpLocks noChangeShapeType="1"/>
          </p:cNvCxnSpPr>
          <p:nvPr/>
        </p:nvCxnSpPr>
        <p:spPr bwMode="auto">
          <a:xfrm rot="10800000" flipV="1">
            <a:off x="4800600" y="3200400"/>
            <a:ext cx="1981200" cy="9144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17" name="AutoShape 1"/>
          <p:cNvCxnSpPr>
            <a:cxnSpLocks noChangeShapeType="1"/>
          </p:cNvCxnSpPr>
          <p:nvPr/>
        </p:nvCxnSpPr>
        <p:spPr bwMode="auto">
          <a:xfrm rot="5400000">
            <a:off x="5295900" y="3771900"/>
            <a:ext cx="2057400" cy="9144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18" name="AutoShape 1"/>
          <p:cNvCxnSpPr>
            <a:cxnSpLocks noChangeShapeType="1"/>
          </p:cNvCxnSpPr>
          <p:nvPr/>
        </p:nvCxnSpPr>
        <p:spPr bwMode="auto">
          <a:xfrm rot="5400000">
            <a:off x="5410201" y="4572000"/>
            <a:ext cx="2743200" cy="3175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3429000" y="4038600"/>
            <a:ext cx="2949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i="1">
                <a:latin typeface="Times New Roman" pitchFamily="18" charset="0"/>
              </a:rPr>
              <a:t>ДАКТИЛЬ    1,4,7,10</a:t>
            </a: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4419600" y="5181600"/>
            <a:ext cx="36147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i="1">
                <a:latin typeface="Times New Roman" pitchFamily="18" charset="0"/>
              </a:rPr>
              <a:t>АМФИБРАХИЙ   2,5,8,11</a:t>
            </a: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5791200" y="5867400"/>
            <a:ext cx="2894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400" b="1" i="1">
                <a:latin typeface="Times New Roman" pitchFamily="18" charset="0"/>
              </a:rPr>
              <a:t>АНАПЕСТ   3,6,9,12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87061C-00B1-4368-8698-F1BF1EF2545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1066800" y="6581775"/>
            <a:ext cx="7078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Автор: Журавлёва Ирина Ивановна, учитель русского языка и литературы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3860432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24" grpId="0"/>
      <p:bldP spid="25" grpId="0"/>
      <p:bldP spid="26" grpId="0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971600" y="533400"/>
            <a:ext cx="71738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ХОРЕЙ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двусложная стихотворная стопа с ударением на первом слоге, то есть в строке ударными являются первый, третий, пятый и т. д. слоги.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600200" y="2274888"/>
            <a:ext cx="56388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Verdana" pitchFamily="34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Мчатся тучи, вьются тучи…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95400" y="4419600"/>
            <a:ext cx="6400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vi-VN" sz="2800" b="1" dirty="0">
                <a:latin typeface="Verdana" pitchFamily="34" charset="0"/>
              </a:rPr>
              <a:t>_́_ __ </a:t>
            </a:r>
            <a:r>
              <a:rPr lang="en-US" sz="2800" b="1" dirty="0">
                <a:latin typeface="Verdana" pitchFamily="34" charset="0"/>
              </a:rPr>
              <a:t> </a:t>
            </a:r>
            <a:r>
              <a:rPr lang="vi-VN" sz="2800" b="1" dirty="0">
                <a:latin typeface="Verdana" pitchFamily="34" charset="0"/>
              </a:rPr>
              <a:t> _́_ __ </a:t>
            </a:r>
            <a:r>
              <a:rPr lang="en-US" sz="2800" b="1" dirty="0">
                <a:latin typeface="Verdana" pitchFamily="34" charset="0"/>
              </a:rPr>
              <a:t> </a:t>
            </a:r>
            <a:r>
              <a:rPr lang="vi-VN" sz="2800" b="1" dirty="0">
                <a:latin typeface="Verdana" pitchFamily="34" charset="0"/>
              </a:rPr>
              <a:t> _́_ __ </a:t>
            </a:r>
            <a:r>
              <a:rPr lang="en-US" sz="2800" b="1" dirty="0">
                <a:latin typeface="Verdana" pitchFamily="34" charset="0"/>
              </a:rPr>
              <a:t> </a:t>
            </a:r>
            <a:r>
              <a:rPr lang="vi-VN" sz="2800" b="1" dirty="0">
                <a:latin typeface="Verdana" pitchFamily="34" charset="0"/>
              </a:rPr>
              <a:t> _́_ __ </a:t>
            </a:r>
            <a:endParaRPr lang="ru-RU" sz="2800" b="1" dirty="0">
              <a:latin typeface="Verdana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219200" y="3105150"/>
            <a:ext cx="74676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Мчат-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ту-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вьют-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ту-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2514600" y="4419600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Verdana" pitchFamily="34" charset="0"/>
              </a:rPr>
              <a:t>/</a:t>
            </a:r>
            <a:endParaRPr lang="ru-RU" sz="2800">
              <a:latin typeface="Verdana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486400" y="4419600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Verdana" pitchFamily="34" charset="0"/>
              </a:rPr>
              <a:t>/</a:t>
            </a:r>
            <a:endParaRPr lang="ru-RU" sz="2800">
              <a:latin typeface="Verdana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962400" y="4419600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Verdana" pitchFamily="34" charset="0"/>
              </a:rPr>
              <a:t>/</a:t>
            </a:r>
            <a:endParaRPr lang="ru-RU" sz="2800">
              <a:latin typeface="Verdana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200400" y="3048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724400" y="3048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828800" y="3048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019800" y="3048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6146" name="AutoShape 2"/>
          <p:cNvSpPr>
            <a:spLocks/>
          </p:cNvSpPr>
          <p:nvPr/>
        </p:nvSpPr>
        <p:spPr bwMode="auto">
          <a:xfrm rot="5400000">
            <a:off x="1743075" y="4572002"/>
            <a:ext cx="476249" cy="1219200"/>
          </a:xfrm>
          <a:prstGeom prst="rightBrace">
            <a:avLst>
              <a:gd name="adj1" fmla="val 24242"/>
              <a:gd name="adj2" fmla="val 50000"/>
            </a:avLst>
          </a:prstGeom>
          <a:solidFill>
            <a:srgbClr val="FFFFFF"/>
          </a:solidFill>
          <a:ln w="63500">
            <a:solidFill>
              <a:srgbClr val="C0504D"/>
            </a:solidFill>
            <a:round/>
            <a:headEnd/>
            <a:tailEnd/>
          </a:ln>
        </p:spPr>
        <p:txBody>
          <a:bodyPr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447800" y="5562600"/>
            <a:ext cx="11763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стопа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7086600" y="4419600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Verdana" pitchFamily="34" charset="0"/>
              </a:rPr>
              <a:t>/</a:t>
            </a:r>
            <a:endParaRPr lang="ru-RU" sz="2800">
              <a:latin typeface="Verdana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2590800" y="5410200"/>
            <a:ext cx="6172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это минимальное повторяющееся сочетание ударных и безударных слогов в стихе. </a:t>
            </a:r>
            <a:endParaRPr lang="ru-RU" sz="2000" b="1" dirty="0">
              <a:latin typeface="Verdana" pitchFamily="34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53000" y="3657600"/>
            <a:ext cx="31924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– х стопный хорей</a:t>
            </a:r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1C18F-1419-4253-8F65-3F42AEFD839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8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3" grpId="0"/>
      <p:bldP spid="10" grpId="0"/>
      <p:bldP spid="14" grpId="0"/>
      <p:bldP spid="15" grpId="0"/>
      <p:bldP spid="16" grpId="0"/>
      <p:bldP spid="6146" grpId="0" animBg="1"/>
      <p:bldP spid="18" grpId="0"/>
      <p:bldP spid="19" grpId="0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5"/>
          <p:cNvSpPr>
            <a:spLocks noChangeArrowheads="1"/>
          </p:cNvSpPr>
          <p:nvPr/>
        </p:nvSpPr>
        <p:spPr bwMode="auto">
          <a:xfrm>
            <a:off x="685800" y="457200"/>
            <a:ext cx="78486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ЯМБ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двусложная стихотворная стопа с ударением на втором слоге, то есть в строке ударными являются второй, четвёртый, шестой и т. д. слоги.</a:t>
            </a: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524000" y="2362200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609600" y="3505200"/>
            <a:ext cx="184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84580" y="4884868"/>
            <a:ext cx="7115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vi-VN" sz="2800" b="1" dirty="0">
                <a:latin typeface="Verdana" pitchFamily="34" charset="0"/>
                <a:cs typeface="Times New Roman" pitchFamily="18" charset="0"/>
              </a:rPr>
              <a:t>__ _́_</a:t>
            </a:r>
            <a:r>
              <a:rPr lang="en-US" sz="2800" b="1" dirty="0">
                <a:latin typeface="Verdana" pitchFamily="34" charset="0"/>
                <a:cs typeface="Times New Roman" pitchFamily="18" charset="0"/>
              </a:rPr>
              <a:t>  </a:t>
            </a:r>
            <a:r>
              <a:rPr lang="ru-RU" sz="28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vi-VN" sz="2800" b="1" dirty="0">
                <a:latin typeface="Verdana" pitchFamily="34" charset="0"/>
                <a:cs typeface="Times New Roman" pitchFamily="18" charset="0"/>
              </a:rPr>
              <a:t> __ _́_</a:t>
            </a:r>
            <a:r>
              <a:rPr lang="ru-RU" sz="28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8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vi-VN" sz="2800" b="1" dirty="0">
                <a:latin typeface="Verdana" pitchFamily="34" charset="0"/>
                <a:cs typeface="Times New Roman" pitchFamily="18" charset="0"/>
              </a:rPr>
              <a:t> __ _́_</a:t>
            </a:r>
            <a:r>
              <a:rPr lang="en-US" sz="2800" b="1" dirty="0">
                <a:latin typeface="Verdana" pitchFamily="34" charset="0"/>
                <a:cs typeface="Times New Roman" pitchFamily="18" charset="0"/>
              </a:rPr>
              <a:t>  </a:t>
            </a:r>
            <a:r>
              <a:rPr lang="vi-VN" sz="2800" b="1" dirty="0">
                <a:latin typeface="Verdana" pitchFamily="34" charset="0"/>
                <a:cs typeface="Times New Roman" pitchFamily="18" charset="0"/>
              </a:rPr>
              <a:t> __</a:t>
            </a:r>
            <a:r>
              <a:rPr lang="ru-RU" sz="28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vi-VN" sz="2800" b="1" dirty="0">
                <a:latin typeface="Verdana" pitchFamily="34" charset="0"/>
                <a:cs typeface="Times New Roman" pitchFamily="18" charset="0"/>
              </a:rPr>
              <a:t> _́_</a:t>
            </a:r>
            <a:r>
              <a:rPr lang="en-US" sz="2800" b="1" dirty="0">
                <a:latin typeface="Verdana" pitchFamily="34" charset="0"/>
                <a:cs typeface="Times New Roman" pitchFamily="18" charset="0"/>
              </a:rPr>
              <a:t>  </a:t>
            </a:r>
            <a:r>
              <a:rPr lang="ru-RU" sz="2800" b="1" dirty="0">
                <a:latin typeface="Verdana" pitchFamily="34" charset="0"/>
                <a:cs typeface="Times New Roman" pitchFamily="18" charset="0"/>
              </a:rPr>
              <a:t> </a:t>
            </a:r>
            <a:r>
              <a:rPr lang="vi-VN" sz="2800" b="1" dirty="0">
                <a:latin typeface="Verdana" pitchFamily="34" charset="0"/>
                <a:cs typeface="Times New Roman" pitchFamily="18" charset="0"/>
              </a:rPr>
              <a:t> __ </a:t>
            </a:r>
            <a:endParaRPr lang="ru-RU" sz="2800" b="1" dirty="0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386451" y="5013176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latin typeface="Verdana" pitchFamily="34" charset="0"/>
                <a:cs typeface="Times New Roman" pitchFamily="18" charset="0"/>
              </a:rPr>
              <a:t>/</a:t>
            </a:r>
            <a:endParaRPr lang="ru-RU" sz="2800" dirty="0">
              <a:latin typeface="Verdana" pitchFamily="34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976684" y="5013176"/>
            <a:ext cx="3063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Verdana" pitchFamily="34" charset="0"/>
                <a:cs typeface="Times New Roman" pitchFamily="18" charset="0"/>
              </a:rPr>
              <a:t>/</a:t>
            </a:r>
            <a:endParaRPr lang="ru-RU" sz="2800" dirty="0">
              <a:latin typeface="Verdana" pitchFamily="34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362200" y="4962296"/>
            <a:ext cx="3127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>
                <a:latin typeface="Verdana" pitchFamily="34" charset="0"/>
                <a:cs typeface="Times New Roman" pitchFamily="18" charset="0"/>
              </a:rPr>
              <a:t>/</a:t>
            </a:r>
            <a:endParaRPr lang="ru-RU" sz="2800" dirty="0">
              <a:latin typeface="Verdana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046468" y="5013176"/>
            <a:ext cx="431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latin typeface="Verdana" pitchFamily="34" charset="0"/>
                <a:cs typeface="Times New Roman" pitchFamily="18" charset="0"/>
              </a:rPr>
              <a:t>/</a:t>
            </a:r>
            <a:endParaRPr lang="ru-RU" sz="2800" dirty="0">
              <a:latin typeface="Verdana" pitchFamily="34" charset="0"/>
            </a:endParaRPr>
          </a:p>
        </p:txBody>
      </p:sp>
      <p:sp>
        <p:nvSpPr>
          <p:cNvPr id="18442" name="Прямоугольник 10"/>
          <p:cNvSpPr>
            <a:spLocks noChangeArrowheads="1"/>
          </p:cNvSpPr>
          <p:nvPr/>
        </p:nvSpPr>
        <p:spPr bwMode="auto">
          <a:xfrm>
            <a:off x="1524000" y="2514600"/>
            <a:ext cx="5653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Люблю  грозу в начале мая…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295400" y="3505200"/>
            <a:ext cx="6562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Люб-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лю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гро-зу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в на-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ча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ле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-я…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514600" y="3429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6477000" y="3429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334000" y="3429000"/>
            <a:ext cx="32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886200" y="3429000"/>
            <a:ext cx="396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`</a:t>
            </a:r>
            <a:endParaRPr lang="ru-RU" sz="3200">
              <a:solidFill>
                <a:srgbClr val="C00000"/>
              </a:solidFill>
              <a:latin typeface="Verdana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486400" y="4267200"/>
            <a:ext cx="26955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– х стопный ямб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1C18F-1419-4253-8F65-3F42AEFD839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7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17582"/>
            <a:ext cx="6728628" cy="48099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err="1" smtClean="0">
                <a:solidFill>
                  <a:schemeClr val="bg1">
                    <a:lumMod val="95000"/>
                  </a:schemeClr>
                </a:solidFill>
              </a:rPr>
              <a:t>ЧКак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КЧтКоККакпределить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размер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1403648" y="1298575"/>
            <a:ext cx="6255797" cy="4424494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>Чтобы определить </a:t>
            </a:r>
            <a:r>
              <a:rPr lang="ru-RU" altLang="ru-RU" dirty="0" smtClean="0">
                <a:solidFill>
                  <a:srgbClr val="FF0000"/>
                </a:solidFill>
              </a:rPr>
              <a:t>стихотворный </a:t>
            </a:r>
            <a:r>
              <a:rPr lang="ru-RU" altLang="ru-RU" dirty="0" smtClean="0">
                <a:solidFill>
                  <a:srgbClr val="FF0000"/>
                </a:solidFill>
              </a:rPr>
              <a:t>размер:</a:t>
            </a:r>
          </a:p>
          <a:p>
            <a:pPr eaLnBrk="1" hangingPunct="1"/>
            <a:endParaRPr lang="ru-RU" altLang="ru-RU" dirty="0"/>
          </a:p>
          <a:p>
            <a:pPr eaLnBrk="1" hangingPunct="1"/>
            <a:r>
              <a:rPr lang="ru-RU" altLang="ru-RU" dirty="0" smtClean="0"/>
              <a:t>1</a:t>
            </a:r>
            <a:r>
              <a:rPr lang="ru-RU" altLang="ru-RU" dirty="0" smtClean="0"/>
              <a:t>. </a:t>
            </a:r>
            <a:r>
              <a:rPr lang="ru-RU" altLang="ru-RU" dirty="0" smtClean="0"/>
              <a:t>Разделите </a:t>
            </a:r>
            <a:r>
              <a:rPr lang="ru-RU" altLang="ru-RU" dirty="0" smtClean="0"/>
              <a:t>слова в строке на </a:t>
            </a:r>
            <a:r>
              <a:rPr lang="ru-RU" altLang="ru-RU" dirty="0" smtClean="0"/>
              <a:t>слоги.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2. </a:t>
            </a:r>
            <a:r>
              <a:rPr lang="ru-RU" altLang="ru-RU" dirty="0" smtClean="0"/>
              <a:t>Расставьте </a:t>
            </a:r>
            <a:r>
              <a:rPr lang="ru-RU" altLang="ru-RU" dirty="0" smtClean="0"/>
              <a:t>ударение в </a:t>
            </a:r>
            <a:r>
              <a:rPr lang="ru-RU" altLang="ru-RU" dirty="0" smtClean="0"/>
              <a:t>строке.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3. </a:t>
            </a:r>
            <a:r>
              <a:rPr lang="ru-RU" altLang="ru-RU" dirty="0" smtClean="0"/>
              <a:t>Составьте </a:t>
            </a:r>
            <a:r>
              <a:rPr lang="ru-RU" altLang="ru-RU" dirty="0" smtClean="0"/>
              <a:t>рисунок стопы  _</a:t>
            </a:r>
            <a:r>
              <a:rPr lang="ru-RU" altLang="ru-RU" dirty="0" smtClean="0">
                <a:latin typeface="Calibri" pitchFamily="34" charset="0"/>
              </a:rPr>
              <a:t>́</a:t>
            </a:r>
            <a:r>
              <a:rPr lang="ru-RU" altLang="ru-RU" dirty="0" smtClean="0"/>
              <a:t>  _  </a:t>
            </a:r>
            <a:endParaRPr lang="ru-RU" altLang="ru-RU" dirty="0" smtClean="0"/>
          </a:p>
          <a:p>
            <a:pPr eaLnBrk="1" hangingPunct="1"/>
            <a:r>
              <a:rPr lang="ru-RU" altLang="ru-RU" dirty="0" smtClean="0"/>
              <a:t>     или </a:t>
            </a:r>
            <a:r>
              <a:rPr lang="ru-RU" altLang="ru-RU" dirty="0" smtClean="0"/>
              <a:t>_  _</a:t>
            </a:r>
            <a:r>
              <a:rPr lang="ru-RU" altLang="ru-RU" dirty="0" smtClean="0">
                <a:latin typeface="Calibri" pitchFamily="34" charset="0"/>
              </a:rPr>
              <a:t>́</a:t>
            </a:r>
          </a:p>
          <a:p>
            <a:pPr eaLnBrk="1" hangingPunct="1"/>
            <a:r>
              <a:rPr lang="ru-RU" altLang="ru-RU" dirty="0" smtClean="0"/>
              <a:t>4. </a:t>
            </a:r>
            <a:r>
              <a:rPr lang="ru-RU" altLang="ru-RU" dirty="0" smtClean="0"/>
              <a:t>Определите размер.</a:t>
            </a:r>
            <a:endParaRPr lang="ru-RU" altLang="ru-RU" dirty="0" smtClean="0"/>
          </a:p>
          <a:p>
            <a:pPr eaLnBrk="1" hangingPunct="1">
              <a:buFont typeface="Arial" charset="0"/>
              <a:buNone/>
            </a:pPr>
            <a:r>
              <a:rPr lang="ru-RU" altLang="ru-RU" dirty="0" smtClean="0"/>
              <a:t>                            </a:t>
            </a:r>
            <a:r>
              <a:rPr lang="ru-RU" altLang="ru-RU" sz="4800" dirty="0" err="1" smtClean="0">
                <a:latin typeface="Calibri" pitchFamily="34" charset="0"/>
              </a:rPr>
              <a:t>я́мб</a:t>
            </a:r>
            <a:r>
              <a:rPr lang="ru-RU" altLang="ru-RU" sz="4800" dirty="0" smtClean="0">
                <a:latin typeface="Calibri" pitchFamily="34" charset="0"/>
              </a:rPr>
              <a:t>        </a:t>
            </a:r>
            <a:r>
              <a:rPr lang="ru-RU" altLang="ru-RU" sz="4800" dirty="0" smtClean="0">
                <a:latin typeface="Calibri" pitchFamily="34" charset="0"/>
              </a:rPr>
              <a:t>_  _́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4800" dirty="0" smtClean="0">
                <a:latin typeface="Calibri" pitchFamily="34" charset="0"/>
              </a:rPr>
              <a:t>               </a:t>
            </a:r>
            <a:r>
              <a:rPr lang="ru-RU" altLang="ru-RU" sz="4800" dirty="0" smtClean="0">
                <a:latin typeface="Calibri" pitchFamily="34" charset="0"/>
              </a:rPr>
              <a:t> </a:t>
            </a:r>
            <a:r>
              <a:rPr lang="ru-RU" altLang="ru-RU" sz="4800" dirty="0" err="1" smtClean="0">
                <a:latin typeface="Calibri" pitchFamily="34" charset="0"/>
              </a:rPr>
              <a:t>хоре́й</a:t>
            </a:r>
            <a:r>
              <a:rPr lang="ru-RU" altLang="ru-RU" sz="4800" dirty="0" smtClean="0">
                <a:latin typeface="Calibri" pitchFamily="34" charset="0"/>
              </a:rPr>
              <a:t>      </a:t>
            </a:r>
            <a:r>
              <a:rPr lang="ru-RU" altLang="ru-RU" sz="4800" dirty="0" smtClean="0">
                <a:latin typeface="Calibri" pitchFamily="34" charset="0"/>
              </a:rPr>
              <a:t>_́  _</a:t>
            </a:r>
            <a:endParaRPr lang="ru-RU" altLang="ru-RU" sz="4800" dirty="0" smtClean="0"/>
          </a:p>
        </p:txBody>
      </p:sp>
      <p:pic>
        <p:nvPicPr>
          <p:cNvPr id="11268" name="Рисунок 3" descr="Чеширский кот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89588"/>
            <a:ext cx="7429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D:\МАРУСЯ\МЗ\весёлый цветочек.gif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988" y="6021388"/>
            <a:ext cx="862012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 descr="D:\МАРУСЯ\Кадры из фильмов\Губка Боб квадратные штаны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3" r="17786"/>
          <a:stretch>
            <a:fillRect/>
          </a:stretch>
        </p:blipFill>
        <p:spPr bwMode="auto">
          <a:xfrm>
            <a:off x="179388" y="188913"/>
            <a:ext cx="901700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" descr="D:\МАРУСЯ\МЗ\f5b80bc4df8aae91f100d2fe4c54e4dd.gif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438" y="188913"/>
            <a:ext cx="944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056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171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36576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      </a:t>
            </a:r>
            <a:r>
              <a:rPr lang="ru-RU" dirty="0" smtClean="0"/>
              <a:t>      </a:t>
            </a:r>
            <a:r>
              <a:rPr lang="ru-RU" sz="3000" dirty="0" smtClean="0">
                <a:solidFill>
                  <a:srgbClr val="FF0000"/>
                </a:solidFill>
              </a:rPr>
              <a:t>Определите </a:t>
            </a:r>
            <a:r>
              <a:rPr lang="ru-RU" sz="3000" dirty="0" smtClean="0">
                <a:solidFill>
                  <a:srgbClr val="FF0000"/>
                </a:solidFill>
              </a:rPr>
              <a:t>стихотворный размер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4400" dirty="0" smtClean="0">
                <a:solidFill>
                  <a:schemeClr val="tx2"/>
                </a:solidFill>
              </a:rPr>
              <a:t>Иван Суриков  «Детство»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400" i="1" dirty="0" smtClean="0">
                <a:solidFill>
                  <a:schemeClr val="accent4"/>
                </a:solidFill>
                <a:latin typeface="Georgia" pitchFamily="18" charset="0"/>
              </a:rPr>
              <a:t>Слушаю я сказку –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400" i="1" dirty="0" smtClean="0">
                <a:solidFill>
                  <a:schemeClr val="accent4"/>
                </a:solidFill>
                <a:latin typeface="Georgia" pitchFamily="18" charset="0"/>
              </a:rPr>
              <a:t>Сердце так и мрёт…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5400" i="1" dirty="0" smtClean="0">
                <a:solidFill>
                  <a:schemeClr val="accent4"/>
                </a:solidFill>
                <a:latin typeface="Georgia" pitchFamily="18" charset="0"/>
              </a:rPr>
              <a:t>                          хорей</a:t>
            </a:r>
          </a:p>
        </p:txBody>
      </p:sp>
      <p:pic>
        <p:nvPicPr>
          <p:cNvPr id="2" name="Рисунок 3" descr="Чеширский кот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3688"/>
            <a:ext cx="7429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19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0" y="1844675"/>
            <a:ext cx="9144000" cy="4176713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altLang="ru-RU" sz="4400" smtClean="0"/>
              <a:t>    </a:t>
            </a:r>
            <a:r>
              <a:rPr lang="ru-RU" altLang="ru-RU" sz="4400" smtClean="0">
                <a:solidFill>
                  <a:srgbClr val="FF0000"/>
                </a:solidFill>
              </a:rPr>
              <a:t>М.Ю. Лермонтов «Бородино»</a:t>
            </a:r>
          </a:p>
          <a:p>
            <a:pPr eaLnBrk="1" hangingPunct="1">
              <a:buFont typeface="Arial" charset="0"/>
              <a:buNone/>
            </a:pPr>
            <a:endParaRPr lang="ru-RU" altLang="ru-RU" sz="4400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Звучал булат, картечь визжала, 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Рука бойцов колоть устала…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     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                              ямб</a:t>
            </a:r>
          </a:p>
        </p:txBody>
      </p:sp>
      <p:pic>
        <p:nvPicPr>
          <p:cNvPr id="2" name="Рисунок 3" descr="Чеширский кот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7429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524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4400" smtClean="0"/>
              <a:t>  </a:t>
            </a:r>
            <a:r>
              <a:rPr lang="ru-RU" altLang="ru-RU" sz="4400" smtClean="0">
                <a:solidFill>
                  <a:srgbClr val="FF0000"/>
                </a:solidFill>
              </a:rPr>
              <a:t>А.Н.Плещеев  «Весна»</a:t>
            </a:r>
          </a:p>
          <a:p>
            <a:pPr algn="ctr" eaLnBrk="1" hangingPunct="1">
              <a:buFont typeface="Arial" charset="0"/>
              <a:buNone/>
            </a:pPr>
            <a:endParaRPr lang="ru-RU" altLang="ru-RU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4000" i="1" smtClean="0">
                <a:solidFill>
                  <a:srgbClr val="7030A0"/>
                </a:solidFill>
                <a:latin typeface="Georgia" pitchFamily="18" charset="0"/>
              </a:rPr>
              <a:t>Уж тает снег, бегут ручьи,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4000" i="1" smtClean="0">
                <a:solidFill>
                  <a:srgbClr val="7030A0"/>
                </a:solidFill>
                <a:latin typeface="Georgia" pitchFamily="18" charset="0"/>
              </a:rPr>
              <a:t>В окно повеяло весною…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4000" i="1" smtClean="0">
              <a:solidFill>
                <a:srgbClr val="7030A0"/>
              </a:solidFill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4000" i="1" smtClean="0">
                <a:solidFill>
                  <a:srgbClr val="7030A0"/>
                </a:solidFill>
                <a:latin typeface="Georgia" pitchFamily="18" charset="0"/>
              </a:rPr>
              <a:t>                             ямб</a:t>
            </a:r>
          </a:p>
        </p:txBody>
      </p:sp>
      <p:pic>
        <p:nvPicPr>
          <p:cNvPr id="14339" name="Рисунок 3" descr="Чеширский кот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16563"/>
            <a:ext cx="7429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50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571625"/>
            <a:ext cx="8785225" cy="45545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4400" smtClean="0">
                <a:solidFill>
                  <a:srgbClr val="FF0000"/>
                </a:solidFill>
              </a:rPr>
              <a:t>А.А.Фет   </a:t>
            </a:r>
            <a:r>
              <a:rPr lang="ru-RU" altLang="ru-RU" sz="4400" smtClean="0">
                <a:solidFill>
                  <a:srgbClr val="FF0000"/>
                </a:solidFill>
                <a:latin typeface="Calibri" pitchFamily="34" charset="0"/>
              </a:rPr>
              <a:t>***</a:t>
            </a:r>
          </a:p>
          <a:p>
            <a:pPr algn="ctr" eaLnBrk="1" hangingPunct="1">
              <a:buFont typeface="Arial" charset="0"/>
              <a:buNone/>
            </a:pPr>
            <a:endParaRPr lang="ru-RU" altLang="ru-RU" smtClean="0">
              <a:solidFill>
                <a:srgbClr val="FF0000"/>
              </a:solidFill>
              <a:latin typeface="Calibri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Зреет рожь над жаркой нивой,</a:t>
            </a: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И от нивы и до нивы…</a:t>
            </a:r>
          </a:p>
          <a:p>
            <a:pPr algn="ctr" eaLnBrk="1" hangingPunct="1">
              <a:buFont typeface="Arial" charset="0"/>
              <a:buNone/>
            </a:pPr>
            <a:endParaRPr lang="ru-RU" altLang="ru-RU" sz="3600" i="1" smtClean="0">
              <a:solidFill>
                <a:srgbClr val="7030A0"/>
              </a:solidFill>
              <a:latin typeface="Georgia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3600" i="1" smtClean="0">
                <a:solidFill>
                  <a:srgbClr val="7030A0"/>
                </a:solidFill>
                <a:latin typeface="Georgia" pitchFamily="18" charset="0"/>
              </a:rPr>
              <a:t>                                  хорей</a:t>
            </a:r>
          </a:p>
        </p:txBody>
      </p:sp>
      <p:pic>
        <p:nvPicPr>
          <p:cNvPr id="15363" name="Рисунок 3" descr="Чеширский кот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1025"/>
            <a:ext cx="7429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07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Составьте стихотворения по рифмам.</a:t>
            </a:r>
          </a:p>
          <a:p>
            <a:r>
              <a:rPr lang="ru-RU" sz="4000" dirty="0" smtClean="0"/>
              <a:t>Огонь-ладонь-конь-гармонь</a:t>
            </a:r>
            <a:endParaRPr lang="ru-RU" sz="4000" dirty="0" smtClean="0"/>
          </a:p>
          <a:p>
            <a:r>
              <a:rPr lang="ru-RU" sz="4000" dirty="0" smtClean="0"/>
              <a:t>Стакан-банан-карман-обман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685800"/>
            <a:ext cx="730250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08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FF0000"/>
                </a:solidFill>
              </a:rPr>
              <a:t>ифма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2800" dirty="0" smtClean="0"/>
              <a:t>Нелюдимо </a:t>
            </a:r>
            <a:r>
              <a:rPr lang="ru-RU" sz="2800" dirty="0" smtClean="0"/>
              <a:t>наше </a:t>
            </a:r>
            <a:r>
              <a:rPr lang="ru-RU" sz="2800" dirty="0" smtClean="0">
                <a:solidFill>
                  <a:srgbClr val="00B050"/>
                </a:solidFill>
              </a:rPr>
              <a:t>море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День и ночь шумит </a:t>
            </a:r>
            <a:r>
              <a:rPr lang="ru-RU" sz="2800" dirty="0" smtClean="0">
                <a:solidFill>
                  <a:srgbClr val="FF0000"/>
                </a:solidFill>
              </a:rPr>
              <a:t>оно</a:t>
            </a:r>
            <a:r>
              <a:rPr lang="en-US" sz="2800" dirty="0" smtClean="0"/>
              <a:t>;</a:t>
            </a:r>
            <a:endParaRPr lang="ru-RU" sz="2800" dirty="0" smtClean="0"/>
          </a:p>
          <a:p>
            <a:r>
              <a:rPr lang="ru-RU" sz="2800" dirty="0" smtClean="0"/>
              <a:t>В роковом его</a:t>
            </a:r>
            <a:r>
              <a:rPr lang="ru-RU" sz="2800" dirty="0" smtClean="0">
                <a:solidFill>
                  <a:schemeClr val="accent1"/>
                </a:solidFill>
              </a:rPr>
              <a:t> </a:t>
            </a:r>
            <a:r>
              <a:rPr lang="ru-RU" sz="2800" dirty="0" smtClean="0">
                <a:solidFill>
                  <a:srgbClr val="00B050"/>
                </a:solidFill>
              </a:rPr>
              <a:t>просторе</a:t>
            </a:r>
          </a:p>
          <a:p>
            <a:r>
              <a:rPr lang="ru-RU" sz="2800" dirty="0" smtClean="0"/>
              <a:t>Много бед </a:t>
            </a:r>
            <a:r>
              <a:rPr lang="ru-RU" sz="2800" dirty="0" smtClean="0">
                <a:solidFill>
                  <a:srgbClr val="FF0000"/>
                </a:solidFill>
              </a:rPr>
              <a:t>погребено</a:t>
            </a:r>
            <a:r>
              <a:rPr lang="ru-RU" sz="2800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Объедините парами слова, которые рифмуются.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Водой, огонь, носки, тронь , близки, от пыли, молодой, не вы ли.</a:t>
            </a:r>
          </a:p>
          <a:p>
            <a:endParaRPr lang="ru-RU" dirty="0"/>
          </a:p>
          <a:p>
            <a:r>
              <a:rPr lang="ru-RU" sz="2800" i="1" dirty="0" smtClean="0"/>
              <a:t>Запишите пары в тетрадь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Подберите рифму в стихотворении Хармса «Очень-очень вкусный пирог»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Я захотел устроить бал, </a:t>
            </a:r>
          </a:p>
          <a:p>
            <a:r>
              <a:rPr lang="ru-RU" dirty="0" smtClean="0"/>
              <a:t>И я гостей к себе _____.</a:t>
            </a:r>
          </a:p>
          <a:p>
            <a:r>
              <a:rPr lang="ru-RU" dirty="0" smtClean="0"/>
              <a:t>Купил муку, купил творог,</a:t>
            </a:r>
          </a:p>
          <a:p>
            <a:r>
              <a:rPr lang="ru-RU" dirty="0" smtClean="0"/>
              <a:t>Испёк </a:t>
            </a:r>
            <a:r>
              <a:rPr lang="ru-RU" dirty="0" err="1" smtClean="0"/>
              <a:t>рассыпчатый____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Пирог, ножи и вилки тут-</a:t>
            </a:r>
          </a:p>
          <a:p>
            <a:r>
              <a:rPr lang="ru-RU" dirty="0" smtClean="0"/>
              <a:t>Но что-то гости _______.</a:t>
            </a:r>
          </a:p>
          <a:p>
            <a:r>
              <a:rPr lang="ru-RU" dirty="0" smtClean="0"/>
              <a:t>Я ждал, пока хватало сил.</a:t>
            </a:r>
          </a:p>
          <a:p>
            <a:r>
              <a:rPr lang="ru-RU" dirty="0" smtClean="0"/>
              <a:t>Потом </a:t>
            </a:r>
            <a:r>
              <a:rPr lang="ru-RU" dirty="0" err="1" smtClean="0"/>
              <a:t>кусочек__________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Потом подвинул стул и сел.</a:t>
            </a:r>
          </a:p>
          <a:p>
            <a:r>
              <a:rPr lang="ru-RU" dirty="0" smtClean="0"/>
              <a:t>И весь пирог в </a:t>
            </a:r>
            <a:r>
              <a:rPr lang="ru-RU" dirty="0" err="1" smtClean="0"/>
              <a:t>минуту____</a:t>
            </a:r>
            <a:r>
              <a:rPr lang="ru-RU" dirty="0" smtClean="0"/>
              <a:t>.</a:t>
            </a:r>
          </a:p>
          <a:p>
            <a:r>
              <a:rPr lang="ru-RU" dirty="0" smtClean="0"/>
              <a:t>Когда же гости подошли,</a:t>
            </a:r>
          </a:p>
          <a:p>
            <a:r>
              <a:rPr lang="ru-RU" dirty="0" smtClean="0"/>
              <a:t>То даже </a:t>
            </a:r>
            <a:r>
              <a:rPr lang="ru-RU" dirty="0" err="1" smtClean="0"/>
              <a:t>крошек_______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Что важно для рифмы?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3429000" y="533400"/>
            <a:ext cx="3657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 u="sng">
                <a:solidFill>
                  <a:srgbClr val="000066"/>
                </a:solidFill>
                <a:latin typeface="Times New Roman" pitchFamily="18" charset="0"/>
              </a:rPr>
              <a:t>Рифма.</a:t>
            </a:r>
            <a:br>
              <a:rPr lang="ru-RU" sz="4000" b="1" i="1" u="sng">
                <a:solidFill>
                  <a:srgbClr val="000066"/>
                </a:solidFill>
                <a:latin typeface="Times New Roman" pitchFamily="18" charset="0"/>
              </a:rPr>
            </a:br>
            <a:endParaRPr lang="ru-RU" sz="4000">
              <a:latin typeface="Verdana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85800" y="1828800"/>
            <a:ext cx="18653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Парная </a:t>
            </a:r>
          </a:p>
          <a:p>
            <a:pPr>
              <a:buFont typeface="Arial" charset="0"/>
              <a:buNone/>
            </a:pPr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(смежная</a:t>
            </a:r>
            <a:r>
              <a:rPr lang="ru-RU" sz="2400" b="1" i="1">
                <a:solidFill>
                  <a:srgbClr val="000066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124200" y="3810000"/>
            <a:ext cx="2481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Перекрёстная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410200" y="2514600"/>
            <a:ext cx="28352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Кольцевая </a:t>
            </a:r>
          </a:p>
          <a:p>
            <a:pPr>
              <a:buFont typeface="Arial" charset="0"/>
              <a:buNone/>
            </a:pPr>
            <a:r>
              <a:rPr lang="ru-RU" sz="2800" b="1" i="1">
                <a:solidFill>
                  <a:srgbClr val="000066"/>
                </a:solidFill>
                <a:latin typeface="Times New Roman" pitchFamily="18" charset="0"/>
              </a:rPr>
              <a:t>(опоясывающая)</a:t>
            </a:r>
            <a:endParaRPr lang="ru-RU" sz="2800">
              <a:latin typeface="Verdana" pitchFamily="34" charset="0"/>
            </a:endParaRPr>
          </a:p>
        </p:txBody>
      </p:sp>
      <p:cxnSp>
        <p:nvCxnSpPr>
          <p:cNvPr id="4097" name="AutoShape 1"/>
          <p:cNvCxnSpPr>
            <a:cxnSpLocks noChangeShapeType="1"/>
          </p:cNvCxnSpPr>
          <p:nvPr/>
        </p:nvCxnSpPr>
        <p:spPr bwMode="auto">
          <a:xfrm>
            <a:off x="4267200" y="1295400"/>
            <a:ext cx="1990725" cy="1323975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4098" name="AutoShape 2"/>
          <p:cNvCxnSpPr>
            <a:cxnSpLocks noChangeShapeType="1"/>
          </p:cNvCxnSpPr>
          <p:nvPr/>
        </p:nvCxnSpPr>
        <p:spPr bwMode="auto">
          <a:xfrm rot="5400000">
            <a:off x="2933700" y="2476500"/>
            <a:ext cx="2514600" cy="1524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cxnSp>
        <p:nvCxnSpPr>
          <p:cNvPr id="4099" name="AutoShape 3"/>
          <p:cNvCxnSpPr>
            <a:cxnSpLocks noChangeShapeType="1"/>
          </p:cNvCxnSpPr>
          <p:nvPr/>
        </p:nvCxnSpPr>
        <p:spPr bwMode="auto">
          <a:xfrm rot="10800000" flipV="1">
            <a:off x="2286000" y="1295400"/>
            <a:ext cx="1981200" cy="838200"/>
          </a:xfrm>
          <a:prstGeom prst="straightConnector1">
            <a:avLst/>
          </a:prstGeom>
          <a:noFill/>
          <a:ln w="63500">
            <a:solidFill>
              <a:srgbClr val="C0504D"/>
            </a:solidFill>
            <a:round/>
            <a:headEnd/>
            <a:tailEnd type="triangle" w="med" len="med"/>
          </a:ln>
        </p:spPr>
      </p:cxn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BBFB8-D6BC-4A6B-B981-FC65891C8BE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1066800" y="6581775"/>
            <a:ext cx="7078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Автор: Журавлёва Ирина Ивановна, учитель русского языка и литературы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5302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BBFB8-D6BC-4A6B-B981-FC65891C8BE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17412" name="Picture 2" descr="D:\Мои документы\Тренинг\Портфолио Журавлёвой И. И\ИраНовая папка\89915e4aa81f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9200" y="4151313"/>
            <a:ext cx="7848600" cy="2362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219200" y="4267200"/>
            <a:ext cx="7239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Выткался на озере алый свет зари,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бору со звонами плачут глухари.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Плачет где-то иволга,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схоронясь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дупло.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Только мне не плачется - на душе светло.</a:t>
            </a:r>
          </a:p>
          <a:p>
            <a:pPr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С.А. Есенин</a:t>
            </a:r>
          </a:p>
        </p:txBody>
      </p:sp>
      <p:sp>
        <p:nvSpPr>
          <p:cNvPr id="17415" name="TextBox 6"/>
          <p:cNvSpPr txBox="1">
            <a:spLocks noChangeArrowheads="1"/>
          </p:cNvSpPr>
          <p:nvPr/>
        </p:nvSpPr>
        <p:spPr bwMode="auto">
          <a:xfrm>
            <a:off x="7848600" y="4267200"/>
            <a:ext cx="498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solidFill>
                  <a:srgbClr val="C00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17416" name="Прямоугольник 7"/>
          <p:cNvSpPr>
            <a:spLocks noChangeArrowheads="1"/>
          </p:cNvSpPr>
          <p:nvPr/>
        </p:nvSpPr>
        <p:spPr bwMode="auto">
          <a:xfrm>
            <a:off x="7924800" y="5105400"/>
            <a:ext cx="4984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00B05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17417" name="Прямоугольник 8"/>
          <p:cNvSpPr>
            <a:spLocks noChangeArrowheads="1"/>
          </p:cNvSpPr>
          <p:nvPr/>
        </p:nvSpPr>
        <p:spPr bwMode="auto">
          <a:xfrm>
            <a:off x="8305800" y="4267200"/>
            <a:ext cx="533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</a:rPr>
              <a:t>А</a:t>
            </a:r>
            <a:endParaRPr lang="en-US" sz="2800" b="1" i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</a:rPr>
              <a:t>А</a:t>
            </a:r>
            <a:endParaRPr lang="en-US" sz="2800" b="1" i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latin typeface="Times New Roman" pitchFamily="18" charset="0"/>
              </a:rPr>
              <a:t>Б</a:t>
            </a:r>
            <a:endParaRPr lang="en-US" sz="2800" b="1" i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latin typeface="Times New Roman" pitchFamily="18" charset="0"/>
              </a:rPr>
              <a:t>Б</a:t>
            </a:r>
            <a:endParaRPr lang="ru-RU" sz="2800" dirty="0">
              <a:latin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28800" y="152400"/>
            <a:ext cx="5105400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</a:rPr>
              <a:t>Парная (смежная) рифма:</a:t>
            </a:r>
          </a:p>
        </p:txBody>
      </p:sp>
    </p:spTree>
    <p:extLst>
      <p:ext uri="{BB962C8B-B14F-4D97-AF65-F5344CB8AC3E}">
        <p14:creationId xmlns:p14="http://schemas.microsoft.com/office/powerpoint/2010/main" val="194121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414" grpId="0"/>
      <p:bldP spid="17415" grpId="0"/>
      <p:bldP spid="17416" grpId="0"/>
      <p:bldP spid="174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BBFB8-D6BC-4A6B-B981-FC65891C8BE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9460" name="Picture 2" descr="D:\Мои документы\Тренинг\Портфолио Журавлёвой И. И\астры\0_9eb5d_7f3e6488_X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62000" y="4419600"/>
            <a:ext cx="8077200" cy="2209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Унылая пора! Очей очарованье!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Приятна мне твоя прощальная краса-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Люблю я пышное природы увяданье,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багрец и в золото одетые леса…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А. С. Пушкин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010400" y="4419600"/>
            <a:ext cx="650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>
                <a:solidFill>
                  <a:srgbClr val="C0000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7010400" y="4876800"/>
            <a:ext cx="650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dirty="0">
                <a:solidFill>
                  <a:srgbClr val="00B05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001000" y="4572000"/>
            <a:ext cx="533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</a:rPr>
              <a:t>А</a:t>
            </a:r>
            <a:endParaRPr lang="en-US" sz="2800" b="1" i="1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latin typeface="Times New Roman" pitchFamily="18" charset="0"/>
              </a:rPr>
              <a:t>Б</a:t>
            </a:r>
            <a:endParaRPr lang="en-US" sz="2800" b="1" i="1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solidFill>
                  <a:srgbClr val="C00000"/>
                </a:solidFill>
                <a:latin typeface="Times New Roman" pitchFamily="18" charset="0"/>
              </a:rPr>
              <a:t>А</a:t>
            </a:r>
            <a:endParaRPr lang="en-US" sz="2800" b="1" i="1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>
                <a:latin typeface="Times New Roman" pitchFamily="18" charset="0"/>
              </a:rPr>
              <a:t>Б</a:t>
            </a:r>
            <a:endParaRPr lang="ru-RU" sz="2800"/>
          </a:p>
        </p:txBody>
      </p:sp>
      <p:sp>
        <p:nvSpPr>
          <p:cNvPr id="9" name="Прямоугольник 8"/>
          <p:cNvSpPr/>
          <p:nvPr/>
        </p:nvSpPr>
        <p:spPr>
          <a:xfrm>
            <a:off x="2133600" y="304800"/>
            <a:ext cx="46482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200" b="1" i="1">
                <a:solidFill>
                  <a:schemeClr val="tx1"/>
                </a:solidFill>
                <a:latin typeface="Times New Roman" pitchFamily="18" charset="0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274" name="TextBox 9"/>
          <p:cNvSpPr txBox="1">
            <a:spLocks noChangeArrowheads="1"/>
          </p:cNvSpPr>
          <p:nvPr/>
        </p:nvSpPr>
        <p:spPr bwMode="auto">
          <a:xfrm>
            <a:off x="2133600" y="381000"/>
            <a:ext cx="4730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Перекрёстная рифма.</a:t>
            </a:r>
          </a:p>
        </p:txBody>
      </p:sp>
    </p:spTree>
    <p:extLst>
      <p:ext uri="{BB962C8B-B14F-4D97-AF65-F5344CB8AC3E}">
        <p14:creationId xmlns:p14="http://schemas.microsoft.com/office/powerpoint/2010/main" val="221072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330</TotalTime>
  <Words>880</Words>
  <Application>Microsoft Office PowerPoint</Application>
  <PresentationFormat>Экран (4:3)</PresentationFormat>
  <Paragraphs>199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Кнопка</vt:lpstr>
      <vt:lpstr>Презентация PowerPoint</vt:lpstr>
      <vt:lpstr>Презентация PowerPoint</vt:lpstr>
      <vt:lpstr>Рифма</vt:lpstr>
      <vt:lpstr>Объедините парами слова, которые рифмуются.</vt:lpstr>
      <vt:lpstr>Подберите рифму в стихотворении Хармса «Очень-очень вкусный пирог»</vt:lpstr>
      <vt:lpstr>Продолжим!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Это стих или проза?</vt:lpstr>
      <vt:lpstr>Ритм</vt:lpstr>
      <vt:lpstr>Отследим ритм. Просчитаем стихотворение Никифора Ляписа про Гаврилу.</vt:lpstr>
      <vt:lpstr>Презентация PowerPoint</vt:lpstr>
      <vt:lpstr>Презентация PowerPoint</vt:lpstr>
      <vt:lpstr>Презентация PowerPoint</vt:lpstr>
      <vt:lpstr>ЧКак КЧтКоККакпределить размер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Рифма</dc:title>
  <dc:creator>Учитель</dc:creator>
  <cp:lastModifiedBy>Школа №9</cp:lastModifiedBy>
  <cp:revision>30</cp:revision>
  <dcterms:created xsi:type="dcterms:W3CDTF">2013-11-11T06:06:29Z</dcterms:created>
  <dcterms:modified xsi:type="dcterms:W3CDTF">2024-01-08T17:35:54Z</dcterms:modified>
</cp:coreProperties>
</file>