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2" r:id="rId7"/>
    <p:sldId id="263" r:id="rId8"/>
    <p:sldId id="264" r:id="rId9"/>
    <p:sldId id="265" r:id="rId10"/>
    <p:sldId id="261" r:id="rId11"/>
    <p:sldId id="266" r:id="rId12"/>
    <p:sldId id="267" r:id="rId13"/>
    <p:sldId id="268" r:id="rId14"/>
    <p:sldId id="269" r:id="rId1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ru-RU"/>
              <a:t>Образец заголовка</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FAC20307-106F-4AE8-9AA8-FA1B4A207CA2}" type="datetimeFigureOut">
              <a:rPr lang="ru-RU" smtClean="0"/>
              <a:t>08.01.2024</a:t>
            </a:fld>
            <a:endParaRPr lang="ru-RU"/>
          </a:p>
        </p:txBody>
      </p:sp>
      <p:sp>
        <p:nvSpPr>
          <p:cNvPr id="5" name="Footer Placeholder 4"/>
          <p:cNvSpPr>
            <a:spLocks noGrp="1"/>
          </p:cNvSpPr>
          <p:nvPr>
            <p:ph type="ftr" sz="quarter" idx="11"/>
          </p:nvPr>
        </p:nvSpPr>
        <p:spPr/>
        <p:txBody>
          <a:bodyPr/>
          <a:lstStyle/>
          <a:p>
            <a:endParaRPr lang="ru-RU"/>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1571331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ru-RU"/>
              <a:t>Образец заголовка</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FAC20307-106F-4AE8-9AA8-FA1B4A207CA2}" type="datetimeFigureOut">
              <a:rPr lang="ru-RU" smtClean="0"/>
              <a:t>08.01.2024</a:t>
            </a:fld>
            <a:endParaRPr lang="ru-RU"/>
          </a:p>
        </p:txBody>
      </p:sp>
      <p:sp>
        <p:nvSpPr>
          <p:cNvPr id="5" name="Footer Placeholder 4"/>
          <p:cNvSpPr>
            <a:spLocks noGrp="1"/>
          </p:cNvSpPr>
          <p:nvPr>
            <p:ph type="ftr" sz="quarter" idx="11"/>
          </p:nvPr>
        </p:nvSpPr>
        <p:spPr/>
        <p:txBody>
          <a:bodyPr/>
          <a:lstStyle/>
          <a:p>
            <a:endParaRPr lang="ru-RU"/>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34580503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a:t>Образец заголовка</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FAC20307-106F-4AE8-9AA8-FA1B4A207CA2}" type="datetimeFigureOut">
              <a:rPr lang="ru-RU" smtClean="0"/>
              <a:t>08.01.2024</a:t>
            </a:fld>
            <a:endParaRPr lang="ru-RU"/>
          </a:p>
        </p:txBody>
      </p:sp>
      <p:sp>
        <p:nvSpPr>
          <p:cNvPr id="5" name="Footer Placeholder 4"/>
          <p:cNvSpPr>
            <a:spLocks noGrp="1"/>
          </p:cNvSpPr>
          <p:nvPr>
            <p:ph type="ftr" sz="quarter" idx="11"/>
          </p:nvPr>
        </p:nvSpPr>
        <p:spPr/>
        <p:txBody>
          <a:bodyPr/>
          <a:lstStyle/>
          <a:p>
            <a:endParaRPr lang="ru-RU"/>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B62A6AE4-CCC5-4B16-9AEC-E343836E6262}" type="slidenum">
              <a:rPr lang="ru-RU" smtClean="0"/>
              <a:t>‹#›</a:t>
            </a:fld>
            <a:endParaRPr lang="ru-RU"/>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60117835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ru-RU"/>
              <a:t>Образец заголовка</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FAC20307-106F-4AE8-9AA8-FA1B4A207CA2}" type="datetimeFigureOut">
              <a:rPr lang="ru-RU" smtClean="0"/>
              <a:t>08.01.2024</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12856921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Цитата карточки имени">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FAC20307-106F-4AE8-9AA8-FA1B4A207CA2}" type="datetimeFigureOut">
              <a:rPr lang="ru-RU" smtClean="0"/>
              <a:t>08.01.2024</a:t>
            </a:fld>
            <a:endParaRPr lang="ru-RU"/>
          </a:p>
        </p:txBody>
      </p:sp>
      <p:sp>
        <p:nvSpPr>
          <p:cNvPr id="6" name="Footer Placeholder 5"/>
          <p:cNvSpPr>
            <a:spLocks noGrp="1"/>
          </p:cNvSpPr>
          <p:nvPr>
            <p:ph type="ftr" sz="quarter" idx="11"/>
          </p:nvPr>
        </p:nvSpPr>
        <p:spPr/>
        <p:txBody>
          <a:bodyPr/>
          <a:lstStyle/>
          <a:p>
            <a:endParaRPr lang="ru-RU"/>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B62A6AE4-CCC5-4B16-9AEC-E343836E6262}" type="slidenum">
              <a:rPr lang="ru-RU" smtClean="0"/>
              <a:t>‹#›</a:t>
            </a:fld>
            <a:endParaRPr lang="ru-RU"/>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02073942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ru-RU"/>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FAC20307-106F-4AE8-9AA8-FA1B4A207CA2}" type="datetimeFigureOut">
              <a:rPr lang="ru-RU" smtClean="0"/>
              <a:t>08.01.2024</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131774738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ncho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FAC20307-106F-4AE8-9AA8-FA1B4A207CA2}" type="datetimeFigureOut">
              <a:rPr lang="ru-RU" smtClean="0"/>
              <a:t>08.01.2024</a:t>
            </a:fld>
            <a:endParaRPr lang="ru-RU"/>
          </a:p>
        </p:txBody>
      </p:sp>
      <p:sp>
        <p:nvSpPr>
          <p:cNvPr id="5" name="Footer Placeholder 4"/>
          <p:cNvSpPr>
            <a:spLocks noGrp="1"/>
          </p:cNvSpPr>
          <p:nvPr>
            <p:ph type="ftr" sz="quarter" idx="11"/>
          </p:nvPr>
        </p:nvSpPr>
        <p:spPr/>
        <p:txBody>
          <a:bodyPr/>
          <a:lstStyle/>
          <a:p>
            <a:endParaRPr lang="ru-RU"/>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1675875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ru-RU"/>
              <a:t>Образец заголовка</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FAC20307-106F-4AE8-9AA8-FA1B4A207CA2}" type="datetimeFigureOut">
              <a:rPr lang="ru-RU" smtClean="0"/>
              <a:t>08.01.2024</a:t>
            </a:fld>
            <a:endParaRPr lang="ru-RU"/>
          </a:p>
        </p:txBody>
      </p:sp>
      <p:sp>
        <p:nvSpPr>
          <p:cNvPr id="5" name="Footer Placeholder 4"/>
          <p:cNvSpPr>
            <a:spLocks noGrp="1"/>
          </p:cNvSpPr>
          <p:nvPr>
            <p:ph type="ftr" sz="quarter" idx="11"/>
          </p:nvPr>
        </p:nvSpPr>
        <p:spPr/>
        <p:txBody>
          <a:bodyPr/>
          <a:lstStyle/>
          <a:p>
            <a:endParaRPr lang="ru-RU"/>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16083669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ru-RU"/>
              <a:t>Образец заголовка</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FAC20307-106F-4AE8-9AA8-FA1B4A207CA2}" type="datetimeFigureOut">
              <a:rPr lang="ru-RU" smtClean="0"/>
              <a:t>08.01.2024</a:t>
            </a:fld>
            <a:endParaRPr lang="ru-RU"/>
          </a:p>
        </p:txBody>
      </p:sp>
      <p:sp>
        <p:nvSpPr>
          <p:cNvPr id="5" name="Footer Placeholder 4"/>
          <p:cNvSpPr>
            <a:spLocks noGrp="1"/>
          </p:cNvSpPr>
          <p:nvPr>
            <p:ph type="ftr" sz="quarter" idx="11"/>
          </p:nvPr>
        </p:nvSpPr>
        <p:spPr/>
        <p:txBody>
          <a:bodyPr/>
          <a:lstStyle/>
          <a:p>
            <a:endParaRPr lang="ru-RU"/>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39379595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ru-RU"/>
              <a:t>Образец заголовка</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FAC20307-106F-4AE8-9AA8-FA1B4A207CA2}" type="datetimeFigureOut">
              <a:rPr lang="ru-RU" smtClean="0"/>
              <a:t>08.01.2024</a:t>
            </a:fld>
            <a:endParaRPr lang="ru-RU"/>
          </a:p>
        </p:txBody>
      </p:sp>
      <p:sp>
        <p:nvSpPr>
          <p:cNvPr id="5" name="Footer Placeholder 4"/>
          <p:cNvSpPr>
            <a:spLocks noGrp="1"/>
          </p:cNvSpPr>
          <p:nvPr>
            <p:ph type="ftr" sz="quarter" idx="11"/>
          </p:nvPr>
        </p:nvSpPr>
        <p:spPr/>
        <p:txBody>
          <a:bodyPr/>
          <a:lstStyle/>
          <a:p>
            <a:endParaRPr lang="ru-RU"/>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90727106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FAC20307-106F-4AE8-9AA8-FA1B4A207CA2}" type="datetimeFigureOut">
              <a:rPr lang="ru-RU" smtClean="0"/>
              <a:t>08.01.2024</a:t>
            </a:fld>
            <a:endParaRPr lang="ru-RU"/>
          </a:p>
        </p:txBody>
      </p:sp>
      <p:sp>
        <p:nvSpPr>
          <p:cNvPr id="6" name="Footer Placeholder 5"/>
          <p:cNvSpPr>
            <a:spLocks noGrp="1"/>
          </p:cNvSpPr>
          <p:nvPr>
            <p:ph type="ftr" sz="quarter" idx="11"/>
          </p:nvPr>
        </p:nvSpPr>
        <p:spPr/>
        <p:txBody>
          <a:bodyPr/>
          <a:lstStyle/>
          <a:p>
            <a:endParaRPr lang="ru-RU"/>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263022102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ru-RU"/>
              <a:t>Образец заголовка</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FAC20307-106F-4AE8-9AA8-FA1B4A207CA2}" type="datetimeFigureOut">
              <a:rPr lang="ru-RU" smtClean="0"/>
              <a:t>08.01.2024</a:t>
            </a:fld>
            <a:endParaRPr lang="ru-RU"/>
          </a:p>
        </p:txBody>
      </p:sp>
      <p:sp>
        <p:nvSpPr>
          <p:cNvPr id="8" name="Footer Placeholder 7"/>
          <p:cNvSpPr>
            <a:spLocks noGrp="1"/>
          </p:cNvSpPr>
          <p:nvPr>
            <p:ph type="ftr" sz="quarter" idx="11"/>
          </p:nvPr>
        </p:nvSpPr>
        <p:spPr/>
        <p:txBody>
          <a:bodyPr/>
          <a:lstStyle/>
          <a:p>
            <a:endParaRPr lang="ru-RU"/>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8407292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FAC20307-106F-4AE8-9AA8-FA1B4A207CA2}" type="datetimeFigureOut">
              <a:rPr lang="ru-RU" smtClean="0"/>
              <a:t>08.01.2024</a:t>
            </a:fld>
            <a:endParaRPr lang="ru-RU"/>
          </a:p>
        </p:txBody>
      </p:sp>
      <p:sp>
        <p:nvSpPr>
          <p:cNvPr id="4" name="Footer Placeholder 3"/>
          <p:cNvSpPr>
            <a:spLocks noGrp="1"/>
          </p:cNvSpPr>
          <p:nvPr>
            <p:ph type="ftr" sz="quarter" idx="11"/>
          </p:nvPr>
        </p:nvSpPr>
        <p:spPr/>
        <p:txBody>
          <a:bodyPr/>
          <a:lstStyle/>
          <a:p>
            <a:endParaRPr lang="ru-RU"/>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31697788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AC20307-106F-4AE8-9AA8-FA1B4A207CA2}" type="datetimeFigureOut">
              <a:rPr lang="ru-RU" smtClean="0"/>
              <a:t>08.01.2024</a:t>
            </a:fld>
            <a:endParaRPr lang="ru-RU"/>
          </a:p>
        </p:txBody>
      </p:sp>
      <p:sp>
        <p:nvSpPr>
          <p:cNvPr id="3" name="Footer Placeholder 2"/>
          <p:cNvSpPr>
            <a:spLocks noGrp="1"/>
          </p:cNvSpPr>
          <p:nvPr>
            <p:ph type="ftr" sz="quarter" idx="11"/>
          </p:nvPr>
        </p:nvSpPr>
        <p:spPr/>
        <p:txBody>
          <a:bodyPr/>
          <a:lstStyle/>
          <a:p>
            <a:endParaRPr lang="ru-RU"/>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307311760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ru-RU"/>
              <a:t>Образец заголовка</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FAC20307-106F-4AE8-9AA8-FA1B4A207CA2}" type="datetimeFigureOut">
              <a:rPr lang="ru-RU" smtClean="0"/>
              <a:t>08.01.2024</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69768526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ru-RU"/>
              <a:t>Образец заголовка</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ru-RU"/>
              <a:t>Вставка рисунка</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FAC20307-106F-4AE8-9AA8-FA1B4A207CA2}" type="datetimeFigureOut">
              <a:rPr lang="ru-RU" smtClean="0"/>
              <a:t>08.01.2024</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B62A6AE4-CCC5-4B16-9AEC-E343836E6262}" type="slidenum">
              <a:rPr lang="ru-RU" smtClean="0"/>
              <a:t>‹#›</a:t>
            </a:fld>
            <a:endParaRPr lang="ru-RU"/>
          </a:p>
        </p:txBody>
      </p:sp>
    </p:spTree>
    <p:extLst>
      <p:ext uri="{BB962C8B-B14F-4D97-AF65-F5344CB8AC3E}">
        <p14:creationId xmlns:p14="http://schemas.microsoft.com/office/powerpoint/2010/main" val="32692340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ru-RU"/>
              <a:t>Образец заголовка</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FAC20307-106F-4AE8-9AA8-FA1B4A207CA2}" type="datetimeFigureOut">
              <a:rPr lang="ru-RU" smtClean="0"/>
              <a:t>08.01.2024</a:t>
            </a:fld>
            <a:endParaRPr lang="ru-RU"/>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ru-RU"/>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B62A6AE4-CCC5-4B16-9AEC-E343836E6262}" type="slidenum">
              <a:rPr lang="ru-RU" smtClean="0"/>
              <a:t>‹#›</a:t>
            </a:fld>
            <a:endParaRPr lang="ru-RU"/>
          </a:p>
        </p:txBody>
      </p:sp>
    </p:spTree>
    <p:extLst>
      <p:ext uri="{BB962C8B-B14F-4D97-AF65-F5344CB8AC3E}">
        <p14:creationId xmlns:p14="http://schemas.microsoft.com/office/powerpoint/2010/main" val="329539928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3B20FD2-9940-4C1B-B2F3-9F624521901B}"/>
              </a:ext>
            </a:extLst>
          </p:cNvPr>
          <p:cNvSpPr>
            <a:spLocks noGrp="1"/>
          </p:cNvSpPr>
          <p:nvPr>
            <p:ph type="ctrTitle"/>
          </p:nvPr>
        </p:nvSpPr>
        <p:spPr/>
        <p:txBody>
          <a:bodyPr/>
          <a:lstStyle/>
          <a:p>
            <a:r>
              <a:rPr lang="ru-RU" dirty="0"/>
              <a:t>Общественная жизнь</a:t>
            </a:r>
            <a:br>
              <a:rPr lang="ru-RU" dirty="0"/>
            </a:br>
            <a:r>
              <a:rPr lang="ru-RU" dirty="0"/>
              <a:t>1830-1850-е годы</a:t>
            </a:r>
          </a:p>
        </p:txBody>
      </p:sp>
      <p:sp>
        <p:nvSpPr>
          <p:cNvPr id="3" name="Подзаголовок 2">
            <a:extLst>
              <a:ext uri="{FF2B5EF4-FFF2-40B4-BE49-F238E27FC236}">
                <a16:creationId xmlns:a16="http://schemas.microsoft.com/office/drawing/2014/main" id="{17DB2152-AD20-451A-8242-424D74F11546}"/>
              </a:ext>
            </a:extLst>
          </p:cNvPr>
          <p:cNvSpPr>
            <a:spLocks noGrp="1"/>
          </p:cNvSpPr>
          <p:nvPr>
            <p:ph type="subTitle" idx="1"/>
          </p:nvPr>
        </p:nvSpPr>
        <p:spPr/>
        <p:txBody>
          <a:bodyPr/>
          <a:lstStyle/>
          <a:p>
            <a:r>
              <a:rPr lang="ru-RU" dirty="0"/>
              <a:t> </a:t>
            </a:r>
          </a:p>
        </p:txBody>
      </p:sp>
    </p:spTree>
    <p:extLst>
      <p:ext uri="{BB962C8B-B14F-4D97-AF65-F5344CB8AC3E}">
        <p14:creationId xmlns:p14="http://schemas.microsoft.com/office/powerpoint/2010/main" val="231054002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8D50624B-EEEB-4313-9751-5A8D965AF9FD}"/>
              </a:ext>
            </a:extLst>
          </p:cNvPr>
          <p:cNvSpPr>
            <a:spLocks noGrp="1"/>
          </p:cNvSpPr>
          <p:nvPr>
            <p:ph idx="1"/>
          </p:nvPr>
        </p:nvSpPr>
        <p:spPr>
          <a:xfrm>
            <a:off x="1219200" y="1550504"/>
            <a:ext cx="10285412" cy="4360718"/>
          </a:xfrm>
        </p:spPr>
        <p:txBody>
          <a:bodyPr>
            <a:normAutofit/>
          </a:bodyPr>
          <a:lstStyle/>
          <a:p>
            <a:r>
              <a:rPr lang="ru-RU" sz="2400" b="1" i="0" dirty="0">
                <a:solidFill>
                  <a:srgbClr val="FF6600"/>
                </a:solidFill>
                <a:effectLst/>
                <a:latin typeface="Circe"/>
              </a:rPr>
              <a:t>Западники</a:t>
            </a:r>
            <a:r>
              <a:rPr lang="ru-RU" sz="2400" b="0" i="0" dirty="0">
                <a:solidFill>
                  <a:srgbClr val="333333"/>
                </a:solidFill>
                <a:effectLst/>
                <a:latin typeface="Circe"/>
              </a:rPr>
              <a:t> же, напротив, видели в Петре I правителя, повернувшего России к ее подлинному предназначению — быть вместе с Европой. Они считали, что Россия должна двигаться в общеевропейском направлении: сменить самодержавие на конституционную монархию, расширять права всех сословий, развивать рыночную экономику, и, конечно, ввести парламент как орган волеизъявления народа. </a:t>
            </a:r>
          </a:p>
          <a:p>
            <a:r>
              <a:rPr lang="ru-RU" sz="2400" b="0" i="0" dirty="0">
                <a:solidFill>
                  <a:srgbClr val="333333"/>
                </a:solidFill>
                <a:effectLst/>
                <a:latin typeface="Circe"/>
              </a:rPr>
              <a:t>Основными представителями западников были П. Я. Чаадаев, И. С. Тургенев, Б. Н. Чичерин, В. Г. Белинский, Н. П. Огарёв, В. П. Боткин, Т. Н. Грановский, С. М. Соловьев, К. Д. Кавелин. </a:t>
            </a:r>
            <a:endParaRPr lang="ru-RU" sz="2400" dirty="0"/>
          </a:p>
          <a:p>
            <a:endParaRPr lang="ru-RU" dirty="0"/>
          </a:p>
        </p:txBody>
      </p:sp>
    </p:spTree>
    <p:extLst>
      <p:ext uri="{BB962C8B-B14F-4D97-AF65-F5344CB8AC3E}">
        <p14:creationId xmlns:p14="http://schemas.microsoft.com/office/powerpoint/2010/main" val="16053089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8D50624B-EEEB-4313-9751-5A8D965AF9FD}"/>
              </a:ext>
            </a:extLst>
          </p:cNvPr>
          <p:cNvSpPr>
            <a:spLocks noGrp="1"/>
          </p:cNvSpPr>
          <p:nvPr>
            <p:ph idx="1"/>
          </p:nvPr>
        </p:nvSpPr>
        <p:spPr>
          <a:xfrm>
            <a:off x="1219200" y="1550504"/>
            <a:ext cx="10285412" cy="4360718"/>
          </a:xfrm>
        </p:spPr>
        <p:txBody>
          <a:bodyPr>
            <a:normAutofit/>
          </a:bodyPr>
          <a:lstStyle/>
          <a:p>
            <a:r>
              <a:rPr lang="ru-RU" sz="2400" b="1" i="0" dirty="0">
                <a:solidFill>
                  <a:srgbClr val="FF6600"/>
                </a:solidFill>
                <a:effectLst/>
                <a:latin typeface="Circe"/>
              </a:rPr>
              <a:t>Западники</a:t>
            </a:r>
            <a:r>
              <a:rPr lang="ru-RU" sz="2400" b="0" i="0" dirty="0">
                <a:solidFill>
                  <a:srgbClr val="333333"/>
                </a:solidFill>
                <a:effectLst/>
                <a:latin typeface="Circe"/>
              </a:rPr>
              <a:t> же, напротив, видели в Петре I правителя, повернувшего России к ее подлинному предназначению — быть вместе с Европой. Они считали, что Россия должна двигаться в общеевропейском направлении: сменить самодержавие на конституционную монархию, расширять права всех сословий, развивать рыночную экономику, и, конечно, ввести парламент как орган волеизъявления народа. </a:t>
            </a:r>
          </a:p>
          <a:p>
            <a:r>
              <a:rPr lang="ru-RU" sz="2400" b="0" i="0" dirty="0">
                <a:solidFill>
                  <a:srgbClr val="333333"/>
                </a:solidFill>
                <a:effectLst/>
                <a:latin typeface="Circe"/>
              </a:rPr>
              <a:t>Основными представителями западников были П. Я. Чаадаев, И. С. Тургенев, Б. Н. Чичерин, В. Г. Белинский, Н. П. Огарёв, В. П. Боткин, Т. Н. Грановский, С. М. Соловьев, К. Д. Кавелин. </a:t>
            </a:r>
            <a:endParaRPr lang="ru-RU" sz="2400" dirty="0"/>
          </a:p>
          <a:p>
            <a:endParaRPr lang="ru-RU" dirty="0"/>
          </a:p>
        </p:txBody>
      </p:sp>
    </p:spTree>
    <p:extLst>
      <p:ext uri="{BB962C8B-B14F-4D97-AF65-F5344CB8AC3E}">
        <p14:creationId xmlns:p14="http://schemas.microsoft.com/office/powerpoint/2010/main" val="77364152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EB54646A-AA13-41A1-9935-AAB5F3EE129B}"/>
              </a:ext>
            </a:extLst>
          </p:cNvPr>
          <p:cNvSpPr>
            <a:spLocks noGrp="1"/>
          </p:cNvSpPr>
          <p:nvPr>
            <p:ph type="title"/>
          </p:nvPr>
        </p:nvSpPr>
        <p:spPr/>
        <p:txBody>
          <a:bodyPr/>
          <a:lstStyle/>
          <a:p>
            <a:r>
              <a:rPr lang="ru-RU" dirty="0"/>
              <a:t>Радикальные движения</a:t>
            </a:r>
          </a:p>
        </p:txBody>
      </p:sp>
      <p:sp>
        <p:nvSpPr>
          <p:cNvPr id="3" name="Объект 2">
            <a:extLst>
              <a:ext uri="{FF2B5EF4-FFF2-40B4-BE49-F238E27FC236}">
                <a16:creationId xmlns:a16="http://schemas.microsoft.com/office/drawing/2014/main" id="{DEAEE10D-8CD2-493E-97FC-AB2E62AB7830}"/>
              </a:ext>
            </a:extLst>
          </p:cNvPr>
          <p:cNvSpPr>
            <a:spLocks noGrp="1"/>
          </p:cNvSpPr>
          <p:nvPr>
            <p:ph idx="1"/>
          </p:nvPr>
        </p:nvSpPr>
        <p:spPr>
          <a:xfrm>
            <a:off x="1113183" y="1378226"/>
            <a:ext cx="10391429" cy="2849217"/>
          </a:xfrm>
        </p:spPr>
        <p:txBody>
          <a:bodyPr/>
          <a:lstStyle/>
          <a:p>
            <a:r>
              <a:rPr lang="ru-RU" b="0" i="0" dirty="0">
                <a:solidFill>
                  <a:srgbClr val="333333"/>
                </a:solidFill>
                <a:effectLst/>
                <a:latin typeface="Circe"/>
              </a:rPr>
              <a:t>Единственным возможным вариантом для их распространения революционных идей в России при Николае </a:t>
            </a:r>
            <a:r>
              <a:rPr lang="en-US" b="0" i="0" dirty="0">
                <a:solidFill>
                  <a:srgbClr val="333333"/>
                </a:solidFill>
                <a:effectLst/>
                <a:latin typeface="Circe"/>
              </a:rPr>
              <a:t>I </a:t>
            </a:r>
            <a:r>
              <a:rPr lang="ru-RU" b="0" i="0" dirty="0">
                <a:solidFill>
                  <a:srgbClr val="333333"/>
                </a:solidFill>
                <a:effectLst/>
                <a:latin typeface="Circe"/>
              </a:rPr>
              <a:t>были тайные собрания единомышленников или политические и революционные кружки.</a:t>
            </a:r>
          </a:p>
          <a:p>
            <a:pPr marL="0" indent="0">
              <a:buNone/>
            </a:pPr>
            <a:r>
              <a:rPr lang="ru-RU" b="0" i="0" dirty="0">
                <a:solidFill>
                  <a:srgbClr val="333333"/>
                </a:solidFill>
                <a:effectLst/>
                <a:latin typeface="Circe"/>
              </a:rPr>
              <a:t>Одним из наиболее последовательным в своих идеях был кружок</a:t>
            </a:r>
            <a:r>
              <a:rPr lang="ru-RU" b="1" i="0" dirty="0">
                <a:solidFill>
                  <a:srgbClr val="FF6600"/>
                </a:solidFill>
                <a:effectLst/>
                <a:latin typeface="Circe"/>
              </a:rPr>
              <a:t> А. И. Герцена</a:t>
            </a:r>
            <a:r>
              <a:rPr lang="ru-RU" b="0" i="0" dirty="0">
                <a:solidFill>
                  <a:srgbClr val="333333"/>
                </a:solidFill>
                <a:effectLst/>
                <a:latin typeface="Circe"/>
              </a:rPr>
              <a:t> (1812–1870) и Н. П. Огарева.  </a:t>
            </a:r>
          </a:p>
          <a:p>
            <a:pPr marL="0" indent="0">
              <a:buNone/>
            </a:pPr>
            <a:r>
              <a:rPr lang="ru-RU" b="0" i="0" dirty="0">
                <a:solidFill>
                  <a:srgbClr val="333333"/>
                </a:solidFill>
                <a:effectLst/>
                <a:latin typeface="Circe"/>
              </a:rPr>
              <a:t>Они изучали труды французских публицистов и философов, сторонников утопического социализма, чьи идеи основывались на представлениях об  обществе всеобщего равенства. Влияние идей утопического социализма найдут отражение в теории русского социализма, которую Герцен озвучит уже будучи в эмиграции.</a:t>
            </a:r>
          </a:p>
          <a:p>
            <a:pPr marL="0" indent="0">
              <a:buNone/>
            </a:pPr>
            <a:endParaRPr lang="ru-RU" dirty="0">
              <a:solidFill>
                <a:srgbClr val="333333"/>
              </a:solidFill>
              <a:latin typeface="Circe"/>
            </a:endParaRPr>
          </a:p>
          <a:p>
            <a:pPr marL="0" indent="0">
              <a:buNone/>
            </a:pPr>
            <a:endParaRPr lang="ru-RU" dirty="0"/>
          </a:p>
        </p:txBody>
      </p:sp>
    </p:spTree>
    <p:extLst>
      <p:ext uri="{BB962C8B-B14F-4D97-AF65-F5344CB8AC3E}">
        <p14:creationId xmlns:p14="http://schemas.microsoft.com/office/powerpoint/2010/main" val="334196611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91B7C37A-7EB5-419D-88CF-D0EB9F912841}"/>
              </a:ext>
            </a:extLst>
          </p:cNvPr>
          <p:cNvSpPr>
            <a:spLocks noGrp="1"/>
          </p:cNvSpPr>
          <p:nvPr>
            <p:ph type="title"/>
          </p:nvPr>
        </p:nvSpPr>
        <p:spPr>
          <a:xfrm>
            <a:off x="1563757" y="624110"/>
            <a:ext cx="9940855" cy="1280890"/>
          </a:xfrm>
        </p:spPr>
        <p:txBody>
          <a:bodyPr/>
          <a:lstStyle/>
          <a:p>
            <a:r>
              <a:rPr lang="ru-RU" b="1" dirty="0">
                <a:solidFill>
                  <a:srgbClr val="434343"/>
                </a:solidFill>
                <a:latin typeface="Helvetica Neue"/>
              </a:rPr>
              <a:t>Основные идеи философии Герцена</a:t>
            </a:r>
            <a:br>
              <a:rPr lang="ru-RU" b="1" dirty="0">
                <a:solidFill>
                  <a:srgbClr val="434343"/>
                </a:solidFill>
                <a:latin typeface="Helvetica Neue"/>
              </a:rPr>
            </a:br>
            <a:endParaRPr lang="ru-RU" dirty="0"/>
          </a:p>
        </p:txBody>
      </p:sp>
      <p:sp>
        <p:nvSpPr>
          <p:cNvPr id="3" name="Объект 2">
            <a:extLst>
              <a:ext uri="{FF2B5EF4-FFF2-40B4-BE49-F238E27FC236}">
                <a16:creationId xmlns:a16="http://schemas.microsoft.com/office/drawing/2014/main" id="{DA617A97-AAC8-49D6-A010-190E14206D88}"/>
              </a:ext>
            </a:extLst>
          </p:cNvPr>
          <p:cNvSpPr>
            <a:spLocks noGrp="1"/>
          </p:cNvSpPr>
          <p:nvPr>
            <p:ph idx="1"/>
          </p:nvPr>
        </p:nvSpPr>
        <p:spPr>
          <a:xfrm>
            <a:off x="1166191" y="1537252"/>
            <a:ext cx="10338421" cy="4373970"/>
          </a:xfrm>
        </p:spPr>
        <p:txBody>
          <a:bodyPr>
            <a:normAutofit/>
          </a:bodyPr>
          <a:lstStyle/>
          <a:p>
            <a:pPr algn="l"/>
            <a:r>
              <a:rPr lang="ru-RU" b="1" i="0" dirty="0">
                <a:solidFill>
                  <a:srgbClr val="434343"/>
                </a:solidFill>
                <a:effectLst/>
                <a:latin typeface="Helvetica Neue"/>
              </a:rPr>
              <a:t>Критика социального неравенства</a:t>
            </a:r>
          </a:p>
          <a:p>
            <a:pPr marL="0" indent="0" algn="l">
              <a:buNone/>
            </a:pPr>
            <a:r>
              <a:rPr lang="ru-RU" b="0" i="0" dirty="0">
                <a:solidFill>
                  <a:srgbClr val="434343"/>
                </a:solidFill>
                <a:effectLst/>
                <a:latin typeface="Helvetica Neue"/>
              </a:rPr>
              <a:t>Одной из центральных идей философии Герцена была критика социального неравенства. Он отвергал идею привилегированных классов и стоял на стороне равенства и справедливости для всех граждан.</a:t>
            </a:r>
          </a:p>
          <a:p>
            <a:pPr algn="l"/>
            <a:r>
              <a:rPr lang="ru-RU" b="1" i="0" dirty="0">
                <a:solidFill>
                  <a:srgbClr val="434343"/>
                </a:solidFill>
                <a:effectLst/>
                <a:latin typeface="Helvetica Neue"/>
              </a:rPr>
              <a:t>Бунт и негативизм</a:t>
            </a:r>
          </a:p>
          <a:p>
            <a:pPr marL="0" indent="0" algn="l">
              <a:buNone/>
            </a:pPr>
            <a:r>
              <a:rPr lang="ru-RU" b="0" i="0" dirty="0">
                <a:solidFill>
                  <a:srgbClr val="434343"/>
                </a:solidFill>
                <a:effectLst/>
                <a:latin typeface="Helvetica Neue"/>
              </a:rPr>
              <a:t>Герцен призывал к бунту против несправедливости и деспотии. Его философия была направлена на подрыв существующих порядков и введение новых, основанных на свободе и равенстве.</a:t>
            </a:r>
          </a:p>
          <a:p>
            <a:pPr algn="l"/>
            <a:r>
              <a:rPr lang="ru-RU" b="1" i="0" dirty="0">
                <a:solidFill>
                  <a:srgbClr val="434343"/>
                </a:solidFill>
                <a:effectLst/>
                <a:latin typeface="Helvetica Neue"/>
              </a:rPr>
              <a:t>Значение индивидуальности</a:t>
            </a:r>
          </a:p>
          <a:p>
            <a:pPr marL="0" indent="0" algn="l">
              <a:buNone/>
            </a:pPr>
            <a:r>
              <a:rPr lang="ru-RU" b="0" i="0" dirty="0">
                <a:solidFill>
                  <a:srgbClr val="434343"/>
                </a:solidFill>
                <a:effectLst/>
                <a:latin typeface="Helvetica Neue"/>
              </a:rPr>
              <a:t>Герцен подчеркивал важность индивидуальности и ее права на свободу самовыражения. Он выступал за освобождение человека от догм и ограничений, чтобы каждый мог развиваться и реализовывать свой потенциал.</a:t>
            </a:r>
          </a:p>
          <a:p>
            <a:endParaRPr lang="ru-RU" dirty="0"/>
          </a:p>
        </p:txBody>
      </p:sp>
    </p:spTree>
    <p:extLst>
      <p:ext uri="{BB962C8B-B14F-4D97-AF65-F5344CB8AC3E}">
        <p14:creationId xmlns:p14="http://schemas.microsoft.com/office/powerpoint/2010/main" val="184606102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ED612946-41BE-4230-AF72-51E13C86C0DE}"/>
              </a:ext>
            </a:extLst>
          </p:cNvPr>
          <p:cNvSpPr>
            <a:spLocks noGrp="1"/>
          </p:cNvSpPr>
          <p:nvPr>
            <p:ph type="title"/>
          </p:nvPr>
        </p:nvSpPr>
        <p:spPr>
          <a:xfrm>
            <a:off x="1828801" y="624110"/>
            <a:ext cx="9675812" cy="1280890"/>
          </a:xfrm>
        </p:spPr>
        <p:txBody>
          <a:bodyPr/>
          <a:lstStyle/>
          <a:p>
            <a:r>
              <a:rPr lang="ru-RU" dirty="0"/>
              <a:t>Некоторые цитаты из работ Герцена</a:t>
            </a:r>
          </a:p>
        </p:txBody>
      </p:sp>
      <p:sp>
        <p:nvSpPr>
          <p:cNvPr id="3" name="Объект 2">
            <a:extLst>
              <a:ext uri="{FF2B5EF4-FFF2-40B4-BE49-F238E27FC236}">
                <a16:creationId xmlns:a16="http://schemas.microsoft.com/office/drawing/2014/main" id="{4180953F-AA3B-44D7-A4F8-707AA363A53C}"/>
              </a:ext>
            </a:extLst>
          </p:cNvPr>
          <p:cNvSpPr>
            <a:spLocks noGrp="1"/>
          </p:cNvSpPr>
          <p:nvPr>
            <p:ph idx="1"/>
          </p:nvPr>
        </p:nvSpPr>
        <p:spPr>
          <a:xfrm>
            <a:off x="1311965" y="2133600"/>
            <a:ext cx="10192647" cy="3777622"/>
          </a:xfrm>
        </p:spPr>
        <p:txBody>
          <a:bodyPr/>
          <a:lstStyle/>
          <a:p>
            <a:r>
              <a:rPr lang="ru-RU" b="0" i="0" dirty="0">
                <a:solidFill>
                  <a:srgbClr val="161616"/>
                </a:solidFill>
                <a:effectLst/>
                <a:latin typeface="Roboto" panose="02000000000000000000" pitchFamily="2" charset="0"/>
              </a:rPr>
              <a:t>«Шутить с мечтой опасно: разбитая мечта может составить несчастье жизни; гоняясь за мечтой, можно прозевать жизнь или из безумного воодушевления принести её в жертву».</a:t>
            </a:r>
          </a:p>
          <a:p>
            <a:r>
              <a:rPr lang="ru-RU" b="1" i="0" dirty="0">
                <a:solidFill>
                  <a:srgbClr val="222222"/>
                </a:solidFill>
                <a:effectLst/>
                <a:latin typeface="Playfair Display" panose="020B0604020202020204" pitchFamily="2" charset="-52"/>
              </a:rPr>
              <a:t>Ничего не может быть ошибочнее, как отбрасывать прошедшее, служившее для достижения настоящего.</a:t>
            </a:r>
            <a:endParaRPr lang="ru-RU" dirty="0">
              <a:solidFill>
                <a:srgbClr val="161616"/>
              </a:solidFill>
              <a:latin typeface="Roboto" panose="02000000000000000000" pitchFamily="2" charset="0"/>
            </a:endParaRPr>
          </a:p>
          <a:p>
            <a:r>
              <a:rPr lang="ru-RU" b="1" i="0" dirty="0">
                <a:solidFill>
                  <a:srgbClr val="222222"/>
                </a:solidFill>
                <a:effectLst/>
                <a:latin typeface="Playfair Display" panose="00000500000000000000" pitchFamily="2" charset="-52"/>
              </a:rPr>
              <a:t>Нет народа, вошедшего в историю, который можно было бы считать стадом животных, как нет народа, заслуживающего именоваться сонмом избранных.</a:t>
            </a:r>
            <a:endParaRPr lang="ru-RU" b="1" i="0" dirty="0">
              <a:solidFill>
                <a:srgbClr val="161616"/>
              </a:solidFill>
              <a:effectLst/>
              <a:latin typeface="Roboto" panose="02000000000000000000" pitchFamily="2" charset="0"/>
            </a:endParaRPr>
          </a:p>
          <a:p>
            <a:r>
              <a:rPr lang="ru-RU" b="0" i="0" dirty="0">
                <a:solidFill>
                  <a:srgbClr val="161616"/>
                </a:solidFill>
                <a:effectLst/>
                <a:latin typeface="Roboto" panose="02000000000000000000" pitchFamily="2" charset="0"/>
              </a:rPr>
              <a:t>«Европа идет ко дну оттого, что не может отделаться от своего груза, в нем бездна драгоценностей, набранных в дальнем опасном плавании, — у нас это искусственный балласт, за борт его — и на всех парусах в широкое море!»</a:t>
            </a:r>
            <a:endParaRPr lang="ru-RU" dirty="0"/>
          </a:p>
        </p:txBody>
      </p:sp>
    </p:spTree>
    <p:extLst>
      <p:ext uri="{BB962C8B-B14F-4D97-AF65-F5344CB8AC3E}">
        <p14:creationId xmlns:p14="http://schemas.microsoft.com/office/powerpoint/2010/main" val="21686379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861C1420-6522-4290-9838-1780E24F1FFA}"/>
              </a:ext>
            </a:extLst>
          </p:cNvPr>
          <p:cNvSpPr>
            <a:spLocks noGrp="1"/>
          </p:cNvSpPr>
          <p:nvPr>
            <p:ph idx="1"/>
          </p:nvPr>
        </p:nvSpPr>
        <p:spPr>
          <a:xfrm>
            <a:off x="1722783" y="702365"/>
            <a:ext cx="9342782" cy="5208857"/>
          </a:xfrm>
        </p:spPr>
        <p:txBody>
          <a:bodyPr/>
          <a:lstStyle/>
          <a:p>
            <a:pPr algn="l">
              <a:buFont typeface="+mj-lt"/>
              <a:buAutoNum type="arabicPeriod"/>
            </a:pPr>
            <a:r>
              <a:rPr lang="ru-RU" sz="2400" b="0" i="0" dirty="0">
                <a:solidFill>
                  <a:srgbClr val="333333"/>
                </a:solidFill>
                <a:effectLst/>
                <a:latin typeface="Circe"/>
              </a:rPr>
              <a:t>Консерватизм.</a:t>
            </a:r>
          </a:p>
          <a:p>
            <a:pPr algn="l">
              <a:buFont typeface="+mj-lt"/>
              <a:buAutoNum type="arabicPeriod"/>
            </a:pPr>
            <a:r>
              <a:rPr lang="ru-RU" sz="2400" b="0" i="0" dirty="0">
                <a:solidFill>
                  <a:srgbClr val="333333"/>
                </a:solidFill>
                <a:effectLst/>
                <a:latin typeface="Circe"/>
              </a:rPr>
              <a:t>Либерализм. </a:t>
            </a:r>
          </a:p>
          <a:p>
            <a:pPr algn="l">
              <a:buFont typeface="+mj-lt"/>
              <a:buAutoNum type="arabicPeriod"/>
            </a:pPr>
            <a:r>
              <a:rPr lang="ru-RU" sz="2400" b="0" i="0" dirty="0">
                <a:solidFill>
                  <a:srgbClr val="333333"/>
                </a:solidFill>
                <a:effectLst/>
                <a:latin typeface="Circe"/>
              </a:rPr>
              <a:t>Радикализм. </a:t>
            </a:r>
          </a:p>
          <a:p>
            <a:pPr algn="l">
              <a:buFont typeface="+mj-lt"/>
              <a:buAutoNum type="arabicPeriod"/>
            </a:pPr>
            <a:endParaRPr lang="ru-RU" sz="2400" dirty="0">
              <a:solidFill>
                <a:srgbClr val="333333"/>
              </a:solidFill>
              <a:latin typeface="Circe"/>
            </a:endParaRPr>
          </a:p>
          <a:p>
            <a:pPr algn="l">
              <a:buFont typeface="+mj-lt"/>
              <a:buAutoNum type="arabicPeriod"/>
            </a:pPr>
            <a:r>
              <a:rPr lang="ru-RU" sz="2400" b="1" i="0" dirty="0">
                <a:solidFill>
                  <a:srgbClr val="333333"/>
                </a:solidFill>
                <a:effectLst/>
                <a:latin typeface="Circe"/>
              </a:rPr>
              <a:t>Термины:</a:t>
            </a:r>
            <a:r>
              <a:rPr lang="ru-RU" sz="2400" b="0" i="0" dirty="0">
                <a:solidFill>
                  <a:srgbClr val="333333"/>
                </a:solidFill>
                <a:effectLst/>
                <a:latin typeface="Circe"/>
              </a:rPr>
              <a:t> славянофильство, западничество, теория официальной народности, консерватизм.</a:t>
            </a:r>
          </a:p>
          <a:p>
            <a:endParaRPr lang="ru-RU" dirty="0"/>
          </a:p>
        </p:txBody>
      </p:sp>
    </p:spTree>
    <p:extLst>
      <p:ext uri="{BB962C8B-B14F-4D97-AF65-F5344CB8AC3E}">
        <p14:creationId xmlns:p14="http://schemas.microsoft.com/office/powerpoint/2010/main" val="82342113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BE00436B-A5E7-439D-AD79-D476851B0A8D}"/>
              </a:ext>
            </a:extLst>
          </p:cNvPr>
          <p:cNvSpPr>
            <a:spLocks noGrp="1"/>
          </p:cNvSpPr>
          <p:nvPr>
            <p:ph idx="1"/>
          </p:nvPr>
        </p:nvSpPr>
        <p:spPr>
          <a:xfrm>
            <a:off x="874643" y="1404730"/>
            <a:ext cx="10788995" cy="5341379"/>
          </a:xfrm>
        </p:spPr>
        <p:txBody>
          <a:bodyPr/>
          <a:lstStyle/>
          <a:p>
            <a:pPr algn="l" rtl="0"/>
            <a:r>
              <a:rPr lang="ru-RU" sz="2400" b="1" i="0" dirty="0">
                <a:solidFill>
                  <a:srgbClr val="333333"/>
                </a:solidFill>
                <a:effectLst/>
                <a:latin typeface="Circe"/>
              </a:rPr>
              <a:t>Консерватизм -</a:t>
            </a:r>
            <a:r>
              <a:rPr lang="ru-RU" sz="2400" b="1" i="0" dirty="0">
                <a:solidFill>
                  <a:srgbClr val="FF6600"/>
                </a:solidFill>
                <a:effectLst/>
                <a:latin typeface="Circe"/>
              </a:rPr>
              <a:t> </a:t>
            </a:r>
            <a:r>
              <a:rPr lang="ru-RU" sz="2400" b="0" i="0" dirty="0">
                <a:solidFill>
                  <a:srgbClr val="333333"/>
                </a:solidFill>
                <a:effectLst/>
                <a:latin typeface="Circe"/>
              </a:rPr>
              <a:t>идеология, в основе которой лежит приверженность традиционным ценностям, доминирующей роли государства в жизни общества. </a:t>
            </a:r>
            <a:r>
              <a:rPr lang="ru-RU" sz="2400" b="1" i="0" dirty="0">
                <a:solidFill>
                  <a:srgbClr val="333333"/>
                </a:solidFill>
                <a:effectLst/>
                <a:latin typeface="Circe"/>
              </a:rPr>
              <a:t> </a:t>
            </a:r>
          </a:p>
          <a:p>
            <a:pPr algn="l" rtl="0"/>
            <a:r>
              <a:rPr lang="ru-RU" sz="2400" b="0" i="0" dirty="0">
                <a:solidFill>
                  <a:srgbClr val="333333"/>
                </a:solidFill>
                <a:effectLst/>
                <a:latin typeface="Circe"/>
              </a:rPr>
              <a:t>Вся внутренняя политика Николая была направлена на укрепления самодержавия, его личной власти, в том числе и за счет введение цензуры, главной целью которой было сдерживание либеральных идей, распространённых во многих европейских державах. Однако император понимал, что существующий порядок должен основываться не только на принуждении, но и быть принятым, как единственно верная форма государственного устройства самим русским народом. </a:t>
            </a:r>
          </a:p>
          <a:p>
            <a:pPr algn="l" rtl="0"/>
            <a:r>
              <a:rPr lang="ru-RU" sz="2400" b="0" i="0" dirty="0">
                <a:solidFill>
                  <a:srgbClr val="333333"/>
                </a:solidFill>
                <a:effectLst/>
                <a:latin typeface="Circe"/>
              </a:rPr>
              <a:t> министру просвещения графу </a:t>
            </a:r>
            <a:r>
              <a:rPr lang="ru-RU" sz="2400" b="1" i="0" dirty="0">
                <a:solidFill>
                  <a:srgbClr val="C00000"/>
                </a:solidFill>
                <a:effectLst/>
                <a:latin typeface="Circe"/>
              </a:rPr>
              <a:t>Сергей Семеновичу Уварову (1786–1855) </a:t>
            </a:r>
            <a:r>
              <a:rPr lang="ru-RU" sz="2400" i="0" dirty="0">
                <a:solidFill>
                  <a:schemeClr val="tx1"/>
                </a:solidFill>
                <a:effectLst/>
                <a:latin typeface="Circe"/>
              </a:rPr>
              <a:t>было</a:t>
            </a:r>
            <a:r>
              <a:rPr lang="ru-RU" sz="2400" i="0" dirty="0">
                <a:solidFill>
                  <a:srgbClr val="FF6600"/>
                </a:solidFill>
                <a:effectLst/>
                <a:latin typeface="Circe"/>
              </a:rPr>
              <a:t> </a:t>
            </a:r>
            <a:r>
              <a:rPr lang="ru-RU" sz="2400" i="0" dirty="0">
                <a:solidFill>
                  <a:schemeClr val="tx1"/>
                </a:solidFill>
                <a:effectLst/>
                <a:latin typeface="Circe"/>
              </a:rPr>
              <a:t>доверено сформировать государственную идеологию п</a:t>
            </a:r>
            <a:r>
              <a:rPr lang="ru-RU" sz="2400" b="0" i="0" dirty="0">
                <a:solidFill>
                  <a:srgbClr val="333333"/>
                </a:solidFill>
                <a:effectLst/>
                <a:latin typeface="Circe"/>
              </a:rPr>
              <a:t>олучившей название </a:t>
            </a:r>
            <a:r>
              <a:rPr lang="ru-RU" sz="2400" b="1" i="0" dirty="0">
                <a:solidFill>
                  <a:srgbClr val="C00000"/>
                </a:solidFill>
                <a:effectLst/>
                <a:latin typeface="Circe"/>
              </a:rPr>
              <a:t>теория официальной народности</a:t>
            </a:r>
          </a:p>
          <a:p>
            <a:pPr algn="l" rtl="0"/>
            <a:endParaRPr lang="ru-RU" b="0" i="0" dirty="0">
              <a:solidFill>
                <a:srgbClr val="333333"/>
              </a:solidFill>
              <a:effectLst/>
              <a:latin typeface="Circe"/>
            </a:endParaRPr>
          </a:p>
          <a:p>
            <a:endParaRPr lang="ru-RU" dirty="0"/>
          </a:p>
        </p:txBody>
      </p:sp>
    </p:spTree>
    <p:extLst>
      <p:ext uri="{BB962C8B-B14F-4D97-AF65-F5344CB8AC3E}">
        <p14:creationId xmlns:p14="http://schemas.microsoft.com/office/powerpoint/2010/main" val="250358565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22C0743F-5FFC-4524-B0C5-4D110244C5EA}"/>
              </a:ext>
            </a:extLst>
          </p:cNvPr>
          <p:cNvSpPr>
            <a:spLocks noGrp="1"/>
          </p:cNvSpPr>
          <p:nvPr>
            <p:ph type="title"/>
          </p:nvPr>
        </p:nvSpPr>
        <p:spPr/>
        <p:txBody>
          <a:bodyPr/>
          <a:lstStyle/>
          <a:p>
            <a:r>
              <a:rPr lang="ru-RU" b="1" i="0" dirty="0">
                <a:solidFill>
                  <a:srgbClr val="C00000"/>
                </a:solidFill>
                <a:effectLst/>
                <a:latin typeface="Circe"/>
              </a:rPr>
              <a:t>Теория официальной народности</a:t>
            </a:r>
            <a:endParaRPr lang="ru-RU" dirty="0">
              <a:solidFill>
                <a:srgbClr val="C00000"/>
              </a:solidFill>
            </a:endParaRPr>
          </a:p>
        </p:txBody>
      </p:sp>
      <p:sp>
        <p:nvSpPr>
          <p:cNvPr id="3" name="Объект 2">
            <a:extLst>
              <a:ext uri="{FF2B5EF4-FFF2-40B4-BE49-F238E27FC236}">
                <a16:creationId xmlns:a16="http://schemas.microsoft.com/office/drawing/2014/main" id="{CB1205B9-ECE7-4DF9-B665-D072D7ACCF7A}"/>
              </a:ext>
            </a:extLst>
          </p:cNvPr>
          <p:cNvSpPr>
            <a:spLocks noGrp="1"/>
          </p:cNvSpPr>
          <p:nvPr>
            <p:ph idx="1"/>
          </p:nvPr>
        </p:nvSpPr>
        <p:spPr>
          <a:xfrm>
            <a:off x="1152939" y="1351722"/>
            <a:ext cx="10351673" cy="4559500"/>
          </a:xfrm>
        </p:spPr>
        <p:txBody>
          <a:bodyPr/>
          <a:lstStyle/>
          <a:p>
            <a:r>
              <a:rPr lang="ru-RU" sz="2000" b="1" i="0" dirty="0">
                <a:solidFill>
                  <a:schemeClr val="accent1"/>
                </a:solidFill>
                <a:effectLst/>
                <a:latin typeface="Circe"/>
              </a:rPr>
              <a:t>Теория официальной народности</a:t>
            </a:r>
            <a:r>
              <a:rPr lang="ru-RU" sz="2000" b="0" i="0" dirty="0">
                <a:solidFill>
                  <a:schemeClr val="accent1"/>
                </a:solidFill>
                <a:effectLst/>
                <a:latin typeface="Circe"/>
              </a:rPr>
              <a:t> </a:t>
            </a:r>
            <a:r>
              <a:rPr lang="ru-RU" sz="2000" b="0" i="0" dirty="0">
                <a:solidFill>
                  <a:srgbClr val="333333"/>
                </a:solidFill>
                <a:effectLst/>
                <a:latin typeface="Circe"/>
              </a:rPr>
              <a:t>— термин, принятый в отечественной историографии для обозначения официально принятой государственной идеологии России второй четверти XIX в.</a:t>
            </a:r>
          </a:p>
          <a:p>
            <a:pPr marL="0" indent="0">
              <a:buNone/>
            </a:pPr>
            <a:r>
              <a:rPr lang="ru-RU" sz="2000" b="0" i="0" dirty="0">
                <a:solidFill>
                  <a:srgbClr val="333333"/>
                </a:solidFill>
                <a:effectLst/>
                <a:latin typeface="Circe"/>
              </a:rPr>
              <a:t>Теория официальной народности, разработанная Уваровым, базировалась на трех ключевых принципах: самодержавие, православие и народность. </a:t>
            </a:r>
          </a:p>
          <a:p>
            <a:pPr marL="0" indent="0">
              <a:buNone/>
            </a:pPr>
            <a:r>
              <a:rPr lang="ru-RU" sz="2000" b="0" i="0" dirty="0">
                <a:solidFill>
                  <a:srgbClr val="333333"/>
                </a:solidFill>
                <a:effectLst/>
                <a:latin typeface="Circe"/>
              </a:rPr>
              <a:t>Под </a:t>
            </a:r>
            <a:r>
              <a:rPr lang="ru-RU" sz="2000" b="1" i="0" dirty="0">
                <a:solidFill>
                  <a:schemeClr val="accent1"/>
                </a:solidFill>
                <a:effectLst/>
                <a:latin typeface="Circe"/>
              </a:rPr>
              <a:t>самодержавием</a:t>
            </a:r>
            <a:r>
              <a:rPr lang="ru-RU" sz="2000" b="0" i="0" dirty="0">
                <a:solidFill>
                  <a:srgbClr val="333333"/>
                </a:solidFill>
                <a:effectLst/>
                <a:latin typeface="Circe"/>
              </a:rPr>
              <a:t> понималось форма государственного устройства с неограниченной властью правителя как лучшая из возможных форм для российского народа. </a:t>
            </a:r>
          </a:p>
          <a:p>
            <a:pPr marL="0" indent="0">
              <a:buNone/>
            </a:pPr>
            <a:r>
              <a:rPr lang="ru-RU" sz="2000" b="1" i="0" dirty="0">
                <a:solidFill>
                  <a:schemeClr val="accent1"/>
                </a:solidFill>
                <a:effectLst/>
                <a:latin typeface="Circe"/>
              </a:rPr>
              <a:t>Православие </a:t>
            </a:r>
            <a:r>
              <a:rPr lang="ru-RU" sz="2000" b="0" i="0" dirty="0">
                <a:solidFill>
                  <a:srgbClr val="333333"/>
                </a:solidFill>
                <a:effectLst/>
                <a:latin typeface="Circe"/>
              </a:rPr>
              <a:t>рассматривалось как некий духовный стержень, форма нравственности, являющаяся основой всего общества. </a:t>
            </a:r>
          </a:p>
          <a:p>
            <a:pPr marL="0" indent="0">
              <a:buNone/>
            </a:pPr>
            <a:r>
              <a:rPr lang="ru-RU" sz="2000" b="0" i="0" dirty="0">
                <a:solidFill>
                  <a:srgbClr val="333333"/>
                </a:solidFill>
                <a:effectLst/>
                <a:latin typeface="Circe"/>
              </a:rPr>
              <a:t>Народность (в том числе крепостное право) должно было восприниматься как исторически сложившаяся форма социального устройства, во главе которого стоит </a:t>
            </a:r>
            <a:r>
              <a:rPr lang="ru-RU" sz="2000" b="1" i="0" dirty="0">
                <a:solidFill>
                  <a:schemeClr val="accent1"/>
                </a:solidFill>
                <a:effectLst/>
                <a:latin typeface="Circe"/>
              </a:rPr>
              <a:t>царь — отец</a:t>
            </a:r>
            <a:r>
              <a:rPr lang="ru-RU" sz="2000" b="0" i="0" dirty="0">
                <a:solidFill>
                  <a:srgbClr val="333333"/>
                </a:solidFill>
                <a:effectLst/>
                <a:latin typeface="Circe"/>
              </a:rPr>
              <a:t>, </a:t>
            </a:r>
            <a:r>
              <a:rPr lang="ru-RU" sz="2000" b="1" i="0" dirty="0">
                <a:solidFill>
                  <a:schemeClr val="accent1"/>
                </a:solidFill>
                <a:effectLst/>
                <a:latin typeface="Circe"/>
              </a:rPr>
              <a:t>а народ — его дети</a:t>
            </a:r>
            <a:r>
              <a:rPr lang="ru-RU" sz="2000" b="0" i="0" dirty="0">
                <a:solidFill>
                  <a:srgbClr val="333333"/>
                </a:solidFill>
                <a:effectLst/>
                <a:latin typeface="Circe"/>
              </a:rPr>
              <a:t>, находящиеся под его отеческой заботой. </a:t>
            </a:r>
          </a:p>
          <a:p>
            <a:endParaRPr lang="ru-RU" dirty="0"/>
          </a:p>
        </p:txBody>
      </p:sp>
    </p:spTree>
    <p:extLst>
      <p:ext uri="{BB962C8B-B14F-4D97-AF65-F5344CB8AC3E}">
        <p14:creationId xmlns:p14="http://schemas.microsoft.com/office/powerpoint/2010/main" val="196417953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C3A20A3-BFDF-4EC7-9141-095A478515B3}"/>
              </a:ext>
            </a:extLst>
          </p:cNvPr>
          <p:cNvSpPr>
            <a:spLocks noGrp="1"/>
          </p:cNvSpPr>
          <p:nvPr>
            <p:ph type="title"/>
          </p:nvPr>
        </p:nvSpPr>
        <p:spPr/>
        <p:txBody>
          <a:bodyPr/>
          <a:lstStyle/>
          <a:p>
            <a:r>
              <a:rPr lang="ru-RU" b="1" i="0" dirty="0">
                <a:solidFill>
                  <a:srgbClr val="333333"/>
                </a:solidFill>
                <a:effectLst/>
                <a:latin typeface="Circe"/>
              </a:rPr>
              <a:t>Либерализм</a:t>
            </a:r>
            <a:br>
              <a:rPr lang="ru-RU" b="1" i="0" dirty="0">
                <a:solidFill>
                  <a:srgbClr val="333333"/>
                </a:solidFill>
                <a:effectLst/>
                <a:latin typeface="Circe"/>
              </a:rPr>
            </a:br>
            <a:endParaRPr lang="ru-RU" dirty="0"/>
          </a:p>
        </p:txBody>
      </p:sp>
      <p:sp>
        <p:nvSpPr>
          <p:cNvPr id="3" name="Объект 2">
            <a:extLst>
              <a:ext uri="{FF2B5EF4-FFF2-40B4-BE49-F238E27FC236}">
                <a16:creationId xmlns:a16="http://schemas.microsoft.com/office/drawing/2014/main" id="{3AC626C5-3E15-4492-8BF8-AED400C81306}"/>
              </a:ext>
            </a:extLst>
          </p:cNvPr>
          <p:cNvSpPr>
            <a:spLocks noGrp="1"/>
          </p:cNvSpPr>
          <p:nvPr>
            <p:ph idx="1"/>
          </p:nvPr>
        </p:nvSpPr>
        <p:spPr>
          <a:xfrm>
            <a:off x="1298713" y="1484243"/>
            <a:ext cx="10205899" cy="4426979"/>
          </a:xfrm>
        </p:spPr>
        <p:txBody>
          <a:bodyPr>
            <a:normAutofit/>
          </a:bodyPr>
          <a:lstStyle/>
          <a:p>
            <a:r>
              <a:rPr lang="ru-RU" b="0" i="0" dirty="0">
                <a:solidFill>
                  <a:srgbClr val="333333"/>
                </a:solidFill>
                <a:effectLst/>
                <a:latin typeface="Circe"/>
              </a:rPr>
              <a:t>Либеральное направление в России в этот период разделилось на два лагеря, западников и славянофилов</a:t>
            </a:r>
          </a:p>
          <a:p>
            <a:r>
              <a:rPr lang="ru-RU" b="1" i="0" dirty="0">
                <a:solidFill>
                  <a:srgbClr val="FF6600"/>
                </a:solidFill>
                <a:effectLst/>
                <a:latin typeface="Circe"/>
              </a:rPr>
              <a:t>Славянофильство</a:t>
            </a:r>
            <a:r>
              <a:rPr lang="ru-RU" b="0" i="0" dirty="0">
                <a:solidFill>
                  <a:srgbClr val="333333"/>
                </a:solidFill>
                <a:effectLst/>
                <a:latin typeface="Circe"/>
              </a:rPr>
              <a:t> — религиозно-философское течение общественной мысли, оформившееся в 30–50-х гг. XIX в., представители которого выступали за отмену крепостного права и развитие России по самобытному пути. </a:t>
            </a:r>
          </a:p>
          <a:p>
            <a:r>
              <a:rPr lang="ru-RU" b="0" i="0" dirty="0">
                <a:solidFill>
                  <a:srgbClr val="333333"/>
                </a:solidFill>
                <a:effectLst/>
                <a:latin typeface="Circe"/>
              </a:rPr>
              <a:t>Основоположником идей славянофилов считается историк, публицист и богослов А. С. Хомякова. Он сформулировал идею </a:t>
            </a:r>
            <a:r>
              <a:rPr lang="ru-RU" b="1" i="0" dirty="0">
                <a:solidFill>
                  <a:schemeClr val="accent1"/>
                </a:solidFill>
                <a:effectLst/>
                <a:latin typeface="Circe"/>
              </a:rPr>
              <a:t>самобытности каждого народа, развитие которого имеет только ему свойственное начало. </a:t>
            </a:r>
          </a:p>
          <a:p>
            <a:r>
              <a:rPr lang="ru-RU" b="0" i="0" dirty="0">
                <a:solidFill>
                  <a:srgbClr val="333333"/>
                </a:solidFill>
                <a:effectLst/>
                <a:latin typeface="Circe"/>
              </a:rPr>
              <a:t>В целом взгляды славянофилов сводились к тому, что русский народ должен вернуться на привычный ему путь. Самобытность русских проявлялась в исторически особой форме взаимодействия власти и народа, через существование Земского собора, коллективный уклад крестьянского хозяйства, а православие — это важнейшая духовная составляющая России, ее мораль и основа. </a:t>
            </a:r>
            <a:endParaRPr lang="ru-RU" dirty="0">
              <a:solidFill>
                <a:srgbClr val="333333"/>
              </a:solidFill>
              <a:latin typeface="Circe"/>
            </a:endParaRPr>
          </a:p>
        </p:txBody>
      </p:sp>
    </p:spTree>
    <p:extLst>
      <p:ext uri="{BB962C8B-B14F-4D97-AF65-F5344CB8AC3E}">
        <p14:creationId xmlns:p14="http://schemas.microsoft.com/office/powerpoint/2010/main" val="135148749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570B58A8-4F9C-42F3-8FA1-D75F5C2AECD2}"/>
              </a:ext>
            </a:extLst>
          </p:cNvPr>
          <p:cNvSpPr>
            <a:spLocks noGrp="1"/>
          </p:cNvSpPr>
          <p:nvPr>
            <p:ph idx="1"/>
          </p:nvPr>
        </p:nvSpPr>
        <p:spPr>
          <a:xfrm>
            <a:off x="1842052" y="861391"/>
            <a:ext cx="9662560" cy="5049831"/>
          </a:xfrm>
        </p:spPr>
        <p:txBody>
          <a:bodyPr>
            <a:normAutofit/>
          </a:bodyPr>
          <a:lstStyle/>
          <a:p>
            <a:r>
              <a:rPr lang="ru-RU" sz="2800" dirty="0"/>
              <a:t>ПОЧЕМУ ЖЕ СЛАВЯНОФИЛЫ ОКАЗАЛИСЬ В ОППОЗИЦИИ К ВЛАСТИ?</a:t>
            </a:r>
          </a:p>
          <a:p>
            <a:r>
              <a:rPr lang="ru-RU" sz="2800" dirty="0"/>
              <a:t>Прочитайте, как определяет отношения Царь-народ славянофил </a:t>
            </a:r>
            <a:r>
              <a:rPr lang="ru-RU" sz="2800" b="0" i="0" dirty="0">
                <a:solidFill>
                  <a:srgbClr val="333333"/>
                </a:solidFill>
                <a:effectLst/>
                <a:latin typeface="Circe"/>
              </a:rPr>
              <a:t>К. С. Аксаков. </a:t>
            </a:r>
            <a:r>
              <a:rPr lang="ru-RU" sz="2800" b="1" i="0" dirty="0">
                <a:solidFill>
                  <a:schemeClr val="accent1"/>
                </a:solidFill>
                <a:effectLst/>
                <a:latin typeface="Circe"/>
              </a:rPr>
              <a:t>«Сила власти — царю, сила мнения — народу»</a:t>
            </a:r>
          </a:p>
          <a:p>
            <a:pPr marL="0" indent="0">
              <a:buNone/>
            </a:pPr>
            <a:r>
              <a:rPr lang="ru-RU" sz="2800" b="1" u="sng" dirty="0">
                <a:solidFill>
                  <a:schemeClr val="accent1"/>
                </a:solidFill>
                <a:latin typeface="Circe"/>
              </a:rPr>
              <a:t>Ответьте письменно в тетради, в чем противоречие с Т</a:t>
            </a:r>
            <a:r>
              <a:rPr lang="ru-RU" sz="2800" b="1" i="0" u="sng" dirty="0">
                <a:solidFill>
                  <a:schemeClr val="accent1"/>
                </a:solidFill>
                <a:effectLst/>
                <a:latin typeface="Circe"/>
              </a:rPr>
              <a:t>еорией официальной народности</a:t>
            </a:r>
            <a:r>
              <a:rPr lang="ru-RU" sz="2800" b="0" i="0" u="sng" dirty="0">
                <a:solidFill>
                  <a:schemeClr val="accent1"/>
                </a:solidFill>
                <a:effectLst/>
                <a:latin typeface="Circe"/>
              </a:rPr>
              <a:t> </a:t>
            </a:r>
            <a:endParaRPr lang="ru-RU" sz="2800" b="1" u="sng" dirty="0">
              <a:solidFill>
                <a:schemeClr val="accent1"/>
              </a:solidFill>
            </a:endParaRPr>
          </a:p>
        </p:txBody>
      </p:sp>
    </p:spTree>
    <p:extLst>
      <p:ext uri="{BB962C8B-B14F-4D97-AF65-F5344CB8AC3E}">
        <p14:creationId xmlns:p14="http://schemas.microsoft.com/office/powerpoint/2010/main" val="24503729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B49D16FB-43EB-41BB-9BDF-0933106FEE2D}"/>
              </a:ext>
            </a:extLst>
          </p:cNvPr>
          <p:cNvSpPr>
            <a:spLocks noGrp="1"/>
          </p:cNvSpPr>
          <p:nvPr>
            <p:ph idx="1"/>
          </p:nvPr>
        </p:nvSpPr>
        <p:spPr>
          <a:xfrm>
            <a:off x="1651551" y="1282147"/>
            <a:ext cx="9983857" cy="2146853"/>
          </a:xfrm>
        </p:spPr>
        <p:txBody>
          <a:bodyPr>
            <a:normAutofit/>
          </a:bodyPr>
          <a:lstStyle/>
          <a:p>
            <a:r>
              <a:rPr lang="ru-RU" sz="2800" b="0" i="0" dirty="0">
                <a:solidFill>
                  <a:srgbClr val="333333"/>
                </a:solidFill>
                <a:effectLst/>
                <a:latin typeface="Circe"/>
              </a:rPr>
              <a:t>Когда русский народ свернул с самобытного пути? По мнению славянофилов, </a:t>
            </a:r>
            <a:r>
              <a:rPr lang="ru-RU" sz="2800" dirty="0">
                <a:solidFill>
                  <a:srgbClr val="333333"/>
                </a:solidFill>
                <a:latin typeface="Circe"/>
              </a:rPr>
              <a:t>реформы Петр I </a:t>
            </a:r>
            <a:r>
              <a:rPr lang="ru-RU" sz="2800" b="0" i="0" dirty="0">
                <a:solidFill>
                  <a:srgbClr val="333333"/>
                </a:solidFill>
                <a:effectLst/>
                <a:latin typeface="Circe"/>
              </a:rPr>
              <a:t>отвернули Россию от её истинного пути. </a:t>
            </a:r>
            <a:endParaRPr lang="ru-RU" sz="2800" dirty="0"/>
          </a:p>
        </p:txBody>
      </p:sp>
    </p:spTree>
    <p:extLst>
      <p:ext uri="{BB962C8B-B14F-4D97-AF65-F5344CB8AC3E}">
        <p14:creationId xmlns:p14="http://schemas.microsoft.com/office/powerpoint/2010/main" val="298423776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a:extLst>
              <a:ext uri="{FF2B5EF4-FFF2-40B4-BE49-F238E27FC236}">
                <a16:creationId xmlns:a16="http://schemas.microsoft.com/office/drawing/2014/main" id="{184F5631-7811-4670-92E9-D39150FA6BBB}"/>
              </a:ext>
            </a:extLst>
          </p:cNvPr>
          <p:cNvSpPr>
            <a:spLocks noGrp="1"/>
          </p:cNvSpPr>
          <p:nvPr>
            <p:ph idx="1"/>
          </p:nvPr>
        </p:nvSpPr>
        <p:spPr>
          <a:xfrm>
            <a:off x="821635" y="2133600"/>
            <a:ext cx="10682977" cy="1537252"/>
          </a:xfrm>
        </p:spPr>
        <p:txBody>
          <a:bodyPr>
            <a:noAutofit/>
          </a:bodyPr>
          <a:lstStyle/>
          <a:p>
            <a:r>
              <a:rPr lang="ru-RU" sz="2800" b="1" i="0" dirty="0">
                <a:solidFill>
                  <a:srgbClr val="FF6600"/>
                </a:solidFill>
                <a:effectLst/>
                <a:latin typeface="Circe"/>
              </a:rPr>
              <a:t>Западничество</a:t>
            </a:r>
            <a:r>
              <a:rPr lang="ru-RU" sz="2800" b="0" i="0" dirty="0">
                <a:solidFill>
                  <a:srgbClr val="333333"/>
                </a:solidFill>
                <a:effectLst/>
                <a:latin typeface="Circe"/>
              </a:rPr>
              <a:t> — направление общественной и философской мысли 30–50-х гг. XIX в., представители которого выступали за отмену крепостного права, становление конституционной монархии и развитие государства в рамках общеевропейской культуры.</a:t>
            </a:r>
            <a:endParaRPr lang="ru-RU" sz="2800" dirty="0"/>
          </a:p>
        </p:txBody>
      </p:sp>
    </p:spTree>
    <p:extLst>
      <p:ext uri="{BB962C8B-B14F-4D97-AF65-F5344CB8AC3E}">
        <p14:creationId xmlns:p14="http://schemas.microsoft.com/office/powerpoint/2010/main" val="389331216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a:extLst>
              <a:ext uri="{FF2B5EF4-FFF2-40B4-BE49-F238E27FC236}">
                <a16:creationId xmlns:a16="http://schemas.microsoft.com/office/drawing/2014/main" id="{A33680A9-DA6A-4808-BAFA-B23E519EC072}"/>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232453" y="0"/>
            <a:ext cx="9727094" cy="5471490"/>
          </a:xfrm>
          <a:prstGeom prst="rect">
            <a:avLst/>
          </a:prstGeom>
          <a:noFill/>
          <a:extLst>
            <a:ext uri="{909E8E84-426E-40DD-AFC4-6F175D3DCCD1}">
              <a14:hiddenFill xmlns:a14="http://schemas.microsoft.com/office/drawing/2010/main">
                <a:solidFill>
                  <a:srgbClr val="FFFFFF"/>
                </a:solidFill>
              </a14:hiddenFill>
            </a:ext>
          </a:extLst>
        </p:spPr>
      </p:pic>
      <p:sp>
        <p:nvSpPr>
          <p:cNvPr id="6" name="TextBox 5">
            <a:extLst>
              <a:ext uri="{FF2B5EF4-FFF2-40B4-BE49-F238E27FC236}">
                <a16:creationId xmlns:a16="http://schemas.microsoft.com/office/drawing/2014/main" id="{E6151CAC-905F-4504-AD52-A34CB5D17B91}"/>
              </a:ext>
            </a:extLst>
          </p:cNvPr>
          <p:cNvSpPr txBox="1"/>
          <p:nvPr/>
        </p:nvSpPr>
        <p:spPr>
          <a:xfrm>
            <a:off x="1232452" y="5706574"/>
            <a:ext cx="9952383" cy="369332"/>
          </a:xfrm>
          <a:prstGeom prst="rect">
            <a:avLst/>
          </a:prstGeom>
          <a:noFill/>
        </p:spPr>
        <p:txBody>
          <a:bodyPr wrap="square">
            <a:spAutoFit/>
          </a:bodyPr>
          <a:lstStyle/>
          <a:p>
            <a:r>
              <a:rPr lang="ru-RU" b="0" i="0" dirty="0">
                <a:solidFill>
                  <a:srgbClr val="333333"/>
                </a:solidFill>
                <a:effectLst/>
                <a:latin typeface="YS Text"/>
              </a:rPr>
              <a:t>Изображение на титульном листе </a:t>
            </a:r>
            <a:r>
              <a:rPr lang="ru-RU" b="1" i="0" dirty="0">
                <a:solidFill>
                  <a:srgbClr val="333333"/>
                </a:solidFill>
                <a:effectLst/>
                <a:latin typeface="YS Text"/>
              </a:rPr>
              <a:t>первого</a:t>
            </a:r>
            <a:r>
              <a:rPr lang="ru-RU" b="0" i="0" dirty="0">
                <a:solidFill>
                  <a:srgbClr val="333333"/>
                </a:solidFill>
                <a:effectLst/>
                <a:latin typeface="YS Text"/>
              </a:rPr>
              <a:t> издания (1651</a:t>
            </a:r>
            <a:r>
              <a:rPr lang="ru-RU" dirty="0">
                <a:solidFill>
                  <a:srgbClr val="333333"/>
                </a:solidFill>
                <a:latin typeface="YS Text"/>
              </a:rPr>
              <a:t>)</a:t>
            </a:r>
            <a:r>
              <a:rPr lang="ru-RU" b="0" i="0" dirty="0">
                <a:solidFill>
                  <a:srgbClr val="333333"/>
                </a:solidFill>
                <a:effectLst/>
                <a:latin typeface="YS Text"/>
              </a:rPr>
              <a:t> </a:t>
            </a:r>
            <a:r>
              <a:rPr lang="ru-RU" b="1" i="0" dirty="0">
                <a:solidFill>
                  <a:srgbClr val="333333"/>
                </a:solidFill>
                <a:effectLst/>
                <a:latin typeface="YS Text"/>
              </a:rPr>
              <a:t>книги</a:t>
            </a:r>
            <a:r>
              <a:rPr lang="ru-RU" b="0" i="0" dirty="0">
                <a:solidFill>
                  <a:srgbClr val="333333"/>
                </a:solidFill>
                <a:effectLst/>
                <a:latin typeface="YS Text"/>
              </a:rPr>
              <a:t> </a:t>
            </a:r>
            <a:r>
              <a:rPr lang="ru-RU" b="1" i="0" dirty="0">
                <a:solidFill>
                  <a:srgbClr val="333333"/>
                </a:solidFill>
                <a:effectLst/>
                <a:latin typeface="YS Text"/>
              </a:rPr>
              <a:t>Левиафан</a:t>
            </a:r>
            <a:r>
              <a:rPr lang="ru-RU" b="0" i="0" dirty="0">
                <a:solidFill>
                  <a:srgbClr val="333333"/>
                </a:solidFill>
                <a:effectLst/>
                <a:latin typeface="YS Text"/>
              </a:rPr>
              <a:t> Томаса Гоббса</a:t>
            </a:r>
            <a:endParaRPr lang="ru-RU" dirty="0"/>
          </a:p>
        </p:txBody>
      </p:sp>
      <p:sp>
        <p:nvSpPr>
          <p:cNvPr id="5" name="TextBox 4">
            <a:extLst>
              <a:ext uri="{FF2B5EF4-FFF2-40B4-BE49-F238E27FC236}">
                <a16:creationId xmlns:a16="http://schemas.microsoft.com/office/drawing/2014/main" id="{17CF7008-5CE3-4AAB-BCA4-969676A1C694}"/>
              </a:ext>
            </a:extLst>
          </p:cNvPr>
          <p:cNvSpPr txBox="1"/>
          <p:nvPr/>
        </p:nvSpPr>
        <p:spPr>
          <a:xfrm>
            <a:off x="1232453" y="6075906"/>
            <a:ext cx="9426448" cy="646331"/>
          </a:xfrm>
          <a:prstGeom prst="rect">
            <a:avLst/>
          </a:prstGeom>
          <a:noFill/>
        </p:spPr>
        <p:txBody>
          <a:bodyPr wrap="square" rtlCol="0">
            <a:spAutoFit/>
          </a:bodyPr>
          <a:lstStyle/>
          <a:p>
            <a:r>
              <a:rPr lang="ru-RU" dirty="0"/>
              <a:t>И теперь нам нужно ненадолго вернуться к идеям западных мыслителей. </a:t>
            </a:r>
          </a:p>
          <a:p>
            <a:r>
              <a:rPr lang="ru-RU" dirty="0"/>
              <a:t>Как они представляли роль государства? </a:t>
            </a:r>
          </a:p>
        </p:txBody>
      </p:sp>
    </p:spTree>
    <p:extLst>
      <p:ext uri="{BB962C8B-B14F-4D97-AF65-F5344CB8AC3E}">
        <p14:creationId xmlns:p14="http://schemas.microsoft.com/office/powerpoint/2010/main" val="2246145256"/>
      </p:ext>
    </p:extLst>
  </p:cSld>
  <p:clrMapOvr>
    <a:masterClrMapping/>
  </p:clrMapOvr>
</p:sld>
</file>

<file path=ppt/theme/theme1.xml><?xml version="1.0" encoding="utf-8"?>
<a:theme xmlns:a="http://schemas.openxmlformats.org/drawingml/2006/main" name="Легкий дым">
  <a:themeElements>
    <a:clrScheme name="Легкий дым">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Легкий дым">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Легкий дым">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40</TotalTime>
  <Words>1045</Words>
  <Application>Microsoft Office PowerPoint</Application>
  <PresentationFormat>Широкоэкранный</PresentationFormat>
  <Paragraphs>49</Paragraphs>
  <Slides>14</Slides>
  <Notes>0</Notes>
  <HiddenSlides>0</HiddenSlides>
  <MMClips>0</MMClips>
  <ScaleCrop>false</ScaleCrop>
  <HeadingPairs>
    <vt:vector size="6" baseType="variant">
      <vt:variant>
        <vt:lpstr>Использованные шрифты</vt:lpstr>
      </vt:variant>
      <vt:variant>
        <vt:i4>8</vt:i4>
      </vt:variant>
      <vt:variant>
        <vt:lpstr>Тема</vt:lpstr>
      </vt:variant>
      <vt:variant>
        <vt:i4>1</vt:i4>
      </vt:variant>
      <vt:variant>
        <vt:lpstr>Заголовки слайдов</vt:lpstr>
      </vt:variant>
      <vt:variant>
        <vt:i4>14</vt:i4>
      </vt:variant>
    </vt:vector>
  </HeadingPairs>
  <TitlesOfParts>
    <vt:vector size="23" baseType="lpstr">
      <vt:lpstr>Arial</vt:lpstr>
      <vt:lpstr>Century Gothic</vt:lpstr>
      <vt:lpstr>Circe</vt:lpstr>
      <vt:lpstr>Helvetica Neue</vt:lpstr>
      <vt:lpstr>Playfair Display</vt:lpstr>
      <vt:lpstr>Roboto</vt:lpstr>
      <vt:lpstr>Wingdings 3</vt:lpstr>
      <vt:lpstr>YS Text</vt:lpstr>
      <vt:lpstr>Легкий дым</vt:lpstr>
      <vt:lpstr>Общественная жизнь 1830-1850-е годы</vt:lpstr>
      <vt:lpstr>Презентация PowerPoint</vt:lpstr>
      <vt:lpstr>Презентация PowerPoint</vt:lpstr>
      <vt:lpstr>Теория официальной народности</vt:lpstr>
      <vt:lpstr>Либерализм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Радикальные движения</vt:lpstr>
      <vt:lpstr>Основные идеи философии Герцена </vt:lpstr>
      <vt:lpstr>Некоторые цитаты из работ Герцена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Общественная жизнь 1830-1850-е годы</dc:title>
  <dc:creator>Zver</dc:creator>
  <cp:lastModifiedBy>Zver</cp:lastModifiedBy>
  <cp:revision>5</cp:revision>
  <dcterms:created xsi:type="dcterms:W3CDTF">2024-01-08T20:25:54Z</dcterms:created>
  <dcterms:modified xsi:type="dcterms:W3CDTF">2024-01-08T21:06:12Z</dcterms:modified>
</cp:coreProperties>
</file>

<file path=docProps/thumbnail.jpeg>
</file>