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08.01.2024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03648" y="2276872"/>
            <a:ext cx="6120680" cy="1754326"/>
          </a:xfrm>
          <a:prstGeom prst="rect">
            <a:avLst/>
          </a:prstGeom>
          <a:noFill/>
        </p:spPr>
        <p:txBody>
          <a:bodyPr wrap="square" rtlCol="0">
            <a:spAutoFit/>
          </a:bodyPr>
          <a:lstStyle/>
          <a:p>
            <a:pPr algn="ctr"/>
            <a:r>
              <a:rPr lang="ru-RU" sz="5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Математические фокусы</a:t>
            </a:r>
          </a:p>
        </p:txBody>
      </p:sp>
      <p:pic>
        <p:nvPicPr>
          <p:cNvPr id="3" name="Рисунок 2">
            <a:extLst>
              <a:ext uri="{FF2B5EF4-FFF2-40B4-BE49-F238E27FC236}">
                <a16:creationId xmlns:a16="http://schemas.microsoft.com/office/drawing/2014/main" id="{CBEBBDA9-1B95-4605-B4A0-0CF33D6B843E}"/>
              </a:ext>
            </a:extLst>
          </p:cNvPr>
          <p:cNvPicPr>
            <a:picLocks noChangeAspect="1"/>
          </p:cNvPicPr>
          <p:nvPr/>
        </p:nvPicPr>
        <p:blipFill>
          <a:blip r:embed="rId2"/>
          <a:stretch>
            <a:fillRect/>
          </a:stretch>
        </p:blipFill>
        <p:spPr>
          <a:xfrm>
            <a:off x="2288453" y="5595516"/>
            <a:ext cx="4567094" cy="1249443"/>
          </a:xfrm>
          <a:prstGeom prst="rect">
            <a:avLst/>
          </a:prstGeom>
        </p:spPr>
      </p:pic>
    </p:spTree>
    <p:extLst>
      <p:ext uri="{BB962C8B-B14F-4D97-AF65-F5344CB8AC3E}">
        <p14:creationId xmlns:p14="http://schemas.microsoft.com/office/powerpoint/2010/main" val="1137858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1556792"/>
            <a:ext cx="6390456" cy="3600986"/>
          </a:xfrm>
          <a:prstGeom prst="rect">
            <a:avLst/>
          </a:prstGeom>
        </p:spPr>
        <p:txBody>
          <a:bodyPr wrap="square">
            <a:spAutoFit/>
          </a:bodyPr>
          <a:lstStyle/>
          <a:p>
            <a:pPr algn="ctr"/>
            <a:r>
              <a:rPr lang="ru-RU" sz="3600" b="1" i="1" dirty="0">
                <a:solidFill>
                  <a:schemeClr val="accent1">
                    <a:lumMod val="50000"/>
                  </a:schemeClr>
                </a:solidFill>
              </a:rPr>
              <a:t>Разгадка фокуса </a:t>
            </a:r>
          </a:p>
          <a:p>
            <a:pPr algn="just"/>
            <a:endParaRPr lang="ru-RU" sz="3200" dirty="0">
              <a:solidFill>
                <a:schemeClr val="accent1">
                  <a:lumMod val="50000"/>
                </a:schemeClr>
              </a:solidFill>
            </a:endParaRPr>
          </a:p>
          <a:p>
            <a:pPr algn="just"/>
            <a:r>
              <a:rPr lang="ru-RU" sz="3200" dirty="0">
                <a:solidFill>
                  <a:schemeClr val="accent1">
                    <a:lumMod val="50000"/>
                  </a:schemeClr>
                </a:solidFill>
              </a:rPr>
              <a:t>Если любое число умножить на 9, а затем сложить сумму цифр получившегося числа, то сумма цифр будет равна 9. А при умножении числа 9 на 5 будет 45. </a:t>
            </a:r>
          </a:p>
        </p:txBody>
      </p:sp>
    </p:spTree>
    <p:extLst>
      <p:ext uri="{BB962C8B-B14F-4D97-AF65-F5344CB8AC3E}">
        <p14:creationId xmlns:p14="http://schemas.microsoft.com/office/powerpoint/2010/main" val="800583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7200800" cy="2308324"/>
          </a:xfrm>
          <a:prstGeom prst="rect">
            <a:avLst/>
          </a:prstGeom>
        </p:spPr>
        <p:txBody>
          <a:bodyPr wrap="square">
            <a:spAutoFit/>
          </a:bodyPr>
          <a:lstStyle/>
          <a:p>
            <a:pPr algn="ctr"/>
            <a:r>
              <a:rPr lang="ru-RU" sz="2400" b="1" i="1" dirty="0">
                <a:solidFill>
                  <a:schemeClr val="accent1">
                    <a:lumMod val="50000"/>
                  </a:schemeClr>
                </a:solidFill>
              </a:rPr>
              <a:t>Фокус «Волшебная таблица» </a:t>
            </a:r>
          </a:p>
          <a:p>
            <a:pPr algn="just"/>
            <a:r>
              <a:rPr lang="ru-RU" sz="2400" dirty="0">
                <a:solidFill>
                  <a:schemeClr val="accent1">
                    <a:lumMod val="50000"/>
                  </a:schemeClr>
                </a:solidFill>
              </a:rPr>
              <a:t>Вы видите таблицу, в которой специальным образом в пяти столбцах записаны числа от 1 до 31. Я предлагаю задумать любое число из этой таблицы и указать, в каких столбиках таблицы находится это число. После этого я назову задуманное Вами число.</a:t>
            </a:r>
          </a:p>
        </p:txBody>
      </p:sp>
    </p:spTree>
    <p:extLst>
      <p:ext uri="{BB962C8B-B14F-4D97-AF65-F5344CB8AC3E}">
        <p14:creationId xmlns:p14="http://schemas.microsoft.com/office/powerpoint/2010/main" val="216051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extLst>
              <a:ext uri="{28A0092B-C50C-407E-A947-70E740481C1C}">
                <a14:useLocalDpi xmlns:a14="http://schemas.microsoft.com/office/drawing/2010/main" val="0"/>
              </a:ext>
            </a:extLst>
          </a:blip>
          <a:srcRect l="7151" t="14303" r="38531" b="4788"/>
          <a:stretch/>
        </p:blipFill>
        <p:spPr>
          <a:xfrm>
            <a:off x="1010072" y="260648"/>
            <a:ext cx="5688632" cy="6355084"/>
          </a:xfrm>
          <a:prstGeom prst="rect">
            <a:avLst/>
          </a:prstGeom>
        </p:spPr>
      </p:pic>
    </p:spTree>
    <p:extLst>
      <p:ext uri="{BB962C8B-B14F-4D97-AF65-F5344CB8AC3E}">
        <p14:creationId xmlns:p14="http://schemas.microsoft.com/office/powerpoint/2010/main" val="12160528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980728"/>
            <a:ext cx="6912768" cy="4278094"/>
          </a:xfrm>
          <a:prstGeom prst="rect">
            <a:avLst/>
          </a:prstGeom>
        </p:spPr>
        <p:txBody>
          <a:bodyPr wrap="square">
            <a:spAutoFit/>
          </a:bodyPr>
          <a:lstStyle/>
          <a:p>
            <a:pPr algn="ctr"/>
            <a:r>
              <a:rPr lang="ru-RU" sz="3200" b="1" i="1" dirty="0">
                <a:solidFill>
                  <a:schemeClr val="accent1">
                    <a:lumMod val="50000"/>
                  </a:schemeClr>
                </a:solidFill>
              </a:rPr>
              <a:t>Разгадка фокуса </a:t>
            </a:r>
          </a:p>
          <a:p>
            <a:pPr algn="just"/>
            <a:endParaRPr lang="ru-RU" sz="2400" dirty="0">
              <a:solidFill>
                <a:schemeClr val="accent1">
                  <a:lumMod val="50000"/>
                </a:schemeClr>
              </a:solidFill>
            </a:endParaRPr>
          </a:p>
          <a:p>
            <a:pPr algn="just"/>
            <a:r>
              <a:rPr lang="ru-RU" sz="2400" dirty="0">
                <a:solidFill>
                  <a:schemeClr val="accent1">
                    <a:lumMod val="50000"/>
                  </a:schemeClr>
                </a:solidFill>
              </a:rPr>
              <a:t>Таблица составлена следующим образом: каждому столбцу соответствует определённое число, вычислив сумму которых фокусник и угадывает выбранное Вами число Например: Вы задумали число 27. Это число находится в 1-ом, 2-ом, 4-ом и 5-ом столбиках. Достаточно сложить числа, расположенные в первой строке таблицы в соответствующих столбиках, и получим задуманное число. (1+2+8+16=27). </a:t>
            </a:r>
          </a:p>
        </p:txBody>
      </p:sp>
    </p:spTree>
    <p:extLst>
      <p:ext uri="{BB962C8B-B14F-4D97-AF65-F5344CB8AC3E}">
        <p14:creationId xmlns:p14="http://schemas.microsoft.com/office/powerpoint/2010/main" val="62649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196752"/>
            <a:ext cx="6480720" cy="3662541"/>
          </a:xfrm>
          <a:prstGeom prst="rect">
            <a:avLst/>
          </a:prstGeom>
        </p:spPr>
        <p:txBody>
          <a:bodyPr wrap="square">
            <a:spAutoFit/>
          </a:bodyPr>
          <a:lstStyle/>
          <a:p>
            <a:pPr algn="ctr"/>
            <a:r>
              <a:rPr lang="ru-RU" sz="3200" b="1" i="1" dirty="0">
                <a:solidFill>
                  <a:schemeClr val="accent1">
                    <a:lumMod val="50000"/>
                  </a:schemeClr>
                </a:solidFill>
              </a:rPr>
              <a:t>Фокус “Угадать задуманный день недели” </a:t>
            </a:r>
          </a:p>
          <a:p>
            <a:endParaRPr lang="ru-RU" sz="2400" dirty="0">
              <a:solidFill>
                <a:schemeClr val="accent1">
                  <a:lumMod val="50000"/>
                </a:schemeClr>
              </a:solidFill>
            </a:endParaRPr>
          </a:p>
          <a:p>
            <a:pPr algn="just"/>
            <a:r>
              <a:rPr lang="ru-RU" sz="2400" dirty="0">
                <a:solidFill>
                  <a:schemeClr val="accent1">
                    <a:lumMod val="50000"/>
                  </a:schemeClr>
                </a:solidFill>
              </a:rPr>
              <a:t>Задумайте любой день недели и превратите его в число(понедельник – 1, вторник – 2 и т.д.) Просим умножить число на 2, прибавить к этому произведению число 5, умножить эту сумму на 5, умножить на 10, вычесть 250. Скажите результат.</a:t>
            </a:r>
          </a:p>
        </p:txBody>
      </p:sp>
    </p:spTree>
    <p:extLst>
      <p:ext uri="{BB962C8B-B14F-4D97-AF65-F5344CB8AC3E}">
        <p14:creationId xmlns:p14="http://schemas.microsoft.com/office/powerpoint/2010/main" val="34728529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412776"/>
            <a:ext cx="7488832" cy="2369880"/>
          </a:xfrm>
          <a:prstGeom prst="rect">
            <a:avLst/>
          </a:prstGeom>
        </p:spPr>
        <p:txBody>
          <a:bodyPr wrap="square">
            <a:spAutoFit/>
          </a:bodyPr>
          <a:lstStyle/>
          <a:p>
            <a:pPr algn="ctr"/>
            <a:r>
              <a:rPr lang="ru-RU" sz="3600" b="1" i="1" dirty="0">
                <a:solidFill>
                  <a:schemeClr val="accent1">
                    <a:lumMod val="50000"/>
                  </a:schemeClr>
                </a:solidFill>
              </a:rPr>
              <a:t>Разгадка фокуса </a:t>
            </a:r>
          </a:p>
          <a:p>
            <a:endParaRPr lang="ru-RU" sz="2800" dirty="0">
              <a:solidFill>
                <a:schemeClr val="accent1">
                  <a:lumMod val="50000"/>
                </a:schemeClr>
              </a:solidFill>
            </a:endParaRPr>
          </a:p>
          <a:p>
            <a:r>
              <a:rPr lang="ru-RU" sz="2800" dirty="0">
                <a:solidFill>
                  <a:schemeClr val="accent1">
                    <a:lumMod val="50000"/>
                  </a:schemeClr>
                </a:solidFill>
              </a:rPr>
              <a:t>Пусть а задуманное число, тогда </a:t>
            </a:r>
          </a:p>
          <a:p>
            <a:r>
              <a:rPr lang="ru-RU" sz="2800" dirty="0">
                <a:solidFill>
                  <a:schemeClr val="accent1">
                    <a:lumMod val="50000"/>
                  </a:schemeClr>
                </a:solidFill>
              </a:rPr>
              <a:t>(2а+5) ∙ 5 ∙ 10-250=100а+250-250=100а </a:t>
            </a:r>
          </a:p>
          <a:p>
            <a:r>
              <a:rPr lang="ru-RU" sz="2800" dirty="0">
                <a:solidFill>
                  <a:schemeClr val="accent1">
                    <a:lumMod val="50000"/>
                  </a:schemeClr>
                </a:solidFill>
              </a:rPr>
              <a:t>Осталось поделить на 100.</a:t>
            </a:r>
          </a:p>
        </p:txBody>
      </p:sp>
    </p:spTree>
    <p:extLst>
      <p:ext uri="{BB962C8B-B14F-4D97-AF65-F5344CB8AC3E}">
        <p14:creationId xmlns:p14="http://schemas.microsoft.com/office/powerpoint/2010/main" val="26496409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268760"/>
            <a:ext cx="6984776" cy="3600986"/>
          </a:xfrm>
          <a:prstGeom prst="rect">
            <a:avLst/>
          </a:prstGeom>
        </p:spPr>
        <p:txBody>
          <a:bodyPr wrap="square">
            <a:spAutoFit/>
          </a:bodyPr>
          <a:lstStyle/>
          <a:p>
            <a:pPr algn="ctr"/>
            <a:r>
              <a:rPr lang="ru-RU" sz="3200" b="1" i="1" dirty="0">
                <a:solidFill>
                  <a:schemeClr val="accent1">
                    <a:lumMod val="50000"/>
                  </a:schemeClr>
                </a:solidFill>
              </a:rPr>
              <a:t>Фокус «День рождения» </a:t>
            </a:r>
          </a:p>
          <a:p>
            <a:pPr algn="just"/>
            <a:endParaRPr lang="ru-RU" sz="2800" dirty="0">
              <a:solidFill>
                <a:schemeClr val="accent1">
                  <a:lumMod val="50000"/>
                </a:schemeClr>
              </a:solidFill>
            </a:endParaRPr>
          </a:p>
          <a:p>
            <a:pPr algn="just"/>
            <a:r>
              <a:rPr lang="ru-RU" sz="2800" dirty="0">
                <a:solidFill>
                  <a:schemeClr val="accent1">
                    <a:lumMod val="50000"/>
                  </a:schemeClr>
                </a:solidFill>
              </a:rPr>
              <a:t>Умножаете на 2 число дня своего рождения. Складываете получившееся произведение и число 5. Умножаете на 50 полученную сумму, прибавляете номер месяца рождения (июль-7, январь-1). Называете полученное число.</a:t>
            </a:r>
          </a:p>
        </p:txBody>
      </p:sp>
    </p:spTree>
    <p:extLst>
      <p:ext uri="{BB962C8B-B14F-4D97-AF65-F5344CB8AC3E}">
        <p14:creationId xmlns:p14="http://schemas.microsoft.com/office/powerpoint/2010/main" val="2691398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484784"/>
            <a:ext cx="6840760" cy="4401205"/>
          </a:xfrm>
          <a:prstGeom prst="rect">
            <a:avLst/>
          </a:prstGeom>
        </p:spPr>
        <p:txBody>
          <a:bodyPr wrap="square">
            <a:spAutoFit/>
          </a:bodyPr>
          <a:lstStyle/>
          <a:p>
            <a:pPr algn="ctr"/>
            <a:r>
              <a:rPr lang="ru-RU" sz="2800" dirty="0">
                <a:solidFill>
                  <a:schemeClr val="accent1">
                    <a:lumMod val="50000"/>
                  </a:schemeClr>
                </a:solidFill>
              </a:rPr>
              <a:t>Разгадка фокуса </a:t>
            </a:r>
          </a:p>
          <a:p>
            <a:pPr algn="just"/>
            <a:endParaRPr lang="ru-RU" sz="2800" dirty="0">
              <a:solidFill>
                <a:schemeClr val="accent1">
                  <a:lumMod val="50000"/>
                </a:schemeClr>
              </a:solidFill>
            </a:endParaRPr>
          </a:p>
          <a:p>
            <a:pPr algn="just"/>
            <a:r>
              <a:rPr lang="ru-RU" sz="2800" dirty="0">
                <a:solidFill>
                  <a:schemeClr val="accent1">
                    <a:lumMod val="50000"/>
                  </a:schemeClr>
                </a:solidFill>
              </a:rPr>
              <a:t>От названного числа отнимите 250, получится трехзначное или четырехзначное число. Первая и вторая цифры - день рождения, две последние - месяц. </a:t>
            </a:r>
          </a:p>
          <a:p>
            <a:pPr algn="just"/>
            <a:endParaRPr lang="ru-RU" sz="2800" dirty="0">
              <a:solidFill>
                <a:schemeClr val="accent1">
                  <a:lumMod val="50000"/>
                </a:schemeClr>
              </a:solidFill>
            </a:endParaRPr>
          </a:p>
          <a:p>
            <a:pPr algn="just"/>
            <a:r>
              <a:rPr lang="ru-RU" sz="2800" dirty="0">
                <a:solidFill>
                  <a:schemeClr val="accent1">
                    <a:lumMod val="50000"/>
                  </a:schemeClr>
                </a:solidFill>
              </a:rPr>
              <a:t>Пример: день рождения 15.07 </a:t>
            </a:r>
          </a:p>
          <a:p>
            <a:pPr algn="just"/>
            <a:r>
              <a:rPr lang="ru-RU" sz="2800" dirty="0">
                <a:solidFill>
                  <a:schemeClr val="accent1">
                    <a:lumMod val="50000"/>
                  </a:schemeClr>
                </a:solidFill>
              </a:rPr>
              <a:t>(15 ∙ 2+5) ∙ 50+7-250=1507</a:t>
            </a:r>
          </a:p>
        </p:txBody>
      </p:sp>
    </p:spTree>
    <p:extLst>
      <p:ext uri="{BB962C8B-B14F-4D97-AF65-F5344CB8AC3E}">
        <p14:creationId xmlns:p14="http://schemas.microsoft.com/office/powerpoint/2010/main" val="20025976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332656"/>
            <a:ext cx="6372200" cy="1077218"/>
          </a:xfrm>
          <a:prstGeom prst="rect">
            <a:avLst/>
          </a:prstGeom>
        </p:spPr>
        <p:txBody>
          <a:bodyPr wrap="square">
            <a:spAutoFit/>
          </a:bodyPr>
          <a:lstStyle/>
          <a:p>
            <a:pPr algn="ctr"/>
            <a:r>
              <a:rPr lang="ru-RU" sz="3200" b="1" i="1" dirty="0">
                <a:solidFill>
                  <a:schemeClr val="accent1">
                    <a:lumMod val="50000"/>
                  </a:schemeClr>
                </a:solidFill>
              </a:rPr>
              <a:t>История возникновения математических фокусов</a:t>
            </a:r>
          </a:p>
        </p:txBody>
      </p:sp>
      <p:sp>
        <p:nvSpPr>
          <p:cNvPr id="3" name="Прямоугольник 2"/>
          <p:cNvSpPr/>
          <p:nvPr/>
        </p:nvSpPr>
        <p:spPr>
          <a:xfrm>
            <a:off x="287016" y="1434809"/>
            <a:ext cx="7309320" cy="1785104"/>
          </a:xfrm>
          <a:prstGeom prst="rect">
            <a:avLst/>
          </a:prstGeom>
        </p:spPr>
        <p:txBody>
          <a:bodyPr wrap="square">
            <a:spAutoFit/>
          </a:bodyPr>
          <a:lstStyle/>
          <a:p>
            <a:pPr algn="just"/>
            <a:r>
              <a:rPr lang="ru-RU" sz="2200" dirty="0">
                <a:solidFill>
                  <a:schemeClr val="accent1">
                    <a:lumMod val="50000"/>
                  </a:schemeClr>
                </a:solidFill>
              </a:rPr>
              <a:t>Первый документ, в котором упоминается об иллюзионном искусстве, древнеегипетский папирус. В нем содержаться предания, относящиеся к 2900 году до н.э., эпохе царствования фараона </a:t>
            </a:r>
            <a:r>
              <a:rPr lang="ru-RU" sz="2200" dirty="0" err="1">
                <a:solidFill>
                  <a:schemeClr val="accent1">
                    <a:lumMod val="50000"/>
                  </a:schemeClr>
                </a:solidFill>
              </a:rPr>
              <a:t>Хуфу</a:t>
            </a:r>
            <a:r>
              <a:rPr lang="ru-RU" sz="2200" dirty="0">
                <a:solidFill>
                  <a:schemeClr val="accent1">
                    <a:lumMod val="50000"/>
                  </a:schemeClr>
                </a:solidFill>
              </a:rPr>
              <a:t> (Хеопса). Изначально фокусы использовали колдуны и  знахари.</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736" y="3234333"/>
            <a:ext cx="4032448" cy="3360373"/>
          </a:xfrm>
          <a:prstGeom prst="rect">
            <a:avLst/>
          </a:prstGeom>
        </p:spPr>
      </p:pic>
    </p:spTree>
    <p:extLst>
      <p:ext uri="{BB962C8B-B14F-4D97-AF65-F5344CB8AC3E}">
        <p14:creationId xmlns:p14="http://schemas.microsoft.com/office/powerpoint/2010/main" val="1765222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4740240"/>
            <a:ext cx="7272808" cy="1785104"/>
          </a:xfrm>
          <a:prstGeom prst="rect">
            <a:avLst/>
          </a:prstGeom>
        </p:spPr>
        <p:txBody>
          <a:bodyPr wrap="square">
            <a:spAutoFit/>
          </a:bodyPr>
          <a:lstStyle/>
          <a:p>
            <a:pPr algn="just"/>
            <a:r>
              <a:rPr lang="ru-RU" sz="2200" dirty="0">
                <a:solidFill>
                  <a:schemeClr val="accent1">
                    <a:lumMod val="50000"/>
                  </a:schemeClr>
                </a:solidFill>
              </a:rPr>
              <a:t>Все мы знаем великого русского поэта М.Ю. Лермонтова. Но не каждому известно, что он был большим любителем математики, особенно его привлекали математические фокусы, которых он знал великое множество, причем некоторые из них он придумывал сам.</a:t>
            </a: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404664"/>
            <a:ext cx="4320480" cy="4320480"/>
          </a:xfrm>
          <a:prstGeom prst="rect">
            <a:avLst/>
          </a:prstGeom>
        </p:spPr>
      </p:pic>
    </p:spTree>
    <p:extLst>
      <p:ext uri="{BB962C8B-B14F-4D97-AF65-F5344CB8AC3E}">
        <p14:creationId xmlns:p14="http://schemas.microsoft.com/office/powerpoint/2010/main" val="3634850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49185" y="1124744"/>
            <a:ext cx="6696744" cy="1107996"/>
          </a:xfrm>
          <a:prstGeom prst="rect">
            <a:avLst/>
          </a:prstGeom>
        </p:spPr>
        <p:txBody>
          <a:bodyPr wrap="square">
            <a:spAutoFit/>
          </a:bodyPr>
          <a:lstStyle/>
          <a:p>
            <a:pPr algn="just"/>
            <a:r>
              <a:rPr lang="ru-RU" sz="2200" dirty="0">
                <a:solidFill>
                  <a:schemeClr val="accent1">
                    <a:lumMod val="50000"/>
                  </a:schemeClr>
                </a:solidFill>
              </a:rPr>
              <a:t>Математические фокусы – это эксперименты, основанные на математике, на свойствах фигур и чисел, и лишь обличенные в экстравагантную форму.</a:t>
            </a: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3648" y="2823057"/>
            <a:ext cx="5187818" cy="3456384"/>
          </a:xfrm>
          <a:prstGeom prst="rect">
            <a:avLst/>
          </a:prstGeom>
        </p:spPr>
      </p:pic>
    </p:spTree>
    <p:extLst>
      <p:ext uri="{BB962C8B-B14F-4D97-AF65-F5344CB8AC3E}">
        <p14:creationId xmlns:p14="http://schemas.microsoft.com/office/powerpoint/2010/main" val="25483614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412776"/>
            <a:ext cx="6840760" cy="3108543"/>
          </a:xfrm>
          <a:prstGeom prst="rect">
            <a:avLst/>
          </a:prstGeom>
        </p:spPr>
        <p:txBody>
          <a:bodyPr wrap="square">
            <a:spAutoFit/>
          </a:bodyPr>
          <a:lstStyle/>
          <a:p>
            <a:pPr algn="ctr"/>
            <a:r>
              <a:rPr lang="ru-RU" sz="2800" b="1" dirty="0">
                <a:solidFill>
                  <a:schemeClr val="accent1">
                    <a:lumMod val="50000"/>
                  </a:schemeClr>
                </a:solidFill>
              </a:rPr>
              <a:t>Фокус «Задуманное число» </a:t>
            </a:r>
          </a:p>
          <a:p>
            <a:pPr algn="just"/>
            <a:endParaRPr lang="ru-RU" sz="2800" dirty="0">
              <a:solidFill>
                <a:schemeClr val="accent1">
                  <a:lumMod val="50000"/>
                </a:schemeClr>
              </a:solidFill>
            </a:endParaRPr>
          </a:p>
          <a:p>
            <a:pPr algn="just"/>
            <a:r>
              <a:rPr lang="ru-RU" sz="2800" dirty="0">
                <a:solidFill>
                  <a:schemeClr val="accent1">
                    <a:lumMod val="50000"/>
                  </a:schemeClr>
                </a:solidFill>
              </a:rPr>
              <a:t>Записаны числа 1; 2; 3; 4; 5; 6; 7; 8; 9; 10. Попрошу любого зрителя найти сумму любых трёх чисел, стоящих подряд, и сообщить результат. Например: 3+4+5=</a:t>
            </a:r>
            <a:r>
              <a:rPr lang="ru-RU" sz="2800" b="1" dirty="0">
                <a:solidFill>
                  <a:schemeClr val="accent1">
                    <a:lumMod val="50000"/>
                  </a:schemeClr>
                </a:solidFill>
              </a:rPr>
              <a:t>12</a:t>
            </a:r>
            <a:r>
              <a:rPr lang="ru-RU" sz="2800" dirty="0">
                <a:solidFill>
                  <a:schemeClr val="accent1">
                    <a:lumMod val="50000"/>
                  </a:schemeClr>
                </a:solidFill>
              </a:rPr>
              <a:t>. Я угадаю числа.</a:t>
            </a:r>
          </a:p>
        </p:txBody>
      </p:sp>
    </p:spTree>
    <p:extLst>
      <p:ext uri="{BB962C8B-B14F-4D97-AF65-F5344CB8AC3E}">
        <p14:creationId xmlns:p14="http://schemas.microsoft.com/office/powerpoint/2010/main" val="30479285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1484784"/>
            <a:ext cx="6226046" cy="3170099"/>
          </a:xfrm>
          <a:prstGeom prst="rect">
            <a:avLst/>
          </a:prstGeom>
        </p:spPr>
        <p:txBody>
          <a:bodyPr wrap="square">
            <a:spAutoFit/>
          </a:bodyPr>
          <a:lstStyle/>
          <a:p>
            <a:pPr algn="ctr"/>
            <a:r>
              <a:rPr lang="ru-RU" sz="3200" i="1" dirty="0">
                <a:solidFill>
                  <a:schemeClr val="accent1">
                    <a:lumMod val="50000"/>
                  </a:schemeClr>
                </a:solidFill>
              </a:rPr>
              <a:t>Разгадка фокуса </a:t>
            </a:r>
          </a:p>
          <a:p>
            <a:endParaRPr lang="ru-RU" sz="2800" dirty="0">
              <a:solidFill>
                <a:schemeClr val="accent1">
                  <a:lumMod val="50000"/>
                </a:schemeClr>
              </a:solidFill>
            </a:endParaRPr>
          </a:p>
          <a:p>
            <a:r>
              <a:rPr lang="ru-RU" sz="2800" dirty="0">
                <a:solidFill>
                  <a:schemeClr val="accent1">
                    <a:lumMod val="50000"/>
                  </a:schemeClr>
                </a:solidFill>
              </a:rPr>
              <a:t>Сумма трёх чисел: (а-1)+(а)+(а+1)=3а. Разделить на 3: (3а):3=а. </a:t>
            </a:r>
          </a:p>
          <a:p>
            <a:r>
              <a:rPr lang="ru-RU" sz="2800" dirty="0">
                <a:solidFill>
                  <a:schemeClr val="accent1">
                    <a:lumMod val="50000"/>
                  </a:schemeClr>
                </a:solidFill>
              </a:rPr>
              <a:t>а –1 – первое число, </a:t>
            </a:r>
          </a:p>
          <a:p>
            <a:r>
              <a:rPr lang="ru-RU" sz="2800" dirty="0">
                <a:solidFill>
                  <a:schemeClr val="accent1">
                    <a:lumMod val="50000"/>
                  </a:schemeClr>
                </a:solidFill>
              </a:rPr>
              <a:t>а – второе, </a:t>
            </a:r>
          </a:p>
          <a:p>
            <a:r>
              <a:rPr lang="ru-RU" sz="2800" dirty="0">
                <a:solidFill>
                  <a:schemeClr val="accent1">
                    <a:lumMod val="50000"/>
                  </a:schemeClr>
                </a:solidFill>
              </a:rPr>
              <a:t>а+1 – третье.</a:t>
            </a:r>
          </a:p>
        </p:txBody>
      </p:sp>
    </p:spTree>
    <p:extLst>
      <p:ext uri="{BB962C8B-B14F-4D97-AF65-F5344CB8AC3E}">
        <p14:creationId xmlns:p14="http://schemas.microsoft.com/office/powerpoint/2010/main" val="1938303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980728"/>
            <a:ext cx="6264696" cy="4585871"/>
          </a:xfrm>
          <a:prstGeom prst="rect">
            <a:avLst/>
          </a:prstGeom>
        </p:spPr>
        <p:txBody>
          <a:bodyPr wrap="square">
            <a:spAutoFit/>
          </a:bodyPr>
          <a:lstStyle/>
          <a:p>
            <a:pPr algn="ctr"/>
            <a:r>
              <a:rPr lang="ru-RU" sz="2800" b="1" i="1" dirty="0">
                <a:solidFill>
                  <a:schemeClr val="accent1">
                    <a:lumMod val="50000"/>
                  </a:schemeClr>
                </a:solidFill>
              </a:rPr>
              <a:t>Фокус «Замкнутая цифра» </a:t>
            </a:r>
          </a:p>
          <a:p>
            <a:endParaRPr lang="ru-RU" sz="2400" dirty="0">
              <a:solidFill>
                <a:schemeClr val="accent1">
                  <a:lumMod val="50000"/>
                </a:schemeClr>
              </a:solidFill>
            </a:endParaRPr>
          </a:p>
          <a:p>
            <a:pPr algn="just"/>
            <a:r>
              <a:rPr lang="ru-RU" sz="2400" dirty="0">
                <a:solidFill>
                  <a:schemeClr val="accent1">
                    <a:lumMod val="50000"/>
                  </a:schemeClr>
                </a:solidFill>
              </a:rPr>
              <a:t>Напишите любое трехзначное число. Теперь напишите число из тех же цифр, но записанных в обратном порядке. Вычтите из большего числа меньшее, назовите мне только последнюю цифру полученной разности и я отгадаю, сколько у вас получилось при вычитании. </a:t>
            </a:r>
          </a:p>
          <a:p>
            <a:pPr algn="just"/>
            <a:endParaRPr lang="ru-RU" sz="2400" dirty="0">
              <a:solidFill>
                <a:schemeClr val="accent1">
                  <a:lumMod val="50000"/>
                </a:schemeClr>
              </a:solidFill>
            </a:endParaRPr>
          </a:p>
          <a:p>
            <a:pPr algn="just"/>
            <a:r>
              <a:rPr lang="ru-RU" sz="2400" dirty="0">
                <a:solidFill>
                  <a:schemeClr val="accent1">
                    <a:lumMod val="50000"/>
                  </a:schemeClr>
                </a:solidFill>
              </a:rPr>
              <a:t>Например: 123, 321, 321-123=19</a:t>
            </a:r>
            <a:r>
              <a:rPr lang="ru-RU" sz="2400" b="1" dirty="0">
                <a:solidFill>
                  <a:schemeClr val="accent1">
                    <a:lumMod val="50000"/>
                  </a:schemeClr>
                </a:solidFill>
              </a:rPr>
              <a:t>8 </a:t>
            </a:r>
            <a:r>
              <a:rPr lang="ru-RU" sz="2400" dirty="0">
                <a:solidFill>
                  <a:schemeClr val="accent1">
                    <a:lumMod val="50000"/>
                  </a:schemeClr>
                </a:solidFill>
              </a:rPr>
              <a:t>(называете цифру 8)</a:t>
            </a:r>
          </a:p>
        </p:txBody>
      </p:sp>
    </p:spTree>
    <p:extLst>
      <p:ext uri="{BB962C8B-B14F-4D97-AF65-F5344CB8AC3E}">
        <p14:creationId xmlns:p14="http://schemas.microsoft.com/office/powerpoint/2010/main" val="584054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700808"/>
            <a:ext cx="6624736" cy="3847207"/>
          </a:xfrm>
          <a:prstGeom prst="rect">
            <a:avLst/>
          </a:prstGeom>
        </p:spPr>
        <p:txBody>
          <a:bodyPr wrap="square">
            <a:spAutoFit/>
          </a:bodyPr>
          <a:lstStyle/>
          <a:p>
            <a:pPr algn="ctr"/>
            <a:r>
              <a:rPr lang="ru-RU" sz="2800" b="1" i="1" dirty="0">
                <a:solidFill>
                  <a:schemeClr val="accent1">
                    <a:lumMod val="50000"/>
                  </a:schemeClr>
                </a:solidFill>
              </a:rPr>
              <a:t>Разгадка фокуса </a:t>
            </a:r>
          </a:p>
          <a:p>
            <a:pPr algn="just"/>
            <a:endParaRPr lang="ru-RU" sz="2400" dirty="0">
              <a:solidFill>
                <a:schemeClr val="accent1">
                  <a:lumMod val="50000"/>
                </a:schemeClr>
              </a:solidFill>
            </a:endParaRPr>
          </a:p>
          <a:p>
            <a:pPr algn="just"/>
            <a:r>
              <a:rPr lang="ru-RU" sz="2400" dirty="0">
                <a:solidFill>
                  <a:schemeClr val="accent1">
                    <a:lumMod val="50000"/>
                  </a:schemeClr>
                </a:solidFill>
              </a:rPr>
              <a:t>Число единиц уменьшаемого меньше, чем число единиц вычитаемого, поэтому средняя цифра всегда 9, а сумма первой и третьей тоже 9 (321-123=198) </a:t>
            </a:r>
          </a:p>
          <a:p>
            <a:pPr algn="just"/>
            <a:r>
              <a:rPr lang="ru-RU" sz="2400" dirty="0">
                <a:solidFill>
                  <a:schemeClr val="accent1">
                    <a:lumMod val="50000"/>
                  </a:schemeClr>
                </a:solidFill>
              </a:rPr>
              <a:t>если последняя цифра 3, то 693, </a:t>
            </a:r>
          </a:p>
          <a:p>
            <a:pPr algn="just"/>
            <a:r>
              <a:rPr lang="ru-RU" sz="2400" dirty="0">
                <a:solidFill>
                  <a:schemeClr val="accent1">
                    <a:lumMod val="50000"/>
                  </a:schemeClr>
                </a:solidFill>
              </a:rPr>
              <a:t>если 7, то 297, </a:t>
            </a:r>
          </a:p>
          <a:p>
            <a:pPr algn="just"/>
            <a:r>
              <a:rPr lang="ru-RU" sz="2400" dirty="0">
                <a:solidFill>
                  <a:schemeClr val="accent1">
                    <a:lumMod val="50000"/>
                  </a:schemeClr>
                </a:solidFill>
              </a:rPr>
              <a:t>если 0, то 0, </a:t>
            </a:r>
          </a:p>
          <a:p>
            <a:pPr algn="just"/>
            <a:r>
              <a:rPr lang="ru-RU" sz="2400" dirty="0">
                <a:solidFill>
                  <a:schemeClr val="accent1">
                    <a:lumMod val="50000"/>
                  </a:schemeClr>
                </a:solidFill>
              </a:rPr>
              <a:t>если 9,то 99. </a:t>
            </a:r>
          </a:p>
        </p:txBody>
      </p:sp>
    </p:spTree>
    <p:extLst>
      <p:ext uri="{BB962C8B-B14F-4D97-AF65-F5344CB8AC3E}">
        <p14:creationId xmlns:p14="http://schemas.microsoft.com/office/powerpoint/2010/main" val="1397025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99592" y="1484784"/>
            <a:ext cx="6624736" cy="3539430"/>
          </a:xfrm>
          <a:prstGeom prst="rect">
            <a:avLst/>
          </a:prstGeom>
        </p:spPr>
        <p:txBody>
          <a:bodyPr wrap="square">
            <a:spAutoFit/>
          </a:bodyPr>
          <a:lstStyle/>
          <a:p>
            <a:pPr algn="ctr"/>
            <a:r>
              <a:rPr lang="ru-RU" sz="2800" b="1" i="1" dirty="0">
                <a:solidFill>
                  <a:schemeClr val="accent1">
                    <a:lumMod val="50000"/>
                  </a:schemeClr>
                </a:solidFill>
              </a:rPr>
              <a:t>Фокус «Неизменяемая цифра» </a:t>
            </a:r>
          </a:p>
          <a:p>
            <a:pPr algn="ctr"/>
            <a:endParaRPr lang="ru-RU" sz="2800" dirty="0">
              <a:solidFill>
                <a:schemeClr val="accent1">
                  <a:lumMod val="50000"/>
                </a:schemeClr>
              </a:solidFill>
            </a:endParaRPr>
          </a:p>
          <a:p>
            <a:pPr marL="342900" indent="-342900">
              <a:buAutoNum type="arabicPeriod"/>
            </a:pPr>
            <a:r>
              <a:rPr lang="ru-RU" sz="2400" dirty="0">
                <a:solidFill>
                  <a:schemeClr val="accent1">
                    <a:lumMod val="50000"/>
                  </a:schemeClr>
                </a:solidFill>
              </a:rPr>
              <a:t>Загадайте любое число от 1 до 9.</a:t>
            </a:r>
          </a:p>
          <a:p>
            <a:pPr marL="342900" indent="-342900">
              <a:buAutoNum type="arabicPeriod"/>
            </a:pPr>
            <a:r>
              <a:rPr lang="ru-RU" sz="2400" dirty="0">
                <a:solidFill>
                  <a:schemeClr val="accent1">
                    <a:lumMod val="50000"/>
                  </a:schemeClr>
                </a:solidFill>
              </a:rPr>
              <a:t> 2. Умножьте его на 2. </a:t>
            </a:r>
          </a:p>
          <a:p>
            <a:pPr marL="342900" indent="-342900">
              <a:buAutoNum type="arabicPeriod"/>
            </a:pPr>
            <a:r>
              <a:rPr lang="ru-RU" sz="2400" dirty="0">
                <a:solidFill>
                  <a:schemeClr val="accent1">
                    <a:lumMod val="50000"/>
                  </a:schemeClr>
                </a:solidFill>
              </a:rPr>
              <a:t>3. Прибавьте 5. </a:t>
            </a:r>
          </a:p>
          <a:p>
            <a:pPr marL="342900" indent="-342900">
              <a:buAutoNum type="arabicPeriod"/>
            </a:pPr>
            <a:r>
              <a:rPr lang="ru-RU" sz="2400" dirty="0">
                <a:solidFill>
                  <a:schemeClr val="accent1">
                    <a:lumMod val="50000"/>
                  </a:schemeClr>
                </a:solidFill>
              </a:rPr>
              <a:t>4. Умножьте его на 9. </a:t>
            </a:r>
          </a:p>
          <a:p>
            <a:pPr marL="342900" indent="-342900">
              <a:buAutoNum type="arabicPeriod"/>
            </a:pPr>
            <a:r>
              <a:rPr lang="ru-RU" sz="2400" dirty="0">
                <a:solidFill>
                  <a:schemeClr val="accent1">
                    <a:lumMod val="50000"/>
                  </a:schemeClr>
                </a:solidFill>
              </a:rPr>
              <a:t>5. Найдите сумму цифр получившегося числа. </a:t>
            </a:r>
          </a:p>
          <a:p>
            <a:pPr marL="342900" indent="-342900">
              <a:buAutoNum type="arabicPeriod"/>
            </a:pPr>
            <a:r>
              <a:rPr lang="ru-RU" sz="2400" dirty="0">
                <a:solidFill>
                  <a:schemeClr val="accent1">
                    <a:lumMod val="50000"/>
                  </a:schemeClr>
                </a:solidFill>
              </a:rPr>
              <a:t>6. Умножьте на 5. </a:t>
            </a:r>
          </a:p>
          <a:p>
            <a:pPr marL="342900" indent="-342900">
              <a:buAutoNum type="arabicPeriod"/>
            </a:pPr>
            <a:r>
              <a:rPr lang="ru-RU" sz="2400" dirty="0">
                <a:solidFill>
                  <a:schemeClr val="accent1">
                    <a:lumMod val="50000"/>
                  </a:schemeClr>
                </a:solidFill>
              </a:rPr>
              <a:t>Ответ: 45-задуманное число.</a:t>
            </a:r>
          </a:p>
        </p:txBody>
      </p:sp>
    </p:spTree>
    <p:extLst>
      <p:ext uri="{BB962C8B-B14F-4D97-AF65-F5344CB8AC3E}">
        <p14:creationId xmlns:p14="http://schemas.microsoft.com/office/powerpoint/2010/main" val="376488201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TotalTime>
  <Words>683</Words>
  <Application>Microsoft Office PowerPoint</Application>
  <PresentationFormat>Экран (4:3)</PresentationFormat>
  <Paragraphs>60</Paragraphs>
  <Slides>17</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17</vt:i4>
      </vt:variant>
    </vt:vector>
  </HeadingPairs>
  <TitlesOfParts>
    <vt:vector size="20" baseType="lpstr">
      <vt:lpstr>Arial</vt:lpstr>
      <vt:lpstr>Calibri</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7</dc:creator>
  <cp:lastModifiedBy>Регина Ибрагимова</cp:lastModifiedBy>
  <cp:revision>4</cp:revision>
  <dcterms:created xsi:type="dcterms:W3CDTF">2020-11-20T17:35:43Z</dcterms:created>
  <dcterms:modified xsi:type="dcterms:W3CDTF">2024-01-08T16:46:04Z</dcterms:modified>
</cp:coreProperties>
</file>