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2" r:id="rId6"/>
    <p:sldId id="263" r:id="rId7"/>
    <p:sldId id="264" r:id="rId8"/>
    <p:sldId id="267" r:id="rId9"/>
    <p:sldId id="268" r:id="rId10"/>
    <p:sldId id="265" r:id="rId11"/>
    <p:sldId id="266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0256" y="2465020"/>
            <a:ext cx="792107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Магический квадрат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7EC177-68EB-484B-9C39-70A64330DFE4}"/>
              </a:ext>
            </a:extLst>
          </p:cNvPr>
          <p:cNvSpPr txBox="1"/>
          <p:nvPr/>
        </p:nvSpPr>
        <p:spPr>
          <a:xfrm>
            <a:off x="16695" y="5819032"/>
            <a:ext cx="5868144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/>
              <a:t>Выполнила учитель математики </a:t>
            </a:r>
          </a:p>
          <a:p>
            <a:pPr algn="ctr"/>
            <a:r>
              <a:rPr lang="ru-RU" sz="2000" dirty="0"/>
              <a:t>МОУ «</a:t>
            </a:r>
            <a:r>
              <a:rPr lang="ru-RU" sz="2000" dirty="0" err="1"/>
              <a:t>Кунашакская</a:t>
            </a:r>
            <a:r>
              <a:rPr lang="ru-RU" sz="2000" dirty="0"/>
              <a:t> СОШ» </a:t>
            </a:r>
          </a:p>
          <a:p>
            <a:pPr algn="ctr"/>
            <a:r>
              <a:rPr lang="ru-RU" sz="2000" dirty="0"/>
              <a:t>Ибрагимова Регина </a:t>
            </a:r>
            <a:r>
              <a:rPr lang="ru-RU" sz="2000" dirty="0" err="1"/>
              <a:t>Салаватовна</a:t>
            </a:r>
            <a:r>
              <a:rPr lang="ru-R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5306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548680"/>
            <a:ext cx="56886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Алгоритм составления магического квадрата для последовательных чисел: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700808"/>
            <a:ext cx="799288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1) Записать цифры в том порядке, как показано на рисунке:</a:t>
            </a:r>
          </a:p>
          <a:p>
            <a:pPr algn="ctr"/>
            <a:r>
              <a:rPr lang="ru-RU" sz="2200" dirty="0"/>
              <a:t>1 2 3</a:t>
            </a:r>
          </a:p>
          <a:p>
            <a:pPr algn="ctr"/>
            <a:r>
              <a:rPr lang="ru-RU" sz="2200" dirty="0"/>
              <a:t>4 5 6</a:t>
            </a:r>
          </a:p>
          <a:p>
            <a:pPr algn="ctr"/>
            <a:r>
              <a:rPr lang="ru-RU" sz="2200" dirty="0"/>
              <a:t>7 8 9</a:t>
            </a:r>
          </a:p>
          <a:p>
            <a:r>
              <a:rPr lang="ru-RU" sz="2200" dirty="0"/>
              <a:t>2) Поменять местами цифры, стоящие на противоположных концах диагоналей: 1 и 9, 3 и 7:</a:t>
            </a:r>
          </a:p>
          <a:p>
            <a:pPr algn="ctr"/>
            <a:r>
              <a:rPr lang="ru-RU" sz="2200" dirty="0"/>
              <a:t>9 2 7</a:t>
            </a:r>
          </a:p>
          <a:p>
            <a:pPr algn="ctr"/>
            <a:r>
              <a:rPr lang="ru-RU" sz="2200" dirty="0"/>
              <a:t>4 5 6</a:t>
            </a:r>
          </a:p>
          <a:p>
            <a:pPr algn="ctr"/>
            <a:r>
              <a:rPr lang="ru-RU" sz="2200" dirty="0"/>
              <a:t>3 8 1</a:t>
            </a:r>
          </a:p>
          <a:p>
            <a:r>
              <a:rPr lang="ru-RU" sz="2200" dirty="0"/>
              <a:t>3) Сдвинуть на шаг по часовой стрелке каждое из чисел</a:t>
            </a:r>
          </a:p>
          <a:p>
            <a:pPr algn="ctr"/>
            <a:r>
              <a:rPr lang="ru-RU" sz="2200" dirty="0"/>
              <a:t>4 9 2</a:t>
            </a:r>
          </a:p>
          <a:p>
            <a:pPr algn="ctr"/>
            <a:r>
              <a:rPr lang="ru-RU" sz="2200" dirty="0"/>
              <a:t>3 5 7</a:t>
            </a:r>
          </a:p>
          <a:p>
            <a:pPr algn="ctr"/>
            <a:r>
              <a:rPr lang="ru-RU" sz="2200" dirty="0"/>
              <a:t>8 1 6</a:t>
            </a:r>
          </a:p>
        </p:txBody>
      </p:sp>
    </p:spTree>
    <p:extLst>
      <p:ext uri="{BB962C8B-B14F-4D97-AF65-F5344CB8AC3E}">
        <p14:creationId xmlns:p14="http://schemas.microsoft.com/office/powerpoint/2010/main" val="4133231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50263" y="476672"/>
            <a:ext cx="64061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Метод для четно-четного порядка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20208"/>
              </p:ext>
            </p:extLst>
          </p:nvPr>
        </p:nvGraphicFramePr>
        <p:xfrm>
          <a:off x="1907702" y="1133455"/>
          <a:ext cx="5413024" cy="5040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6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19980">
                <a:tc>
                  <a:txBody>
                    <a:bodyPr/>
                    <a:lstStyle/>
                    <a:p>
                      <a:pPr algn="ctr"/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561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8504761"/>
              </p:ext>
            </p:extLst>
          </p:nvPr>
        </p:nvGraphicFramePr>
        <p:xfrm>
          <a:off x="1907702" y="1133455"/>
          <a:ext cx="5413024" cy="4959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6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766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99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/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708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94" r="77592" b="27027"/>
          <a:stretch/>
        </p:blipFill>
        <p:spPr bwMode="auto">
          <a:xfrm>
            <a:off x="2386608" y="1196752"/>
            <a:ext cx="4392488" cy="5243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530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Магические квадраты четно-нечетного порядка</a:t>
            </a: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Диагональный метод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300077"/>
              </p:ext>
            </p:extLst>
          </p:nvPr>
        </p:nvGraphicFramePr>
        <p:xfrm>
          <a:off x="2051724" y="1600200"/>
          <a:ext cx="5328584" cy="46371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18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8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88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88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888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88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188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1888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85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447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dirty="0">
                          <a:effectLst/>
                        </a:rPr>
                        <a:t>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10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47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11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12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13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14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15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16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17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18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19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dirty="0">
                          <a:effectLst/>
                        </a:rPr>
                        <a:t>20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7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21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22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23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24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25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26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27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28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29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30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7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31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32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33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34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35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36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37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38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39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40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47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41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42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43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44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45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46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47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48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49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50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47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dirty="0">
                          <a:effectLst/>
                        </a:rPr>
                        <a:t>51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52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53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54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55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56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57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58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59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60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47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61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62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63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64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65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66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67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68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69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70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47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71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72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73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74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75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76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77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78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79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80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47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81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82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83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84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85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86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87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88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89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90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34248"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91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92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93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94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95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96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97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98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>
                          <a:effectLst/>
                        </a:rPr>
                        <a:t>99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400" dirty="0">
                          <a:effectLst/>
                        </a:rPr>
                        <a:t>100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060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41226"/>
              </p:ext>
            </p:extLst>
          </p:nvPr>
        </p:nvGraphicFramePr>
        <p:xfrm>
          <a:off x="1475656" y="764700"/>
          <a:ext cx="6120680" cy="54726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96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64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14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15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20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21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23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25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31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32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34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35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41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42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43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45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47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51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54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71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48524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94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100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5860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494338"/>
              </p:ext>
            </p:extLst>
          </p:nvPr>
        </p:nvGraphicFramePr>
        <p:xfrm>
          <a:off x="1475656" y="764700"/>
          <a:ext cx="6120680" cy="54726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96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64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12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13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18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19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20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23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24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27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28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34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35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36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37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42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43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45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46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51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54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55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56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63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64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65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66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67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71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72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73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74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77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78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79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rgbClr val="FF0000"/>
                          </a:solidFill>
                          <a:effectLst/>
                        </a:rPr>
                        <a:t>82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83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88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89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48524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rgbClr val="FF0000"/>
                          </a:solidFill>
                          <a:effectLst/>
                        </a:rPr>
                        <a:t>91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92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94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99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FF0000"/>
                          </a:solidFill>
                          <a:effectLst/>
                        </a:rPr>
                        <a:t>100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548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363348"/>
              </p:ext>
            </p:extLst>
          </p:nvPr>
        </p:nvGraphicFramePr>
        <p:xfrm>
          <a:off x="1475656" y="764700"/>
          <a:ext cx="6120680" cy="54726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96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1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39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60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564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14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22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25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27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29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31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32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34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35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36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37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38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39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42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43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44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46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47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48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49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50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51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52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54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56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57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58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59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61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65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66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67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68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solidFill>
                            <a:schemeClr val="tx1"/>
                          </a:solidFill>
                          <a:effectLst/>
                        </a:rPr>
                        <a:t>69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chemeClr val="tx1"/>
                          </a:solidFill>
                          <a:effectLst/>
                        </a:rPr>
                        <a:t>70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71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72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75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24899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84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48524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70C0"/>
                          </a:solidFill>
                          <a:effectLst/>
                        </a:rPr>
                        <a:t>93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94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100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103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630788"/>
              </p:ext>
            </p:extLst>
          </p:nvPr>
        </p:nvGraphicFramePr>
        <p:xfrm>
          <a:off x="1547664" y="908720"/>
          <a:ext cx="6192689" cy="518457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030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3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30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30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303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30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3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303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53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4972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2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15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16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19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20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72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21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29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30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72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32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38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39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72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43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solidFill>
                            <a:srgbClr val="00B050"/>
                          </a:solidFill>
                          <a:effectLst/>
                        </a:rPr>
                        <a:t>48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49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72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51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54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59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72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69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72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79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7272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89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09128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91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92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93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94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95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96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97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>
                          <a:effectLst/>
                        </a:rPr>
                        <a:t>98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99</a:t>
                      </a:r>
                    </a:p>
                  </a:txBody>
                  <a:tcPr marL="32108" marR="32108" marT="32108" marB="32108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100</a:t>
                      </a:r>
                    </a:p>
                  </a:txBody>
                  <a:tcPr marL="32108" marR="32108" marT="32108" marB="32108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402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817937"/>
              </p:ext>
            </p:extLst>
          </p:nvPr>
        </p:nvGraphicFramePr>
        <p:xfrm>
          <a:off x="1691684" y="692692"/>
          <a:ext cx="5904656" cy="569034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33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46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46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46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46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46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46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46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46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461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5690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 dirty="0">
                          <a:effectLst/>
                        </a:rPr>
                        <a:t>100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99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93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7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5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6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4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8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92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91</a:t>
                      </a:r>
                    </a:p>
                  </a:txBody>
                  <a:tcPr marL="33476" marR="33476" marT="33476" marB="3347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0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11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89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88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84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16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15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17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83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82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20</a:t>
                      </a:r>
                    </a:p>
                  </a:txBody>
                  <a:tcPr marL="33476" marR="33476" marT="33476" marB="3347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90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 dirty="0">
                          <a:effectLst/>
                        </a:rPr>
                        <a:t>30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22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78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77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75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26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74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73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29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21</a:t>
                      </a:r>
                    </a:p>
                  </a:txBody>
                  <a:tcPr marL="33476" marR="33476" marT="33476" marB="33476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90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61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39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33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67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66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65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64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38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32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40</a:t>
                      </a:r>
                    </a:p>
                  </a:txBody>
                  <a:tcPr marL="33476" marR="33476" marT="33476" marB="33476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90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60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52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48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44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56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55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47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43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49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51</a:t>
                      </a:r>
                    </a:p>
                  </a:txBody>
                  <a:tcPr marL="33476" marR="33476" marT="33476" marB="33476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90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50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42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53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54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46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45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57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58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59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41</a:t>
                      </a:r>
                    </a:p>
                  </a:txBody>
                  <a:tcPr marL="33476" marR="33476" marT="33476" marB="33476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90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31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62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63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37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36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35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34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68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69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70</a:t>
                      </a:r>
                    </a:p>
                  </a:txBody>
                  <a:tcPr marL="33476" marR="33476" marT="33476" marB="33476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90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71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72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27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28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25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76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24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23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79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80</a:t>
                      </a:r>
                    </a:p>
                  </a:txBody>
                  <a:tcPr marL="33476" marR="33476" marT="33476" marB="33476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90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81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19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18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14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85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86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87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13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12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90</a:t>
                      </a:r>
                    </a:p>
                  </a:txBody>
                  <a:tcPr marL="33476" marR="33476" marT="33476" marB="33476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90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10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9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3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94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95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 dirty="0">
                          <a:effectLst/>
                        </a:rPr>
                        <a:t>96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97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98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>
                          <a:effectLst/>
                        </a:rPr>
                        <a:t>2</a:t>
                      </a:r>
                    </a:p>
                  </a:txBody>
                  <a:tcPr marL="33476" marR="33476" marT="33476" marB="33476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3200" dirty="0">
                          <a:effectLst/>
                        </a:rPr>
                        <a:t>1</a:t>
                      </a:r>
                    </a:p>
                  </a:txBody>
                  <a:tcPr marL="33476" marR="33476" marT="33476" marB="33476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266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12776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1" dirty="0"/>
              <a:t>Магические квадраты - это таблицы чисел, в которых суммы чисел в каждой строке, в каждом столбце и в каждой из двух диагоналей квадрата все равны между собой.</a:t>
            </a:r>
          </a:p>
          <a:p>
            <a:endParaRPr lang="ru-RU" sz="3200" i="1" dirty="0"/>
          </a:p>
          <a:p>
            <a:pPr algn="just"/>
            <a:r>
              <a:rPr lang="ru-RU" sz="3200" i="1" dirty="0"/>
              <a:t>Сумма чисел в каждой строке, столбце и на диагоналях называется магической константой.</a:t>
            </a:r>
          </a:p>
        </p:txBody>
      </p:sp>
    </p:spTree>
    <p:extLst>
      <p:ext uri="{BB962C8B-B14F-4D97-AF65-F5344CB8AC3E}">
        <p14:creationId xmlns:p14="http://schemas.microsoft.com/office/powerpoint/2010/main" val="3108140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268760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1" dirty="0"/>
              <a:t>Известно, что магических квадратов 2х2 не существует (может быть, кто-нибудь это докажет?). </a:t>
            </a:r>
          </a:p>
          <a:p>
            <a:endParaRPr lang="ru-RU" sz="2800" i="1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1" dirty="0"/>
              <a:t>Магический квадрат 3х3 только один. </a:t>
            </a:r>
          </a:p>
          <a:p>
            <a:endParaRPr lang="ru-RU" sz="2800" i="1" dirty="0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i="1" dirty="0"/>
              <a:t>Магических квадратов 4х4, как на картине Дюрера, составлено уже 800, а количество магических квадратов 5х5 близко к четверти миллиона!</a:t>
            </a:r>
          </a:p>
        </p:txBody>
      </p:sp>
    </p:spTree>
    <p:extLst>
      <p:ext uri="{BB962C8B-B14F-4D97-AF65-F5344CB8AC3E}">
        <p14:creationId xmlns:p14="http://schemas.microsoft.com/office/powerpoint/2010/main" val="3124185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7560840" cy="452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147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77686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Метод Террас</a:t>
            </a:r>
          </a:p>
          <a:p>
            <a:pPr algn="just"/>
            <a:endParaRPr lang="ru-RU" sz="2800" dirty="0"/>
          </a:p>
          <a:p>
            <a:pPr algn="just"/>
            <a:r>
              <a:rPr lang="ru-RU" sz="2800" dirty="0"/>
              <a:t>Рассмотрим удобный способ заполнения магического квадрата 3-го порядка. Наш квадрат разделен на 9 равных клеток. Необходимо расставить в этих клетках числа 1, 2, 3, 4, 5, 6, 7, 8, 9 так, чтобы сумма чисел в каждой строке и в каждом столбике равнялась 15.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9" t="22389" r="21916" b="21898"/>
          <a:stretch/>
        </p:blipFill>
        <p:spPr>
          <a:xfrm>
            <a:off x="3345710" y="4150827"/>
            <a:ext cx="2378418" cy="230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599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7200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1. Добавим «крылышки» в средний столбец и в среднюю строку.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02545"/>
            <a:ext cx="2088232" cy="203327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3410997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2. Выделим по диагоналям клетки, которые мы заполним числами.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095394"/>
            <a:ext cx="2140182" cy="206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822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3. Запишем в выделенные клетки числа от 1 до 9.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026" y="1326342"/>
            <a:ext cx="2016224" cy="19811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0372" y="3347609"/>
            <a:ext cx="77828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4. Перенесем числа из «крылышек» во внутреннюю часть квадрата, как показано на рисунках 3, 4,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630" y="4326744"/>
            <a:ext cx="2060434" cy="20242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850" y="4326744"/>
            <a:ext cx="2079494" cy="202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6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764704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Задание:</a:t>
            </a:r>
          </a:p>
          <a:p>
            <a:pPr algn="just"/>
            <a:endParaRPr lang="ru-RU" sz="2800" dirty="0"/>
          </a:p>
          <a:p>
            <a:pPr algn="just"/>
            <a:r>
              <a:rPr lang="ru-RU" sz="2800" dirty="0"/>
              <a:t>Построить магический квадрат  5 на 5, из чисел от 1 до 25 методом террас.</a:t>
            </a:r>
          </a:p>
        </p:txBody>
      </p:sp>
    </p:spTree>
    <p:extLst>
      <p:ext uri="{BB962C8B-B14F-4D97-AF65-F5344CB8AC3E}">
        <p14:creationId xmlns:p14="http://schemas.microsoft.com/office/powerpoint/2010/main" val="3381981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2" t="36818" r="37159" b="25303"/>
          <a:stretch/>
        </p:blipFill>
        <p:spPr>
          <a:xfrm>
            <a:off x="2237122" y="2348880"/>
            <a:ext cx="4680520" cy="35783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755412"/>
            <a:ext cx="66967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/>
              <a:t>Можно построить квадрат данным способом, если разность между числами одинаковая. Например:</a:t>
            </a:r>
          </a:p>
        </p:txBody>
      </p:sp>
    </p:spTree>
    <p:extLst>
      <p:ext uri="{BB962C8B-B14F-4D97-AF65-F5344CB8AC3E}">
        <p14:creationId xmlns:p14="http://schemas.microsoft.com/office/powerpoint/2010/main" val="12009428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1035</Words>
  <Application>Microsoft Office PowerPoint</Application>
  <PresentationFormat>Экран (4:3)</PresentationFormat>
  <Paragraphs>735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</dc:creator>
  <cp:lastModifiedBy>Регина Ибрагимова</cp:lastModifiedBy>
  <cp:revision>12</cp:revision>
  <dcterms:created xsi:type="dcterms:W3CDTF">2020-11-12T17:31:27Z</dcterms:created>
  <dcterms:modified xsi:type="dcterms:W3CDTF">2024-01-08T16:48:31Z</dcterms:modified>
</cp:coreProperties>
</file>