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340" r:id="rId4"/>
    <p:sldId id="277" r:id="rId5"/>
    <p:sldId id="342" r:id="rId6"/>
    <p:sldId id="372" r:id="rId7"/>
    <p:sldId id="296" r:id="rId8"/>
    <p:sldId id="344" r:id="rId9"/>
    <p:sldId id="346" r:id="rId10"/>
    <p:sldId id="348" r:id="rId11"/>
    <p:sldId id="350" r:id="rId12"/>
    <p:sldId id="373" r:id="rId13"/>
    <p:sldId id="374" r:id="rId14"/>
    <p:sldId id="381" r:id="rId15"/>
    <p:sldId id="376" r:id="rId16"/>
    <p:sldId id="377" r:id="rId17"/>
    <p:sldId id="378" r:id="rId18"/>
    <p:sldId id="379" r:id="rId19"/>
    <p:sldId id="38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48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>
        <p:scale>
          <a:sx n="76" d="100"/>
          <a:sy n="76" d="100"/>
        </p:scale>
        <p:origin x="-1110" y="-222"/>
      </p:cViewPr>
      <p:guideLst>
        <p:guide orient="horz" pos="224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86182" y="1142984"/>
            <a:ext cx="488633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3857628"/>
            <a:ext cx="4471974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206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357188"/>
            <a:ext cx="814387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928813" y="1571625"/>
            <a:ext cx="7015162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ln w="17780" cmpd="sng">
            <a:solidFill>
              <a:schemeClr val="accent1">
                <a:tint val="3000"/>
              </a:schemeClr>
            </a:solidFill>
            <a:prstDash val="solid"/>
            <a:miter lim="800000"/>
          </a:ln>
          <a:solidFill>
            <a:srgbClr val="002060"/>
          </a:solidFill>
          <a:effectLst>
            <a:outerShdw blurRad="55000" dist="50800" dir="5400000" algn="tl">
              <a:srgbClr val="000000">
                <a:alpha val="33000"/>
              </a:srgbClr>
            </a:outerShdw>
          </a:effectLst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43240" y="1142984"/>
            <a:ext cx="567215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</a:rPr>
              <a:t>ИНФОРМАЦИОННАЯ</a:t>
            </a:r>
            <a:br>
              <a:rPr lang="ru-RU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</a:rPr>
            </a:br>
            <a:r>
              <a:rPr lang="ru-RU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</a:rPr>
              <a:t>БЕЗОПАСНОСТЬ  и ЦИФРОВАЯ ГРАМОТНОСТЬ</a:t>
            </a:r>
            <a:endParaRPr lang="ru-RU" dirty="0" smtClean="0">
              <a:ln w="17780" cmpd="sng">
                <a:solidFill>
                  <a:schemeClr val="tx1"/>
                </a:solidFill>
                <a:prstDash val="solid"/>
                <a:miter lim="800000"/>
              </a:ln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5857892"/>
            <a:ext cx="3676015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  <a:cs typeface="+mn-lt"/>
              </a:rPr>
              <a:t>      П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  <a:cs typeface="+mn-lt"/>
              </a:rPr>
              <a:t>одготовили:   Купринская Н.Е.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  <a:cs typeface="+mn-lt"/>
            </a:endParaRPr>
          </a:p>
          <a:p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  <a:cs typeface="+mn-lt"/>
              </a:rPr>
              <a:t>                                    Сницкая Е.В.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  <a:cs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 стрелкой 2"/>
          <p:cNvCxnSpPr/>
          <p:nvPr/>
        </p:nvCxnSpPr>
        <p:spPr>
          <a:xfrm flipH="1">
            <a:off x="3347865" y="2173749"/>
            <a:ext cx="864096" cy="2640737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Скругленный прямоугольник 3"/>
          <p:cNvSpPr/>
          <p:nvPr/>
        </p:nvSpPr>
        <p:spPr>
          <a:xfrm>
            <a:off x="1331640" y="692696"/>
            <a:ext cx="6552728" cy="1481053"/>
          </a:xfrm>
          <a:prstGeom prst="roundRect">
            <a:avLst/>
          </a:prstGeom>
          <a:solidFill>
            <a:schemeClr val="accent1"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Компьютерные вирусы </a:t>
            </a:r>
            <a:endParaRPr lang="ru-RU" sz="3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среде обитания</a:t>
            </a:r>
            <a:endParaRPr lang="ru-RU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96136" y="3284984"/>
            <a:ext cx="3096344" cy="919213"/>
          </a:xfrm>
          <a:prstGeom prst="roundRect">
            <a:avLst/>
          </a:prstGeom>
          <a:solidFill>
            <a:schemeClr val="accent1"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Загрузочные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cxnSp>
        <p:nvCxnSpPr>
          <p:cNvPr id="7" name="Прямая со стрелкой 6"/>
          <p:cNvCxnSpPr>
            <a:endCxn id="6" idx="0"/>
          </p:cNvCxnSpPr>
          <p:nvPr/>
        </p:nvCxnSpPr>
        <p:spPr>
          <a:xfrm flipH="1">
            <a:off x="1914689" y="2173749"/>
            <a:ext cx="641087" cy="1111235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endCxn id="5" idx="0"/>
          </p:cNvCxnSpPr>
          <p:nvPr/>
        </p:nvCxnSpPr>
        <p:spPr>
          <a:xfrm>
            <a:off x="6804248" y="2173749"/>
            <a:ext cx="540060" cy="1111235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1481216" y="4790256"/>
            <a:ext cx="3096344" cy="919213"/>
          </a:xfrm>
          <a:prstGeom prst="roundRect">
            <a:avLst/>
          </a:prstGeom>
          <a:solidFill>
            <a:schemeClr val="accent1"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 Макровирусы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60404" y="4814486"/>
            <a:ext cx="3096344" cy="919213"/>
          </a:xfrm>
          <a:prstGeom prst="roundRect">
            <a:avLst/>
          </a:prstGeom>
          <a:solidFill>
            <a:schemeClr val="accent1"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 Сетевые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66517" y="3284984"/>
            <a:ext cx="3096344" cy="919213"/>
          </a:xfrm>
          <a:prstGeom prst="roundRect">
            <a:avLst/>
          </a:prstGeom>
          <a:solidFill>
            <a:schemeClr val="accent1"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Файловые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4932040" y="2173749"/>
            <a:ext cx="1063085" cy="2672309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225"/>
            <a:ext cx="9144000" cy="69081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6560" y="431800"/>
            <a:ext cx="8458200" cy="129921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3200" b="1" i="0" u="none" strike="noStrike" kern="0" cap="none" spc="0" normalizeH="0" baseline="0" noProof="0" dirty="0" smtClean="0">
              <a:ln w="6600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outerShdw dist="38100" dir="2700000" algn="tl" rotWithShape="0">
                  <a:srgbClr val="ED7D31"/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14546" y="1142984"/>
            <a:ext cx="6404014" cy="2799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36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Цифровая грамотность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это набор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знаний, умений и навыков,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необходимы для безопасного и эффективного использования цифровых инструментов и технологий, а также ресурсов интернета.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6600">
                  <a:solidFill>
                    <a:schemeClr val="tx1"/>
                  </a:solidFill>
                  <a:prstDash val="solid"/>
                </a:ln>
                <a:effectLst>
                  <a:outerShdw dist="38100" dir="2700000" algn="tl" rotWithShape="0">
                    <a:schemeClr val="accent2"/>
                  </a:outerShdw>
                </a:effectLst>
              </a:rPr>
              <a:t>Основы компьютерной (цифровой) грамотности:</a:t>
            </a:r>
            <a:endParaRPr lang="ru-RU" dirty="0" smtClean="0">
              <a:ln w="6600">
                <a:solidFill>
                  <a:schemeClr val="tx1"/>
                </a:solidFill>
                <a:prstDash val="solid"/>
              </a:ln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813" y="2214554"/>
            <a:ext cx="6500839" cy="3883034"/>
          </a:xfrm>
        </p:spPr>
        <p:txBody>
          <a:bodyPr/>
          <a:lstStyle/>
          <a:p>
            <a:r>
              <a:rPr lang="ru-RU" dirty="0" smtClean="0"/>
              <a:t>Цифровое потребление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Цифровые компетенции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Цифровая безопасность</a:t>
            </a: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476672"/>
            <a:ext cx="6030560" cy="5328751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lvl="0"/>
            <a:r>
              <a:rPr lang="ru-RU" sz="36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Цифровое</a:t>
            </a:r>
            <a:r>
              <a:rPr lang="ru-RU" sz="3600" b="1" u="sng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u="sng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потребление с помощью </a:t>
            </a:r>
            <a:endParaRPr lang="ru-RU" sz="3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фиксированного интернета, </a:t>
            </a:r>
            <a:endParaRPr lang="ru-RU" sz="3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мобильного интернета, </a:t>
            </a:r>
            <a:endParaRPr lang="ru-RU" sz="3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цифровых устройств, </a:t>
            </a:r>
            <a:endParaRPr lang="ru-RU" sz="3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интернет-СМИ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3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новостных интернет ресурсов, </a:t>
            </a:r>
            <a:endParaRPr lang="ru-RU" sz="3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социальных сетей, </a:t>
            </a:r>
            <a:endParaRPr lang="ru-RU" sz="3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сервиса «</a:t>
            </a:r>
            <a:r>
              <a:rPr lang="ru-RU" sz="32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Госуслуги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endParaRPr lang="ru-RU" sz="3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телемедицины</a:t>
            </a: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3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облачных технологий и т.д.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332656"/>
            <a:ext cx="6658322" cy="475560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ru-RU" sz="3600" b="1" u="sng" dirty="0">
                <a:latin typeface="Times New Roman" panose="02020603050405020304" pitchFamily="18" charset="0"/>
                <a:ea typeface="Calibri" panose="020F0502020204030204" charset="0"/>
                <a:cs typeface="Times New Roman" panose="02020603050405020304" pitchFamily="18" charset="0"/>
              </a:rPr>
              <a:t>Цифровые компетенции</a:t>
            </a:r>
            <a:r>
              <a:rPr lang="ru-RU" sz="3600" u="sng" dirty="0">
                <a:latin typeface="Times New Roman" panose="02020603050405020304" pitchFamily="18" charset="0"/>
                <a:ea typeface="Calibri" panose="020F0502020204030204" charset="0"/>
                <a:cs typeface="Times New Roman" panose="02020603050405020304" pitchFamily="18" charset="0"/>
              </a:rPr>
              <a:t> </a:t>
            </a:r>
            <a:endParaRPr lang="ru-RU" sz="3600" dirty="0" smtClean="0">
              <a:latin typeface="Times New Roman" panose="02020603050405020304" pitchFamily="18" charset="0"/>
              <a:ea typeface="Calibri" panose="020F050202020403020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charset="0"/>
                <a:cs typeface="Times New Roman" panose="02020603050405020304" pitchFamily="18" charset="0"/>
              </a:rPr>
              <a:t>поиск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charset="0"/>
                <a:cs typeface="Times New Roman" panose="02020603050405020304" pitchFamily="18" charset="0"/>
              </a:rPr>
              <a:t>информации, </a:t>
            </a:r>
            <a:endParaRPr lang="ru-RU" sz="2800" dirty="0" smtClean="0">
              <a:latin typeface="Times New Roman" panose="02020603050405020304" pitchFamily="18" charset="0"/>
              <a:ea typeface="Calibri" panose="020F050202020403020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charset="0"/>
                <a:cs typeface="Times New Roman" panose="02020603050405020304" pitchFamily="18" charset="0"/>
              </a:rPr>
              <a:t>использование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charset="0"/>
                <a:cs typeface="Times New Roman" panose="02020603050405020304" pitchFamily="18" charset="0"/>
              </a:rPr>
              <a:t>цифровых устройств, </a:t>
            </a:r>
            <a:endParaRPr lang="ru-RU" sz="2800" dirty="0" smtClean="0">
              <a:latin typeface="Times New Roman" panose="02020603050405020304" pitchFamily="18" charset="0"/>
              <a:ea typeface="Calibri" panose="020F050202020403020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charset="0"/>
                <a:cs typeface="Times New Roman" panose="02020603050405020304" pitchFamily="18" charset="0"/>
              </a:rPr>
              <a:t>использование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charset="0"/>
                <a:cs typeface="Times New Roman" panose="02020603050405020304" pitchFamily="18" charset="0"/>
              </a:rPr>
              <a:t>функционала социальных сетей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charset="0"/>
                <a:cs typeface="Times New Roman" panose="02020603050405020304" pitchFamily="18" charset="0"/>
              </a:rPr>
              <a:t>,</a:t>
            </a:r>
            <a:endParaRPr lang="ru-RU" sz="2800" dirty="0" smtClean="0">
              <a:latin typeface="Times New Roman" panose="02020603050405020304" pitchFamily="18" charset="0"/>
              <a:ea typeface="Calibri" panose="020F050202020403020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charset="0"/>
                <a:cs typeface="Times New Roman" panose="02020603050405020304" pitchFamily="18" charset="0"/>
              </a:rPr>
              <a:t> совершение финансовых операций, </a:t>
            </a:r>
            <a:endParaRPr lang="ru-RU" sz="2800" dirty="0" smtClean="0">
              <a:latin typeface="Times New Roman" panose="02020603050405020304" pitchFamily="18" charset="0"/>
              <a:ea typeface="Calibri" panose="020F050202020403020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charset="0"/>
                <a:cs typeface="Times New Roman" panose="02020603050405020304" pitchFamily="18" charset="0"/>
              </a:rPr>
              <a:t>совершение </a:t>
            </a:r>
            <a:r>
              <a:rPr lang="ru-RU" sz="2800" dirty="0" err="1" smtClean="0">
                <a:latin typeface="Times New Roman" panose="02020603050405020304" pitchFamily="18" charset="0"/>
                <a:ea typeface="Calibri" panose="020F0502020204030204" charset="0"/>
                <a:cs typeface="Times New Roman" panose="02020603050405020304" pitchFamily="18" charset="0"/>
              </a:rPr>
              <a:t>онлайн-покупок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charset="0"/>
                <a:cs typeface="Times New Roman" panose="02020603050405020304" pitchFamily="18" charset="0"/>
              </a:rPr>
              <a:t>, </a:t>
            </a:r>
            <a:endParaRPr lang="ru-RU" sz="2800" dirty="0" smtClean="0">
              <a:latin typeface="Times New Roman" panose="02020603050405020304" pitchFamily="18" charset="0"/>
              <a:ea typeface="Calibri" panose="020F050202020403020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charset="0"/>
                <a:cs typeface="Times New Roman" panose="02020603050405020304" pitchFamily="18" charset="0"/>
              </a:rPr>
              <a:t>критическое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charset="0"/>
                <a:cs typeface="Times New Roman" panose="02020603050405020304" pitchFamily="18" charset="0"/>
              </a:rPr>
              <a:t>восприятие информации, </a:t>
            </a:r>
            <a:endParaRPr lang="ru-RU" sz="2800" dirty="0" smtClean="0">
              <a:latin typeface="Times New Roman" panose="02020603050405020304" pitchFamily="18" charset="0"/>
              <a:ea typeface="Calibri" panose="020F050202020403020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charset="0"/>
                <a:cs typeface="Times New Roman" panose="02020603050405020304" pitchFamily="18" charset="0"/>
              </a:rPr>
              <a:t>производство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charset="0"/>
                <a:cs typeface="Times New Roman" panose="02020603050405020304" pitchFamily="18" charset="0"/>
              </a:rPr>
              <a:t>мультимедийного контента, </a:t>
            </a:r>
            <a:endParaRPr lang="ru-RU" sz="2800" dirty="0" smtClean="0">
              <a:latin typeface="Times New Roman" panose="02020603050405020304" pitchFamily="18" charset="0"/>
              <a:ea typeface="Calibri" panose="020F0502020204030204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charset="0"/>
                <a:cs typeface="Times New Roman" panose="02020603050405020304" pitchFamily="18" charset="0"/>
              </a:rPr>
              <a:t>синхронизация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charset="0"/>
                <a:cs typeface="Times New Roman" panose="02020603050405020304" pitchFamily="18" charset="0"/>
              </a:rPr>
              <a:t>устройств.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404664"/>
            <a:ext cx="6556340" cy="504056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lvl="0"/>
            <a:r>
              <a:rPr lang="ru-RU" sz="3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Цифровая безопасность </a:t>
            </a:r>
            <a:endParaRPr lang="ru-RU" sz="36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персональных данных, </a:t>
            </a:r>
            <a:endParaRPr lang="ru-RU" sz="3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надежный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пароль, </a:t>
            </a:r>
            <a:endParaRPr lang="ru-RU" sz="3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легальный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контент, </a:t>
            </a:r>
            <a:endParaRPr lang="ru-RU" sz="3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поведения, </a:t>
            </a:r>
            <a:endParaRPr lang="ru-RU" sz="3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репутация, </a:t>
            </a:r>
            <a:endParaRPr lang="ru-RU" sz="3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этика, </a:t>
            </a:r>
            <a:endParaRPr lang="ru-RU" sz="3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хранение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3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резервных копий. 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404664"/>
            <a:ext cx="6556340" cy="504056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lvl="0"/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91055" y="201930"/>
            <a:ext cx="6409690" cy="56870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Критерии оценки высокой  цифровой грамотности</a:t>
            </a:r>
            <a:endParaRPr lang="ru-RU" sz="3600" b="1" dirty="0" smtClean="0">
              <a:ln w="10541" cmpd="sng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3600" b="1" dirty="0" smtClean="0">
              <a:ln w="10541" cmpd="sng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00000"/>
              </a:lnSpc>
            </a:pPr>
            <a:r>
              <a:rPr lang="ru-RU" sz="24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Вы умеете работать с текстовым редактором.</a:t>
            </a:r>
            <a:endParaRPr lang="ru-RU" sz="2400" dirty="0" smtClean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0000"/>
              </a:lnSpc>
            </a:pPr>
            <a:r>
              <a:rPr lang="ru-RU" sz="24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Вам легко работать с цифровыми устройствами: телефоном, принтером.</a:t>
            </a:r>
            <a:endParaRPr lang="ru-RU" sz="2400" dirty="0" smtClean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0000"/>
              </a:lnSpc>
            </a:pPr>
            <a:r>
              <a:rPr lang="ru-RU" sz="24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Вы умеете отправить своим знакомым фото или видео.</a:t>
            </a:r>
            <a:endParaRPr lang="ru-RU" sz="2400" dirty="0" smtClean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0000"/>
              </a:lnSpc>
            </a:pPr>
            <a:r>
              <a:rPr lang="ru-RU" sz="24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 Вы умеете отредактировать картинку или создать шуточный видеоролик.</a:t>
            </a:r>
            <a:endParaRPr lang="ru-RU" sz="2400" dirty="0" smtClean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0000"/>
              </a:lnSpc>
            </a:pPr>
            <a:r>
              <a:rPr lang="ru-RU" sz="24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Вы умеете защитить свои персональные данные,  сохранённые логины и пароли от взлома.</a:t>
            </a:r>
            <a:endParaRPr lang="ru-RU" sz="2400" dirty="0" smtClean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00000"/>
              </a:lnSpc>
            </a:pPr>
            <a:r>
              <a:rPr lang="ru-RU" sz="240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 Вы умеете писать программный код, создавать  приложения или сайт.</a:t>
            </a:r>
            <a:endParaRPr lang="ru-RU" sz="2400" dirty="0" smtClean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>
              <a:lnSpc>
                <a:spcPct val="100000"/>
              </a:lnSpc>
            </a:pPr>
            <a:endParaRPr lang="ru-RU" sz="2400" dirty="0" smtClean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404664"/>
            <a:ext cx="6556340" cy="504056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lvl="0"/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Documents and Settings\Admin\Рабочий стол\1682559171_papik-pro-p-smaili-informatika-png-18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214546" y="0"/>
            <a:ext cx="692945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ym typeface="+mn-ea"/>
              </a:rPr>
              <a:t>ИНФОРМАЦИОННАЯ</a:t>
            </a:r>
            <a:br>
              <a:rPr lang="ru-RU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ym typeface="+mn-ea"/>
              </a:rPr>
            </a:br>
            <a:r>
              <a:rPr lang="ru-RU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ym typeface="+mn-ea"/>
              </a:rPr>
              <a:t>БЕЗОПАСНОСТЬ</a:t>
            </a:r>
            <a:endParaRPr lang="ru-RU" altLang="en-US" dirty="0" smtClean="0">
              <a:ln w="17780" cmpd="sng">
                <a:solidFill>
                  <a:schemeClr val="tx1"/>
                </a:solidFill>
                <a:prstDash val="solid"/>
                <a:miter lim="800000"/>
              </a:ln>
              <a:sym typeface="+mn-ea"/>
            </a:endParaRPr>
          </a:p>
        </p:txBody>
      </p:sp>
      <p:pic>
        <p:nvPicPr>
          <p:cNvPr id="4" name="Замещающее содержимое -2147482605" descr="https://i1.wp.com/syl.ru/misc/i/ai/179679/720360.jpg"/>
          <p:cNvPicPr>
            <a:picLocks noGrp="1" noChangeAspect="1"/>
          </p:cNvPicPr>
          <p:nvPr>
            <p:ph sz="half" idx="2"/>
          </p:nvPr>
        </p:nvPicPr>
        <p:blipFill>
          <a:blip r:embed="rId1" cstate="print"/>
          <a:stretch>
            <a:fillRect/>
          </a:stretch>
        </p:blipFill>
        <p:spPr>
          <a:xfrm>
            <a:off x="3288030" y="2720340"/>
            <a:ext cx="5687060" cy="39566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764704"/>
            <a:ext cx="3939013" cy="1137181"/>
          </a:xfrm>
        </p:spPr>
        <p:txBody>
          <a:bodyPr/>
          <a:lstStyle/>
          <a:p>
            <a:pPr algn="ctr">
              <a:buNone/>
            </a:pPr>
            <a:r>
              <a:rPr lang="ru-RU" b="1" dirty="0"/>
              <a:t>Информационная </a:t>
            </a:r>
            <a:r>
              <a:rPr lang="ru-RU" b="1" dirty="0" smtClean="0"/>
              <a:t>среда</a:t>
            </a:r>
            <a:endParaRPr lang="ru-RU" dirty="0"/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81855" y="1772920"/>
            <a:ext cx="4104640" cy="1076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Информационные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угрозы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292225" y="3335020"/>
            <a:ext cx="6944360" cy="1508760"/>
          </a:xfrm>
        </p:spPr>
        <p:style>
          <a:lnRef idx="3">
            <a:schemeClr val="accent5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555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ИНФОРМАЦИОННАЯ БЕЗОПАСНОСТЬ</a:t>
            </a:r>
            <a:endParaRPr lang="ru-RU" sz="3555" dirty="0" smtClean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4797425"/>
            <a:ext cx="5849620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устойчив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ость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ИНФОРМАЦИОННОЙ СРЕДЫ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внешним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внутренним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ИНФОРМАЦИОННЫМ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УГРОЗАМ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4" grpId="0"/>
      <p:bldP spid="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ym typeface="+mn-ea"/>
              </a:rPr>
              <a:t>Цели </a:t>
            </a:r>
            <a:br>
              <a:rPr lang="ru-RU" sz="40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ym typeface="+mn-ea"/>
              </a:rPr>
            </a:br>
            <a:r>
              <a:rPr lang="ru-RU" sz="40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ym typeface="+mn-ea"/>
              </a:rPr>
              <a:t>информационной безопасности</a:t>
            </a:r>
            <a:endParaRPr lang="ru-RU" altLang="en-US" sz="4000" dirty="0" smtClean="0">
              <a:ln w="17780" cmpd="sng">
                <a:solidFill>
                  <a:schemeClr val="tx1"/>
                </a:solidFill>
                <a:prstDash val="solid"/>
                <a:miter lim="800000"/>
              </a:ln>
              <a:sym typeface="+mn-ea"/>
            </a:endParaRP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1186180" y="1731645"/>
            <a:ext cx="7562215" cy="285369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sz="2800" b="1" dirty="0">
                <a:sym typeface="+mn-ea"/>
              </a:rPr>
              <a:t>защита</a:t>
            </a:r>
            <a:r>
              <a:rPr lang="ru-RU" sz="2800" dirty="0">
                <a:sym typeface="+mn-ea"/>
              </a:rPr>
              <a:t> </a:t>
            </a:r>
            <a:r>
              <a:rPr lang="ru-RU" sz="2800" u="sng" dirty="0">
                <a:sym typeface="+mn-ea"/>
              </a:rPr>
              <a:t>национальных </a:t>
            </a:r>
            <a:r>
              <a:rPr lang="ru-RU" sz="2800" u="sng" dirty="0" smtClean="0">
                <a:sym typeface="+mn-ea"/>
              </a:rPr>
              <a:t>интересов</a:t>
            </a:r>
            <a:r>
              <a:rPr lang="ru-RU" sz="2800" dirty="0">
                <a:sym typeface="+mn-ea"/>
              </a:rPr>
              <a:t>;</a:t>
            </a:r>
            <a:endParaRPr lang="ru-RU" sz="28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b="1" dirty="0" smtClean="0">
                <a:sym typeface="+mn-ea"/>
              </a:rPr>
              <a:t>обеспечение</a:t>
            </a:r>
            <a:r>
              <a:rPr lang="ru-RU" sz="2800" dirty="0" smtClean="0">
                <a:sym typeface="+mn-ea"/>
              </a:rPr>
              <a:t> </a:t>
            </a:r>
            <a:r>
              <a:rPr lang="ru-RU" sz="2800" dirty="0">
                <a:sym typeface="+mn-ea"/>
              </a:rPr>
              <a:t>человека и </a:t>
            </a:r>
            <a:r>
              <a:rPr lang="ru-RU" sz="2800" dirty="0" smtClean="0">
                <a:sym typeface="+mn-ea"/>
              </a:rPr>
              <a:t>общества </a:t>
            </a:r>
            <a:r>
              <a:rPr lang="ru-RU" sz="2800" u="sng" dirty="0">
                <a:sym typeface="+mn-ea"/>
              </a:rPr>
              <a:t>достоверной и </a:t>
            </a:r>
            <a:r>
              <a:rPr lang="ru-RU" sz="2800" u="sng" dirty="0" smtClean="0">
                <a:sym typeface="+mn-ea"/>
              </a:rPr>
              <a:t>полной </a:t>
            </a:r>
            <a:r>
              <a:rPr lang="ru-RU" sz="2800" u="sng" dirty="0">
                <a:sym typeface="+mn-ea"/>
              </a:rPr>
              <a:t>информацией</a:t>
            </a:r>
            <a:r>
              <a:rPr lang="ru-RU" sz="2800" dirty="0">
                <a:sym typeface="+mn-ea"/>
              </a:rPr>
              <a:t>;</a:t>
            </a:r>
            <a:endParaRPr lang="ru-RU" sz="28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sz="2800" u="sng" dirty="0" smtClean="0">
                <a:sym typeface="+mn-ea"/>
              </a:rPr>
              <a:t>правовая</a:t>
            </a:r>
            <a:r>
              <a:rPr lang="ru-RU" sz="2800" dirty="0" smtClean="0">
                <a:sym typeface="+mn-ea"/>
              </a:rPr>
              <a:t> </a:t>
            </a:r>
            <a:r>
              <a:rPr lang="ru-RU" sz="2800" b="1" dirty="0">
                <a:sym typeface="+mn-ea"/>
              </a:rPr>
              <a:t>защита</a:t>
            </a:r>
            <a:r>
              <a:rPr lang="ru-RU" sz="2800" dirty="0">
                <a:sym typeface="+mn-ea"/>
              </a:rPr>
              <a:t> человека и общества при получении, распространении и </a:t>
            </a:r>
            <a:r>
              <a:rPr lang="ru-RU" sz="2800" dirty="0" smtClean="0">
                <a:sym typeface="+mn-ea"/>
              </a:rPr>
              <a:t>использовании </a:t>
            </a:r>
            <a:r>
              <a:rPr lang="ru-RU" sz="2800" dirty="0">
                <a:sym typeface="+mn-ea"/>
              </a:rPr>
              <a:t>информации.</a:t>
            </a:r>
            <a:endParaRPr lang="ru-RU" sz="2800" dirty="0">
              <a:solidFill>
                <a:schemeClr val="tx1"/>
              </a:solidFill>
            </a:endParaRPr>
          </a:p>
          <a:p>
            <a:endParaRPr lang="ru-RU" altLang="en-US" sz="2800" dirty="0"/>
          </a:p>
        </p:txBody>
      </p:sp>
      <p:pic>
        <p:nvPicPr>
          <p:cNvPr id="3074" name="Picture 2" descr="C:\Users\Marina\Desktop\Презентации к диплому\3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9920" y="4653280"/>
            <a:ext cx="3220085" cy="2052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01850" y="315595"/>
            <a:ext cx="5843905" cy="1226185"/>
          </a:xfrm>
          <a:prstGeom prst="rect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altLang="en-US" sz="2800" b="1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Качества</a:t>
            </a:r>
            <a:r>
              <a:rPr lang="ru-RU" altLang="en-US" sz="2800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информационной безопасности </a:t>
            </a:r>
            <a:endParaRPr lang="ru-RU" altLang="en-US" sz="2800" dirty="0">
              <a:ln>
                <a:solidFill>
                  <a:schemeClr val="tx1"/>
                </a:solidFill>
              </a:ln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2420888"/>
            <a:ext cx="2224583" cy="4339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20" b="1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Доступность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3140968"/>
            <a:ext cx="2236190" cy="4339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20" b="1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Целостность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3933056"/>
            <a:ext cx="3654152" cy="433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20" b="1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Конфиденциальность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accent5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Arial" panose="020B0604020202020204" pitchFamily="34" charset="0"/>
                <a:cs typeface="Arial" panose="020B0604020202020204" pitchFamily="34" charset="0"/>
              </a:rPr>
              <a:t>Основные каналы информации</a:t>
            </a:r>
            <a:endParaRPr lang="ru-RU" sz="4000" dirty="0" smtClean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55776" y="1600200"/>
            <a:ext cx="5695414" cy="2283460"/>
          </a:xfrm>
        </p:spPr>
        <p:txBody>
          <a:bodyPr/>
          <a:lstStyle/>
          <a:p>
            <a:r>
              <a:rPr lang="ru-RU" dirty="0" smtClean="0"/>
              <a:t>ИНТЕРНЕТ </a:t>
            </a:r>
            <a:endParaRPr lang="ru-RU" dirty="0" smtClean="0"/>
          </a:p>
          <a:p>
            <a:r>
              <a:rPr lang="ru-RU" dirty="0" smtClean="0"/>
              <a:t>СОТОВЫЕ ТЕЛЕФОНЫ</a:t>
            </a:r>
            <a:endParaRPr lang="ru-RU" dirty="0" smtClean="0"/>
          </a:p>
          <a:p>
            <a:r>
              <a:rPr lang="ru-RU" dirty="0" smtClean="0"/>
              <a:t>МОБИЛЬНЫЙ КОМПЬЮТЕР</a:t>
            </a:r>
            <a:endParaRPr lang="ru-RU" dirty="0"/>
          </a:p>
        </p:txBody>
      </p:sp>
      <p:pic>
        <p:nvPicPr>
          <p:cNvPr id="1026" name="Picture 2" descr="http://upload.wikimedia.org/wikipedia/commons/thumb/c/c0/Toshiba_Portege_3500_Tablet_PC.JPG/250px-Toshiba_Portege_3500_Tablet_PC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627630" y="3864610"/>
            <a:ext cx="2836545" cy="2962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Содержимое 3" descr="fly-e154-564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6866255" y="4472305"/>
            <a:ext cx="2122170" cy="2350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/>
          <a:lstStyle/>
          <a:p>
            <a:r>
              <a:rPr lang="ru-RU" sz="4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</a:rPr>
              <a:t>Источники</a:t>
            </a:r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</a:rPr>
              <a:t> </a:t>
            </a:r>
            <a:b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</a:rPr>
            </a:br>
            <a:r>
              <a:rPr lang="ru-RU" sz="40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</a:rPr>
              <a:t>информационных угроз</a:t>
            </a:r>
            <a:endParaRPr lang="ru-RU" sz="4000" b="1" dirty="0" smtClean="0">
              <a:ln w="17780" cmpd="sng">
                <a:solidFill>
                  <a:schemeClr val="tx1"/>
                </a:solidFill>
                <a:prstDash val="solid"/>
                <a:miter lim="800000"/>
              </a:ln>
            </a:endParaRPr>
          </a:p>
        </p:txBody>
      </p:sp>
      <p:grpSp>
        <p:nvGrpSpPr>
          <p:cNvPr id="46" name="Группа 45"/>
          <p:cNvGrpSpPr/>
          <p:nvPr/>
        </p:nvGrpSpPr>
        <p:grpSpPr>
          <a:xfrm>
            <a:off x="1651635" y="1520825"/>
            <a:ext cx="6992620" cy="5282565"/>
            <a:chOff x="971600" y="1520850"/>
            <a:chExt cx="7200800" cy="5076502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3420001" y="1520850"/>
              <a:ext cx="2592288" cy="792088"/>
            </a:xfrm>
            <a:prstGeom prst="roundRect">
              <a:avLst/>
            </a:prstGeom>
            <a:solidFill>
              <a:schemeClr val="accent1">
                <a:alpha val="5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Источники</a:t>
              </a:r>
              <a:endParaRPr lang="ru-RU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5580112" y="3219725"/>
              <a:ext cx="2592288" cy="792088"/>
            </a:xfrm>
            <a:prstGeom prst="roundRect">
              <a:avLst/>
            </a:prstGeom>
            <a:solidFill>
              <a:schemeClr val="accent1">
                <a:alpha val="5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</a:rPr>
                <a:t>Внутренние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971600" y="3203135"/>
              <a:ext cx="2592288" cy="792088"/>
            </a:xfrm>
            <a:prstGeom prst="roundRect">
              <a:avLst/>
            </a:prstGeom>
            <a:solidFill>
              <a:schemeClr val="accent1">
                <a:alpha val="5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>
                  <a:solidFill>
                    <a:schemeClr val="tx1"/>
                  </a:solidFill>
                </a:rPr>
                <a:t>Внешние</a:t>
              </a:r>
              <a:endParaRPr lang="ru-RU"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619672" y="4149080"/>
              <a:ext cx="2448272" cy="504056"/>
            </a:xfrm>
            <a:prstGeom prst="rect">
              <a:avLst/>
            </a:prstGeom>
            <a:solidFill>
              <a:schemeClr val="accent1"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Политика стран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619672" y="4797152"/>
              <a:ext cx="2448272" cy="504056"/>
            </a:xfrm>
            <a:prstGeom prst="rect">
              <a:avLst/>
            </a:prstGeom>
            <a:solidFill>
              <a:schemeClr val="accent1"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Информационная война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619672" y="5445224"/>
              <a:ext cx="2448272" cy="504056"/>
            </a:xfrm>
            <a:prstGeom prst="rect">
              <a:avLst/>
            </a:prstGeom>
            <a:solidFill>
              <a:schemeClr val="accent1"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Преступная деятельность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619672" y="6093296"/>
              <a:ext cx="2448272" cy="504056"/>
            </a:xfrm>
            <a:prstGeom prst="rect">
              <a:avLst/>
            </a:prstGeom>
            <a:solidFill>
              <a:schemeClr val="accent1"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Прочие источники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076056" y="4149080"/>
              <a:ext cx="2448272" cy="504056"/>
            </a:xfrm>
            <a:prstGeom prst="rect">
              <a:avLst/>
            </a:prstGeom>
            <a:solidFill>
              <a:schemeClr val="accent1"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</a:rPr>
                <a:t>Отставание по уроню информатизации</a:t>
              </a:r>
              <a:endParaRPr lang="ru-RU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076056" y="4797152"/>
              <a:ext cx="2448272" cy="504056"/>
            </a:xfrm>
            <a:prstGeom prst="rect">
              <a:avLst/>
            </a:prstGeom>
            <a:solidFill>
              <a:schemeClr val="accent1"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Отставание по технологии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076056" y="5445224"/>
              <a:ext cx="2448272" cy="504056"/>
            </a:xfrm>
            <a:prstGeom prst="rect">
              <a:avLst/>
            </a:prstGeom>
            <a:solidFill>
              <a:schemeClr val="accent1"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>
                  <a:solidFill>
                    <a:schemeClr val="tx1"/>
                  </a:solidFill>
                </a:rPr>
                <a:t>Недостаточный уровень образования</a:t>
              </a:r>
              <a:endParaRPr lang="ru-RU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076056" y="6093296"/>
              <a:ext cx="2448272" cy="504056"/>
            </a:xfrm>
            <a:prstGeom prst="rect">
              <a:avLst/>
            </a:prstGeom>
            <a:solidFill>
              <a:schemeClr val="accent1">
                <a:alpha val="4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Прочие источники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  <p:cxnSp>
          <p:nvCxnSpPr>
            <p:cNvPr id="16" name="Прямая соединительная линия 15"/>
            <p:cNvCxnSpPr/>
            <p:nvPr/>
          </p:nvCxnSpPr>
          <p:spPr>
            <a:xfrm>
              <a:off x="2267744" y="2780928"/>
              <a:ext cx="4608512" cy="0"/>
            </a:xfrm>
            <a:prstGeom prst="line">
              <a:avLst/>
            </a:prstGeom>
            <a:ln w="444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>
              <a:endCxn id="6" idx="0"/>
            </p:cNvCxnSpPr>
            <p:nvPr/>
          </p:nvCxnSpPr>
          <p:spPr>
            <a:xfrm>
              <a:off x="2267744" y="2780928"/>
              <a:ext cx="0" cy="422207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>
              <a:endCxn id="5" idx="0"/>
            </p:cNvCxnSpPr>
            <p:nvPr/>
          </p:nvCxnSpPr>
          <p:spPr>
            <a:xfrm>
              <a:off x="6876256" y="2780928"/>
              <a:ext cx="0" cy="438797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>
              <a:stCxn id="4" idx="2"/>
            </p:cNvCxnSpPr>
            <p:nvPr/>
          </p:nvCxnSpPr>
          <p:spPr>
            <a:xfrm>
              <a:off x="4716145" y="2312938"/>
              <a:ext cx="0" cy="360040"/>
            </a:xfrm>
            <a:prstGeom prst="line">
              <a:avLst/>
            </a:prstGeom>
            <a:ln w="444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>
              <a:off x="1259632" y="3995223"/>
              <a:ext cx="0" cy="2350101"/>
            </a:xfrm>
            <a:prstGeom prst="line">
              <a:avLst/>
            </a:prstGeom>
            <a:ln w="444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 стрелкой 25"/>
            <p:cNvCxnSpPr>
              <a:endCxn id="7" idx="1"/>
            </p:cNvCxnSpPr>
            <p:nvPr/>
          </p:nvCxnSpPr>
          <p:spPr>
            <a:xfrm>
              <a:off x="1259632" y="4401108"/>
              <a:ext cx="360040" cy="0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>
              <a:endCxn id="8" idx="1"/>
            </p:cNvCxnSpPr>
            <p:nvPr/>
          </p:nvCxnSpPr>
          <p:spPr>
            <a:xfrm>
              <a:off x="1259632" y="5049180"/>
              <a:ext cx="360040" cy="0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 стрелкой 29"/>
            <p:cNvCxnSpPr>
              <a:endCxn id="9" idx="1"/>
            </p:cNvCxnSpPr>
            <p:nvPr/>
          </p:nvCxnSpPr>
          <p:spPr>
            <a:xfrm>
              <a:off x="1259632" y="5697252"/>
              <a:ext cx="360040" cy="0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 стрелкой 31"/>
            <p:cNvCxnSpPr>
              <a:endCxn id="10" idx="1"/>
            </p:cNvCxnSpPr>
            <p:nvPr/>
          </p:nvCxnSpPr>
          <p:spPr>
            <a:xfrm>
              <a:off x="1259632" y="6345324"/>
              <a:ext cx="360040" cy="0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7902370" y="3995223"/>
              <a:ext cx="18002" cy="2350101"/>
            </a:xfrm>
            <a:prstGeom prst="line">
              <a:avLst/>
            </a:prstGeom>
            <a:ln w="444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 стрелкой 37"/>
            <p:cNvCxnSpPr>
              <a:endCxn id="11" idx="3"/>
            </p:cNvCxnSpPr>
            <p:nvPr/>
          </p:nvCxnSpPr>
          <p:spPr>
            <a:xfrm flipH="1">
              <a:off x="7524328" y="4401108"/>
              <a:ext cx="360040" cy="0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 стрелкой 39"/>
            <p:cNvCxnSpPr>
              <a:endCxn id="12" idx="3"/>
            </p:cNvCxnSpPr>
            <p:nvPr/>
          </p:nvCxnSpPr>
          <p:spPr>
            <a:xfrm flipH="1">
              <a:off x="7524328" y="5049180"/>
              <a:ext cx="378042" cy="0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 стрелкой 41"/>
            <p:cNvCxnSpPr>
              <a:endCxn id="13" idx="3"/>
            </p:cNvCxnSpPr>
            <p:nvPr/>
          </p:nvCxnSpPr>
          <p:spPr>
            <a:xfrm flipH="1">
              <a:off x="7524328" y="5697252"/>
              <a:ext cx="378042" cy="0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 стрелкой 43"/>
            <p:cNvCxnSpPr>
              <a:endCxn id="14" idx="3"/>
            </p:cNvCxnSpPr>
            <p:nvPr/>
          </p:nvCxnSpPr>
          <p:spPr>
            <a:xfrm flipH="1">
              <a:off x="7524328" y="6345324"/>
              <a:ext cx="396044" cy="0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dir="r"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5202" y="116632"/>
            <a:ext cx="8229600" cy="1340768"/>
          </a:xfrm>
        </p:spPr>
        <p:txBody>
          <a:bodyPr/>
          <a:lstStyle/>
          <a:p>
            <a:r>
              <a:rPr lang="ru-RU" sz="3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>Виды </a:t>
            </a:r>
            <a:br>
              <a:rPr lang="ru-RU" sz="36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</a:br>
            <a:r>
              <a:rPr lang="ru-RU" sz="3600" b="1" dirty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>информационных угроз</a:t>
            </a:r>
            <a:endParaRPr lang="ru-RU" sz="36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483768" y="1677456"/>
            <a:ext cx="4316676" cy="972108"/>
          </a:xfrm>
          <a:prstGeom prst="roundRect">
            <a:avLst/>
          </a:prstGeom>
          <a:solidFill>
            <a:schemeClr val="accent1"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Информационные угрозы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76056" y="3268381"/>
            <a:ext cx="3096344" cy="792088"/>
          </a:xfrm>
          <a:prstGeom prst="roundRect">
            <a:avLst/>
          </a:prstGeom>
          <a:solidFill>
            <a:schemeClr val="accent1"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Случайные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71600" y="3251791"/>
            <a:ext cx="3096344" cy="792088"/>
          </a:xfrm>
          <a:prstGeom prst="roundRect">
            <a:avLst/>
          </a:prstGeom>
          <a:solidFill>
            <a:schemeClr val="accent1"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Преднамеренные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4197736"/>
            <a:ext cx="2448272" cy="504056"/>
          </a:xfrm>
          <a:prstGeom prst="rect">
            <a:avLst/>
          </a:prstGeom>
          <a:solidFill>
            <a:schemeClr val="accent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Хищение информации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32039" y="4993904"/>
            <a:ext cx="2448272" cy="504056"/>
          </a:xfrm>
          <a:prstGeom prst="rect">
            <a:avLst/>
          </a:prstGeom>
          <a:solidFill>
            <a:schemeClr val="accent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Компьютерные вирусы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32039" y="5745908"/>
            <a:ext cx="2448272" cy="900100"/>
          </a:xfrm>
          <a:prstGeom prst="rect">
            <a:avLst/>
          </a:prstGeom>
          <a:solidFill>
            <a:schemeClr val="accent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Физическое воздействие </a:t>
            </a:r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 аппаратуру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76056" y="4197736"/>
            <a:ext cx="2448272" cy="504056"/>
          </a:xfrm>
          <a:prstGeom prst="rect">
            <a:avLst/>
          </a:prstGeom>
          <a:solidFill>
            <a:schemeClr val="accent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Ошибки пользователя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76056" y="4845808"/>
            <a:ext cx="2448272" cy="504056"/>
          </a:xfrm>
          <a:prstGeom prst="rect">
            <a:avLst/>
          </a:prstGeom>
          <a:solidFill>
            <a:schemeClr val="accent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Ошибки профессионалов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76056" y="5493880"/>
            <a:ext cx="2448272" cy="504056"/>
          </a:xfrm>
          <a:prstGeom prst="rect">
            <a:avLst/>
          </a:prstGeom>
          <a:solidFill>
            <a:schemeClr val="accent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Отказы и сбои аппаратуры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76056" y="6141952"/>
            <a:ext cx="2448272" cy="504056"/>
          </a:xfrm>
          <a:prstGeom prst="rect">
            <a:avLst/>
          </a:prstGeom>
          <a:solidFill>
            <a:schemeClr val="accent1"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Форс-мажорные обстоятельства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2267744" y="2829584"/>
            <a:ext cx="4608512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267744" y="2829584"/>
            <a:ext cx="0" cy="422207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876256" y="2829584"/>
            <a:ext cx="0" cy="438797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5" idx="2"/>
          </p:cNvCxnSpPr>
          <p:nvPr/>
        </p:nvCxnSpPr>
        <p:spPr>
          <a:xfrm>
            <a:off x="4642106" y="2649564"/>
            <a:ext cx="0" cy="18002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1259632" y="4043879"/>
            <a:ext cx="12367" cy="2152079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8" idx="1"/>
          </p:cNvCxnSpPr>
          <p:nvPr/>
        </p:nvCxnSpPr>
        <p:spPr>
          <a:xfrm>
            <a:off x="1259632" y="4449764"/>
            <a:ext cx="360040" cy="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9" idx="1"/>
          </p:cNvCxnSpPr>
          <p:nvPr/>
        </p:nvCxnSpPr>
        <p:spPr>
          <a:xfrm>
            <a:off x="1271999" y="5245932"/>
            <a:ext cx="360040" cy="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10" idx="1"/>
          </p:cNvCxnSpPr>
          <p:nvPr/>
        </p:nvCxnSpPr>
        <p:spPr>
          <a:xfrm>
            <a:off x="1271999" y="6195958"/>
            <a:ext cx="360040" cy="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7902370" y="4043879"/>
            <a:ext cx="18002" cy="2350101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endCxn id="12" idx="3"/>
          </p:cNvCxnSpPr>
          <p:nvPr/>
        </p:nvCxnSpPr>
        <p:spPr>
          <a:xfrm flipH="1">
            <a:off x="7524328" y="4449764"/>
            <a:ext cx="360040" cy="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13" idx="3"/>
          </p:cNvCxnSpPr>
          <p:nvPr/>
        </p:nvCxnSpPr>
        <p:spPr>
          <a:xfrm flipH="1">
            <a:off x="7524328" y="5097836"/>
            <a:ext cx="378042" cy="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14" idx="3"/>
          </p:cNvCxnSpPr>
          <p:nvPr/>
        </p:nvCxnSpPr>
        <p:spPr>
          <a:xfrm flipH="1">
            <a:off x="7524328" y="5745908"/>
            <a:ext cx="378042" cy="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15" idx="3"/>
          </p:cNvCxnSpPr>
          <p:nvPr/>
        </p:nvCxnSpPr>
        <p:spPr>
          <a:xfrm flipH="1">
            <a:off x="7524328" y="6393980"/>
            <a:ext cx="396044" cy="0"/>
          </a:xfrm>
          <a:prstGeom prst="straightConnector1">
            <a:avLst/>
          </a:prstGeom>
          <a:ln w="444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Группа 43"/>
          <p:cNvGrpSpPr/>
          <p:nvPr/>
        </p:nvGrpSpPr>
        <p:grpSpPr>
          <a:xfrm>
            <a:off x="631190" y="788035"/>
            <a:ext cx="7793355" cy="4928235"/>
            <a:chOff x="719572" y="357575"/>
            <a:chExt cx="7704856" cy="5358790"/>
          </a:xfrm>
        </p:grpSpPr>
        <p:cxnSp>
          <p:nvCxnSpPr>
            <p:cNvPr id="32" name="Прямая со стрелкой 31"/>
            <p:cNvCxnSpPr>
              <a:endCxn id="31" idx="0"/>
            </p:cNvCxnSpPr>
            <p:nvPr/>
          </p:nvCxnSpPr>
          <p:spPr>
            <a:xfrm>
              <a:off x="4577560" y="2173749"/>
              <a:ext cx="30444" cy="2623403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Скругленный прямоугольник 5"/>
            <p:cNvSpPr/>
            <p:nvPr/>
          </p:nvSpPr>
          <p:spPr>
            <a:xfrm>
              <a:off x="1374441" y="357575"/>
              <a:ext cx="6509700" cy="1815935"/>
            </a:xfrm>
            <a:prstGeom prst="roundRect">
              <a:avLst/>
            </a:prstGeom>
            <a:solidFill>
              <a:schemeClr val="accent1">
                <a:alpha val="5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Компьютерные вирусы </a:t>
              </a:r>
              <a:endParaRPr lang="ru-RU" sz="3200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ru-RU" sz="3200" b="1" dirty="0" smtClean="0">
                  <a:solidFill>
                    <a:schemeClr val="tx1"/>
                  </a:solidFill>
                </a:rPr>
                <a:t>по величине вредного воздействия</a:t>
              </a:r>
              <a:endParaRPr lang="ru-RU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5328084" y="3284984"/>
              <a:ext cx="3096344" cy="919213"/>
            </a:xfrm>
            <a:prstGeom prst="roundRect">
              <a:avLst/>
            </a:prstGeom>
            <a:solidFill>
              <a:schemeClr val="accent1">
                <a:alpha val="5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Опасные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719572" y="3284984"/>
              <a:ext cx="3096344" cy="919213"/>
            </a:xfrm>
            <a:prstGeom prst="roundRect">
              <a:avLst/>
            </a:prstGeom>
            <a:solidFill>
              <a:schemeClr val="accent1">
                <a:alpha val="5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Неопасные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Прямая со стрелкой 16"/>
            <p:cNvCxnSpPr>
              <a:endCxn id="8" idx="0"/>
            </p:cNvCxnSpPr>
            <p:nvPr/>
          </p:nvCxnSpPr>
          <p:spPr>
            <a:xfrm>
              <a:off x="2267744" y="2173749"/>
              <a:ext cx="0" cy="1111235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 стрелкой 17"/>
            <p:cNvCxnSpPr>
              <a:endCxn id="7" idx="0"/>
            </p:cNvCxnSpPr>
            <p:nvPr/>
          </p:nvCxnSpPr>
          <p:spPr>
            <a:xfrm>
              <a:off x="6876256" y="2173749"/>
              <a:ext cx="0" cy="1111235"/>
            </a:xfrm>
            <a:prstGeom prst="straightConnector1">
              <a:avLst/>
            </a:prstGeom>
            <a:ln w="444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Скругленный прямоугольник 30"/>
            <p:cNvSpPr/>
            <p:nvPr/>
          </p:nvSpPr>
          <p:spPr>
            <a:xfrm>
              <a:off x="3059832" y="4797152"/>
              <a:ext cx="3096344" cy="919213"/>
            </a:xfrm>
            <a:prstGeom prst="roundRect">
              <a:avLst/>
            </a:prstGeom>
            <a:solidFill>
              <a:schemeClr val="accent1">
                <a:alpha val="5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chemeClr val="tx1"/>
                  </a:solidFill>
                </a:rPr>
                <a:t> Очень опасные</a:t>
              </a:r>
              <a:endParaRPr lang="ru-RU" sz="2400" b="1" dirty="0">
                <a:solidFill>
                  <a:schemeClr val="tx1"/>
                </a:solidFill>
              </a:endParaRPr>
            </a:p>
          </p:txBody>
        </p:sp>
      </p:grpSp>
      <p:pic>
        <p:nvPicPr>
          <p:cNvPr id="4098" name="Picture 2" descr="C:\Users\Marina\Desktop\Презентации к диплому\34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" y="4779010"/>
            <a:ext cx="2336165" cy="2078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ИНФОРМАТИ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ИНФОРМАТИКА</Template>
  <TotalTime>0</TotalTime>
  <Words>2706</Words>
  <Application>WPS Presentation</Application>
  <PresentationFormat>Экран (4:3)</PresentationFormat>
  <Paragraphs>155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Arial</vt:lpstr>
      <vt:lpstr>SimSun</vt:lpstr>
      <vt:lpstr>Wingdings</vt:lpstr>
      <vt:lpstr>Times New Roman</vt:lpstr>
      <vt:lpstr>Calibri</vt:lpstr>
      <vt:lpstr>Microsoft YaHei</vt:lpstr>
      <vt:lpstr>Arial Unicode MS</vt:lpstr>
      <vt:lpstr>Презентация ИНФОРМАТИКА</vt:lpstr>
      <vt:lpstr> ИНФОРМАЦИОННАЯ БЕЗОПАСНОСТЬ  и ЦИФРОВАЯ ГРАМОТНОСТЬ</vt:lpstr>
      <vt:lpstr>ИНФОРМАЦИОННАЯ БЕЗОПАСНОСТЬ</vt:lpstr>
      <vt:lpstr>ИНФОРМАЦИОННАЯ БЕЗОПАСНОСТЬ</vt:lpstr>
      <vt:lpstr>Цели  информационной безопасности</vt:lpstr>
      <vt:lpstr>PowerPoint 演示文稿</vt:lpstr>
      <vt:lpstr>Основные каналы информации</vt:lpstr>
      <vt:lpstr>Источники  информационных угроз</vt:lpstr>
      <vt:lpstr>Виды  информационных угроз</vt:lpstr>
      <vt:lpstr>PowerPoint 演示文稿</vt:lpstr>
      <vt:lpstr>PowerPoint 演示文稿</vt:lpstr>
      <vt:lpstr>PowerPoint 演示文稿</vt:lpstr>
      <vt:lpstr>PowerPoint 演示文稿</vt:lpstr>
      <vt:lpstr>Основы компьютерной (цифровой) грамотности: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пк</cp:lastModifiedBy>
  <cp:revision>60</cp:revision>
  <dcterms:created xsi:type="dcterms:W3CDTF">2023-11-18T17:32:00Z</dcterms:created>
  <dcterms:modified xsi:type="dcterms:W3CDTF">2023-11-23T13:28:37Z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2D0B09A35DDD41EFBDE9E8FE7497EBFF_12</vt:lpwstr>
  </property>
  <property fmtid="{D5CDD505-2E9C-101B-9397-08002B2CF9AE}" pid="3" name="KSOProductBuildVer">
    <vt:lpwstr>1049-12.2.0.13306</vt:lpwstr>
  </property>
</Properties>
</file>