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39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B8DD5B-CCEE-468E-8534-65C97940ECFA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65B7970F-EED0-426A-91E9-461B1AF82416}">
      <dgm:prSet phldrT="[Текст]"/>
      <dgm:spPr/>
      <dgm:t>
        <a:bodyPr/>
        <a:lstStyle/>
        <a:p>
          <a:r>
            <a:rPr lang="ru-RU" dirty="0" smtClean="0">
              <a:solidFill>
                <a:srgbClr val="003300"/>
              </a:solidFill>
            </a:rPr>
            <a:t>Наглядная пропаганда</a:t>
          </a:r>
          <a:endParaRPr lang="ru-RU" dirty="0">
            <a:solidFill>
              <a:srgbClr val="003300"/>
            </a:solidFill>
          </a:endParaRPr>
        </a:p>
      </dgm:t>
    </dgm:pt>
    <dgm:pt modelId="{22E8B51F-368A-48A5-B80F-1A76A207016C}" type="parTrans" cxnId="{157F4E92-E988-47E8-BB2E-E806BC754C07}">
      <dgm:prSet/>
      <dgm:spPr/>
      <dgm:t>
        <a:bodyPr/>
        <a:lstStyle/>
        <a:p>
          <a:endParaRPr lang="ru-RU"/>
        </a:p>
      </dgm:t>
    </dgm:pt>
    <dgm:pt modelId="{CB5C1EDD-FDB8-4773-908F-881CFDE334FA}" type="sibTrans" cxnId="{157F4E92-E988-47E8-BB2E-E806BC754C07}">
      <dgm:prSet/>
      <dgm:spPr/>
      <dgm:t>
        <a:bodyPr/>
        <a:lstStyle/>
        <a:p>
          <a:endParaRPr lang="ru-RU"/>
        </a:p>
      </dgm:t>
    </dgm:pt>
    <dgm:pt modelId="{4E31BE1C-4BB1-49D1-9AE9-D248F99D44EA}">
      <dgm:prSet phldrT="[Текст]"/>
      <dgm:spPr/>
      <dgm:t>
        <a:bodyPr/>
        <a:lstStyle/>
        <a:p>
          <a:r>
            <a:rPr lang="ru-RU" dirty="0" smtClean="0">
              <a:solidFill>
                <a:srgbClr val="003300"/>
              </a:solidFill>
            </a:rPr>
            <a:t>Родительские собрания</a:t>
          </a:r>
          <a:endParaRPr lang="ru-RU" dirty="0">
            <a:solidFill>
              <a:srgbClr val="003300"/>
            </a:solidFill>
          </a:endParaRPr>
        </a:p>
      </dgm:t>
    </dgm:pt>
    <dgm:pt modelId="{8152D200-BEA8-4A6D-B86A-D7C3324D3021}" type="parTrans" cxnId="{F182FF8F-8B26-418B-9600-C0E91F7CFF53}">
      <dgm:prSet/>
      <dgm:spPr/>
      <dgm:t>
        <a:bodyPr/>
        <a:lstStyle/>
        <a:p>
          <a:endParaRPr lang="ru-RU"/>
        </a:p>
      </dgm:t>
    </dgm:pt>
    <dgm:pt modelId="{62E9C075-F824-40F4-96A8-4A8767EDEA45}" type="sibTrans" cxnId="{F182FF8F-8B26-418B-9600-C0E91F7CFF53}">
      <dgm:prSet/>
      <dgm:spPr/>
      <dgm:t>
        <a:bodyPr/>
        <a:lstStyle/>
        <a:p>
          <a:endParaRPr lang="ru-RU"/>
        </a:p>
      </dgm:t>
    </dgm:pt>
    <dgm:pt modelId="{1B280AFE-AE54-4B2C-B578-766659CF8276}">
      <dgm:prSet phldrT="[Текст]"/>
      <dgm:spPr/>
      <dgm:t>
        <a:bodyPr/>
        <a:lstStyle/>
        <a:p>
          <a:r>
            <a:rPr lang="ru-RU" dirty="0" smtClean="0">
              <a:solidFill>
                <a:srgbClr val="003300"/>
              </a:solidFill>
            </a:rPr>
            <a:t>Беседы и консультации</a:t>
          </a:r>
          <a:endParaRPr lang="ru-RU" dirty="0">
            <a:solidFill>
              <a:srgbClr val="003300"/>
            </a:solidFill>
          </a:endParaRPr>
        </a:p>
      </dgm:t>
    </dgm:pt>
    <dgm:pt modelId="{C5B56783-1B92-42CE-8398-D5DA57AE94BE}" type="parTrans" cxnId="{B3E806DA-E52A-40EA-A278-DAE56597AEBF}">
      <dgm:prSet/>
      <dgm:spPr/>
      <dgm:t>
        <a:bodyPr/>
        <a:lstStyle/>
        <a:p>
          <a:endParaRPr lang="ru-RU"/>
        </a:p>
      </dgm:t>
    </dgm:pt>
    <dgm:pt modelId="{30D1A3B9-4C7A-434C-8E18-DBB6E6659EA4}" type="sibTrans" cxnId="{B3E806DA-E52A-40EA-A278-DAE56597AEBF}">
      <dgm:prSet/>
      <dgm:spPr/>
      <dgm:t>
        <a:bodyPr/>
        <a:lstStyle/>
        <a:p>
          <a:endParaRPr lang="ru-RU"/>
        </a:p>
      </dgm:t>
    </dgm:pt>
    <dgm:pt modelId="{16DEB103-CB06-4A70-B1FB-2B99C7DB9F93}">
      <dgm:prSet phldrT="[Текст]"/>
      <dgm:spPr/>
      <dgm:t>
        <a:bodyPr/>
        <a:lstStyle/>
        <a:p>
          <a:r>
            <a:rPr lang="ru-RU" dirty="0" smtClean="0">
              <a:solidFill>
                <a:srgbClr val="003300"/>
              </a:solidFill>
            </a:rPr>
            <a:t>Круглые столы</a:t>
          </a:r>
          <a:endParaRPr lang="ru-RU" dirty="0">
            <a:solidFill>
              <a:srgbClr val="003300"/>
            </a:solidFill>
          </a:endParaRPr>
        </a:p>
      </dgm:t>
    </dgm:pt>
    <dgm:pt modelId="{C10310E5-4E29-4E4E-871A-036DF12C775B}" type="parTrans" cxnId="{4A2A6A77-5AEC-4B86-92F9-D910D849450F}">
      <dgm:prSet/>
      <dgm:spPr/>
      <dgm:t>
        <a:bodyPr/>
        <a:lstStyle/>
        <a:p>
          <a:endParaRPr lang="ru-RU"/>
        </a:p>
      </dgm:t>
    </dgm:pt>
    <dgm:pt modelId="{F7AA3977-6BEF-41A8-8F19-56F678304FC9}" type="sibTrans" cxnId="{4A2A6A77-5AEC-4B86-92F9-D910D849450F}">
      <dgm:prSet/>
      <dgm:spPr/>
      <dgm:t>
        <a:bodyPr/>
        <a:lstStyle/>
        <a:p>
          <a:endParaRPr lang="ru-RU"/>
        </a:p>
      </dgm:t>
    </dgm:pt>
    <dgm:pt modelId="{024F1531-0377-459D-B4E5-F4A7EB43B28C}">
      <dgm:prSet phldrT="[Текст]"/>
      <dgm:spPr/>
      <dgm:t>
        <a:bodyPr/>
        <a:lstStyle/>
        <a:p>
          <a:r>
            <a:rPr lang="ru-RU" dirty="0" smtClean="0">
              <a:solidFill>
                <a:srgbClr val="003300"/>
              </a:solidFill>
            </a:rPr>
            <a:t>Дни открытых дверей</a:t>
          </a:r>
          <a:endParaRPr lang="ru-RU" dirty="0">
            <a:solidFill>
              <a:srgbClr val="003300"/>
            </a:solidFill>
          </a:endParaRPr>
        </a:p>
      </dgm:t>
    </dgm:pt>
    <dgm:pt modelId="{2C7F7811-FF34-4C7F-9168-18645D29E9BA}" type="parTrans" cxnId="{E7A64167-C40E-4321-BF9C-63D24BF3E924}">
      <dgm:prSet/>
      <dgm:spPr/>
      <dgm:t>
        <a:bodyPr/>
        <a:lstStyle/>
        <a:p>
          <a:endParaRPr lang="ru-RU"/>
        </a:p>
      </dgm:t>
    </dgm:pt>
    <dgm:pt modelId="{4C972858-8403-4680-959C-6E48A5C337C1}" type="sibTrans" cxnId="{E7A64167-C40E-4321-BF9C-63D24BF3E924}">
      <dgm:prSet/>
      <dgm:spPr/>
      <dgm:t>
        <a:bodyPr/>
        <a:lstStyle/>
        <a:p>
          <a:endParaRPr lang="ru-RU"/>
        </a:p>
      </dgm:t>
    </dgm:pt>
    <dgm:pt modelId="{03DA17D7-CEC9-4655-A0D4-5539A16D89AC}">
      <dgm:prSet phldrT="[Текст]"/>
      <dgm:spPr/>
      <dgm:t>
        <a:bodyPr/>
        <a:lstStyle/>
        <a:p>
          <a:r>
            <a:rPr lang="ru-RU" dirty="0" smtClean="0">
              <a:solidFill>
                <a:srgbClr val="003300"/>
              </a:solidFill>
            </a:rPr>
            <a:t>Семейные клубы</a:t>
          </a:r>
          <a:endParaRPr lang="ru-RU" dirty="0">
            <a:solidFill>
              <a:srgbClr val="003300"/>
            </a:solidFill>
          </a:endParaRPr>
        </a:p>
      </dgm:t>
    </dgm:pt>
    <dgm:pt modelId="{9704F738-5392-481D-909F-FCF8A8FF49A4}" type="parTrans" cxnId="{9F6DF26D-A152-4756-8368-90A17469526E}">
      <dgm:prSet/>
      <dgm:spPr/>
      <dgm:t>
        <a:bodyPr/>
        <a:lstStyle/>
        <a:p>
          <a:endParaRPr lang="ru-RU"/>
        </a:p>
      </dgm:t>
    </dgm:pt>
    <dgm:pt modelId="{C24CD9DE-8EDC-4513-AE99-1A760563803F}" type="sibTrans" cxnId="{9F6DF26D-A152-4756-8368-90A17469526E}">
      <dgm:prSet/>
      <dgm:spPr/>
      <dgm:t>
        <a:bodyPr/>
        <a:lstStyle/>
        <a:p>
          <a:endParaRPr lang="ru-RU"/>
        </a:p>
      </dgm:t>
    </dgm:pt>
    <dgm:pt modelId="{3D9A3E4B-3DE9-45B8-8B69-F92AA3C2DE9B}">
      <dgm:prSet phldrT="[Текст]"/>
      <dgm:spPr/>
      <dgm:t>
        <a:bodyPr/>
        <a:lstStyle/>
        <a:p>
          <a:r>
            <a:rPr lang="ru-RU" dirty="0" smtClean="0">
              <a:solidFill>
                <a:srgbClr val="003300"/>
              </a:solidFill>
            </a:rPr>
            <a:t>Рукописные газеты и журналы</a:t>
          </a:r>
          <a:endParaRPr lang="ru-RU" dirty="0">
            <a:solidFill>
              <a:srgbClr val="003300"/>
            </a:solidFill>
          </a:endParaRPr>
        </a:p>
      </dgm:t>
    </dgm:pt>
    <dgm:pt modelId="{2BD9BE66-41FA-4E5A-B486-CF8FD182E608}" type="parTrans" cxnId="{A5CA7FF4-4276-4250-AD89-370EEEE3C4EB}">
      <dgm:prSet/>
      <dgm:spPr/>
      <dgm:t>
        <a:bodyPr/>
        <a:lstStyle/>
        <a:p>
          <a:endParaRPr lang="ru-RU"/>
        </a:p>
      </dgm:t>
    </dgm:pt>
    <dgm:pt modelId="{941B19D3-8A3E-45C8-BCA4-8A1A5893928D}" type="sibTrans" cxnId="{A5CA7FF4-4276-4250-AD89-370EEEE3C4EB}">
      <dgm:prSet/>
      <dgm:spPr/>
      <dgm:t>
        <a:bodyPr/>
        <a:lstStyle/>
        <a:p>
          <a:endParaRPr lang="ru-RU"/>
        </a:p>
      </dgm:t>
    </dgm:pt>
    <dgm:pt modelId="{A2761F80-129B-408F-8257-F6384DAD65A7}" type="pres">
      <dgm:prSet presAssocID="{53B8DD5B-CCEE-468E-8534-65C97940ECF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714153E-3B3D-4BC7-9168-DC2F502BB679}" type="pres">
      <dgm:prSet presAssocID="{65B7970F-EED0-426A-91E9-461B1AF82416}" presName="node" presStyleLbl="node1" presStyleIdx="0" presStyleCnt="7" custLinFactNeighborX="-1415" custLinFactNeighborY="-47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93A53A-1500-48BE-A3E1-763870F88F32}" type="pres">
      <dgm:prSet presAssocID="{CB5C1EDD-FDB8-4773-908F-881CFDE334FA}" presName="sibTrans" presStyleCnt="0"/>
      <dgm:spPr/>
    </dgm:pt>
    <dgm:pt modelId="{9315CAA5-E849-47A9-9153-224A66277DE8}" type="pres">
      <dgm:prSet presAssocID="{4E31BE1C-4BB1-49D1-9AE9-D248F99D44EA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D82015-C1A0-4D4A-A0B5-B2C3F93A5CFE}" type="pres">
      <dgm:prSet presAssocID="{62E9C075-F824-40F4-96A8-4A8767EDEA45}" presName="sibTrans" presStyleCnt="0"/>
      <dgm:spPr/>
    </dgm:pt>
    <dgm:pt modelId="{BF2A97ED-7BFE-4205-97E7-002BD1EF8011}" type="pres">
      <dgm:prSet presAssocID="{1B280AFE-AE54-4B2C-B578-766659CF8276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A4297F-97E9-4C9A-8023-55DD83ABB53C}" type="pres">
      <dgm:prSet presAssocID="{30D1A3B9-4C7A-434C-8E18-DBB6E6659EA4}" presName="sibTrans" presStyleCnt="0"/>
      <dgm:spPr/>
    </dgm:pt>
    <dgm:pt modelId="{55BA4FA0-CE52-4CBF-86E6-4A02DDD1D1BC}" type="pres">
      <dgm:prSet presAssocID="{16DEB103-CB06-4A70-B1FB-2B99C7DB9F93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2A23B5-999D-4888-A530-7667CCE48863}" type="pres">
      <dgm:prSet presAssocID="{F7AA3977-6BEF-41A8-8F19-56F678304FC9}" presName="sibTrans" presStyleCnt="0"/>
      <dgm:spPr/>
    </dgm:pt>
    <dgm:pt modelId="{CE38A1B0-63F1-4795-AA09-289025A6C412}" type="pres">
      <dgm:prSet presAssocID="{024F1531-0377-459D-B4E5-F4A7EB43B28C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2577EA-0446-4D82-8089-A88FA28A9ED2}" type="pres">
      <dgm:prSet presAssocID="{4C972858-8403-4680-959C-6E48A5C337C1}" presName="sibTrans" presStyleCnt="0"/>
      <dgm:spPr/>
    </dgm:pt>
    <dgm:pt modelId="{6CF1413F-22BD-4706-AC9F-AEEE0F644146}" type="pres">
      <dgm:prSet presAssocID="{03DA17D7-CEC9-4655-A0D4-5539A16D89AC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20B997-3D1F-4904-998B-18B0CFBDB29F}" type="pres">
      <dgm:prSet presAssocID="{C24CD9DE-8EDC-4513-AE99-1A760563803F}" presName="sibTrans" presStyleCnt="0"/>
      <dgm:spPr/>
    </dgm:pt>
    <dgm:pt modelId="{E7EE811B-6726-4B70-A416-BD609765A204}" type="pres">
      <dgm:prSet presAssocID="{3D9A3E4B-3DE9-45B8-8B69-F92AA3C2DE9B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3E806DA-E52A-40EA-A278-DAE56597AEBF}" srcId="{53B8DD5B-CCEE-468E-8534-65C97940ECFA}" destId="{1B280AFE-AE54-4B2C-B578-766659CF8276}" srcOrd="2" destOrd="0" parTransId="{C5B56783-1B92-42CE-8398-D5DA57AE94BE}" sibTransId="{30D1A3B9-4C7A-434C-8E18-DBB6E6659EA4}"/>
    <dgm:cxn modelId="{2935B995-7B1E-48BD-B976-B6A4D0C117B8}" type="presOf" srcId="{1B280AFE-AE54-4B2C-B578-766659CF8276}" destId="{BF2A97ED-7BFE-4205-97E7-002BD1EF8011}" srcOrd="0" destOrd="0" presId="urn:microsoft.com/office/officeart/2005/8/layout/default"/>
    <dgm:cxn modelId="{86A83E10-DF73-4FAB-8496-1155EFBB4ED1}" type="presOf" srcId="{3D9A3E4B-3DE9-45B8-8B69-F92AA3C2DE9B}" destId="{E7EE811B-6726-4B70-A416-BD609765A204}" srcOrd="0" destOrd="0" presId="urn:microsoft.com/office/officeart/2005/8/layout/default"/>
    <dgm:cxn modelId="{6E96E2B8-E4F0-4DD3-89CD-C6AB0B0E7E1D}" type="presOf" srcId="{024F1531-0377-459D-B4E5-F4A7EB43B28C}" destId="{CE38A1B0-63F1-4795-AA09-289025A6C412}" srcOrd="0" destOrd="0" presId="urn:microsoft.com/office/officeart/2005/8/layout/default"/>
    <dgm:cxn modelId="{EF8F7D6C-7923-47AD-9443-E50BF17E2C92}" type="presOf" srcId="{53B8DD5B-CCEE-468E-8534-65C97940ECFA}" destId="{A2761F80-129B-408F-8257-F6384DAD65A7}" srcOrd="0" destOrd="0" presId="urn:microsoft.com/office/officeart/2005/8/layout/default"/>
    <dgm:cxn modelId="{71566C73-FB39-42E5-88B0-7636773C5699}" type="presOf" srcId="{4E31BE1C-4BB1-49D1-9AE9-D248F99D44EA}" destId="{9315CAA5-E849-47A9-9153-224A66277DE8}" srcOrd="0" destOrd="0" presId="urn:microsoft.com/office/officeart/2005/8/layout/default"/>
    <dgm:cxn modelId="{3595D08F-3DB4-4CFD-8E7B-1C114B9EE87A}" type="presOf" srcId="{65B7970F-EED0-426A-91E9-461B1AF82416}" destId="{E714153E-3B3D-4BC7-9168-DC2F502BB679}" srcOrd="0" destOrd="0" presId="urn:microsoft.com/office/officeart/2005/8/layout/default"/>
    <dgm:cxn modelId="{157F4E92-E988-47E8-BB2E-E806BC754C07}" srcId="{53B8DD5B-CCEE-468E-8534-65C97940ECFA}" destId="{65B7970F-EED0-426A-91E9-461B1AF82416}" srcOrd="0" destOrd="0" parTransId="{22E8B51F-368A-48A5-B80F-1A76A207016C}" sibTransId="{CB5C1EDD-FDB8-4773-908F-881CFDE334FA}"/>
    <dgm:cxn modelId="{F182FF8F-8B26-418B-9600-C0E91F7CFF53}" srcId="{53B8DD5B-CCEE-468E-8534-65C97940ECFA}" destId="{4E31BE1C-4BB1-49D1-9AE9-D248F99D44EA}" srcOrd="1" destOrd="0" parTransId="{8152D200-BEA8-4A6D-B86A-D7C3324D3021}" sibTransId="{62E9C075-F824-40F4-96A8-4A8767EDEA45}"/>
    <dgm:cxn modelId="{74DA0510-3297-4DE7-9187-1871B80E93C4}" type="presOf" srcId="{03DA17D7-CEC9-4655-A0D4-5539A16D89AC}" destId="{6CF1413F-22BD-4706-AC9F-AEEE0F644146}" srcOrd="0" destOrd="0" presId="urn:microsoft.com/office/officeart/2005/8/layout/default"/>
    <dgm:cxn modelId="{E7A64167-C40E-4321-BF9C-63D24BF3E924}" srcId="{53B8DD5B-CCEE-468E-8534-65C97940ECFA}" destId="{024F1531-0377-459D-B4E5-F4A7EB43B28C}" srcOrd="4" destOrd="0" parTransId="{2C7F7811-FF34-4C7F-9168-18645D29E9BA}" sibTransId="{4C972858-8403-4680-959C-6E48A5C337C1}"/>
    <dgm:cxn modelId="{9F6DF26D-A152-4756-8368-90A17469526E}" srcId="{53B8DD5B-CCEE-468E-8534-65C97940ECFA}" destId="{03DA17D7-CEC9-4655-A0D4-5539A16D89AC}" srcOrd="5" destOrd="0" parTransId="{9704F738-5392-481D-909F-FCF8A8FF49A4}" sibTransId="{C24CD9DE-8EDC-4513-AE99-1A760563803F}"/>
    <dgm:cxn modelId="{A5CA7FF4-4276-4250-AD89-370EEEE3C4EB}" srcId="{53B8DD5B-CCEE-468E-8534-65C97940ECFA}" destId="{3D9A3E4B-3DE9-45B8-8B69-F92AA3C2DE9B}" srcOrd="6" destOrd="0" parTransId="{2BD9BE66-41FA-4E5A-B486-CF8FD182E608}" sibTransId="{941B19D3-8A3E-45C8-BCA4-8A1A5893928D}"/>
    <dgm:cxn modelId="{81CD0B90-5464-4097-9DE6-A3B125D71672}" type="presOf" srcId="{16DEB103-CB06-4A70-B1FB-2B99C7DB9F93}" destId="{55BA4FA0-CE52-4CBF-86E6-4A02DDD1D1BC}" srcOrd="0" destOrd="0" presId="urn:microsoft.com/office/officeart/2005/8/layout/default"/>
    <dgm:cxn modelId="{4A2A6A77-5AEC-4B86-92F9-D910D849450F}" srcId="{53B8DD5B-CCEE-468E-8534-65C97940ECFA}" destId="{16DEB103-CB06-4A70-B1FB-2B99C7DB9F93}" srcOrd="3" destOrd="0" parTransId="{C10310E5-4E29-4E4E-871A-036DF12C775B}" sibTransId="{F7AA3977-6BEF-41A8-8F19-56F678304FC9}"/>
    <dgm:cxn modelId="{A1667BD1-CB9F-4828-9E7C-B02232A010C3}" type="presParOf" srcId="{A2761F80-129B-408F-8257-F6384DAD65A7}" destId="{E714153E-3B3D-4BC7-9168-DC2F502BB679}" srcOrd="0" destOrd="0" presId="urn:microsoft.com/office/officeart/2005/8/layout/default"/>
    <dgm:cxn modelId="{AACF018F-D847-4F30-B57E-F29EB8FF5DC5}" type="presParOf" srcId="{A2761F80-129B-408F-8257-F6384DAD65A7}" destId="{AD93A53A-1500-48BE-A3E1-763870F88F32}" srcOrd="1" destOrd="0" presId="urn:microsoft.com/office/officeart/2005/8/layout/default"/>
    <dgm:cxn modelId="{9D1A987E-B44D-4435-A8E1-B40351CCEABC}" type="presParOf" srcId="{A2761F80-129B-408F-8257-F6384DAD65A7}" destId="{9315CAA5-E849-47A9-9153-224A66277DE8}" srcOrd="2" destOrd="0" presId="urn:microsoft.com/office/officeart/2005/8/layout/default"/>
    <dgm:cxn modelId="{5B03D774-400A-432E-8C2B-E0D8138C7C45}" type="presParOf" srcId="{A2761F80-129B-408F-8257-F6384DAD65A7}" destId="{F2D82015-C1A0-4D4A-A0B5-B2C3F93A5CFE}" srcOrd="3" destOrd="0" presId="urn:microsoft.com/office/officeart/2005/8/layout/default"/>
    <dgm:cxn modelId="{830E9441-378E-49A6-809F-99228CE3F61A}" type="presParOf" srcId="{A2761F80-129B-408F-8257-F6384DAD65A7}" destId="{BF2A97ED-7BFE-4205-97E7-002BD1EF8011}" srcOrd="4" destOrd="0" presId="urn:microsoft.com/office/officeart/2005/8/layout/default"/>
    <dgm:cxn modelId="{BFD2DE7E-7888-42A2-83AA-DBA2DAE07509}" type="presParOf" srcId="{A2761F80-129B-408F-8257-F6384DAD65A7}" destId="{8AA4297F-97E9-4C9A-8023-55DD83ABB53C}" srcOrd="5" destOrd="0" presId="urn:microsoft.com/office/officeart/2005/8/layout/default"/>
    <dgm:cxn modelId="{2511388D-1DCC-4187-892B-F76FD4D9559B}" type="presParOf" srcId="{A2761F80-129B-408F-8257-F6384DAD65A7}" destId="{55BA4FA0-CE52-4CBF-86E6-4A02DDD1D1BC}" srcOrd="6" destOrd="0" presId="urn:microsoft.com/office/officeart/2005/8/layout/default"/>
    <dgm:cxn modelId="{674C3565-2B1C-4415-BB3A-022D3234A47B}" type="presParOf" srcId="{A2761F80-129B-408F-8257-F6384DAD65A7}" destId="{342A23B5-999D-4888-A530-7667CCE48863}" srcOrd="7" destOrd="0" presId="urn:microsoft.com/office/officeart/2005/8/layout/default"/>
    <dgm:cxn modelId="{1A652E99-06D5-4A11-A6A3-C7EE593BB4B8}" type="presParOf" srcId="{A2761F80-129B-408F-8257-F6384DAD65A7}" destId="{CE38A1B0-63F1-4795-AA09-289025A6C412}" srcOrd="8" destOrd="0" presId="urn:microsoft.com/office/officeart/2005/8/layout/default"/>
    <dgm:cxn modelId="{D5FD0ABA-2BD1-4C6F-B41D-F50A91F7DB1A}" type="presParOf" srcId="{A2761F80-129B-408F-8257-F6384DAD65A7}" destId="{5B2577EA-0446-4D82-8089-A88FA28A9ED2}" srcOrd="9" destOrd="0" presId="urn:microsoft.com/office/officeart/2005/8/layout/default"/>
    <dgm:cxn modelId="{3B3CD59A-D9F6-4D0F-BC28-CCBCF2CB415B}" type="presParOf" srcId="{A2761F80-129B-408F-8257-F6384DAD65A7}" destId="{6CF1413F-22BD-4706-AC9F-AEEE0F644146}" srcOrd="10" destOrd="0" presId="urn:microsoft.com/office/officeart/2005/8/layout/default"/>
    <dgm:cxn modelId="{1921C961-6E06-40EA-ADCE-4C6725F251E5}" type="presParOf" srcId="{A2761F80-129B-408F-8257-F6384DAD65A7}" destId="{5120B997-3D1F-4904-998B-18B0CFBDB29F}" srcOrd="11" destOrd="0" presId="urn:microsoft.com/office/officeart/2005/8/layout/default"/>
    <dgm:cxn modelId="{F2F81C0D-EADD-47BB-A2AD-DFC3A69AFFE1}" type="presParOf" srcId="{A2761F80-129B-408F-8257-F6384DAD65A7}" destId="{E7EE811B-6726-4B70-A416-BD609765A204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14153E-3B3D-4BC7-9168-DC2F502BB679}">
      <dsp:nvSpPr>
        <dsp:cNvPr id="0" name=""/>
        <dsp:cNvSpPr/>
      </dsp:nvSpPr>
      <dsp:spPr>
        <a:xfrm>
          <a:off x="573195" y="0"/>
          <a:ext cx="2031553" cy="121893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rgbClr val="003300"/>
              </a:solidFill>
            </a:rPr>
            <a:t>Наглядная пропаганда</a:t>
          </a:r>
          <a:endParaRPr lang="ru-RU" sz="2300" kern="1200" dirty="0">
            <a:solidFill>
              <a:srgbClr val="003300"/>
            </a:solidFill>
          </a:endParaRPr>
        </a:p>
      </dsp:txBody>
      <dsp:txXfrm>
        <a:off x="573195" y="0"/>
        <a:ext cx="2031553" cy="1218932"/>
      </dsp:txXfrm>
    </dsp:sp>
    <dsp:sp modelId="{9315CAA5-E849-47A9-9153-224A66277DE8}">
      <dsp:nvSpPr>
        <dsp:cNvPr id="0" name=""/>
        <dsp:cNvSpPr/>
      </dsp:nvSpPr>
      <dsp:spPr>
        <a:xfrm>
          <a:off x="2836651" y="446"/>
          <a:ext cx="2031553" cy="121893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rgbClr val="003300"/>
              </a:solidFill>
            </a:rPr>
            <a:t>Родительские собрания</a:t>
          </a:r>
          <a:endParaRPr lang="ru-RU" sz="2300" kern="1200" dirty="0">
            <a:solidFill>
              <a:srgbClr val="003300"/>
            </a:solidFill>
          </a:endParaRPr>
        </a:p>
      </dsp:txBody>
      <dsp:txXfrm>
        <a:off x="2836651" y="446"/>
        <a:ext cx="2031553" cy="1218932"/>
      </dsp:txXfrm>
    </dsp:sp>
    <dsp:sp modelId="{BF2A97ED-7BFE-4205-97E7-002BD1EF8011}">
      <dsp:nvSpPr>
        <dsp:cNvPr id="0" name=""/>
        <dsp:cNvSpPr/>
      </dsp:nvSpPr>
      <dsp:spPr>
        <a:xfrm>
          <a:off x="5071360" y="446"/>
          <a:ext cx="2031553" cy="121893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rgbClr val="003300"/>
              </a:solidFill>
            </a:rPr>
            <a:t>Беседы и консультации</a:t>
          </a:r>
          <a:endParaRPr lang="ru-RU" sz="2300" kern="1200" dirty="0">
            <a:solidFill>
              <a:srgbClr val="003300"/>
            </a:solidFill>
          </a:endParaRPr>
        </a:p>
      </dsp:txBody>
      <dsp:txXfrm>
        <a:off x="5071360" y="446"/>
        <a:ext cx="2031553" cy="1218932"/>
      </dsp:txXfrm>
    </dsp:sp>
    <dsp:sp modelId="{55BA4FA0-CE52-4CBF-86E6-4A02DDD1D1BC}">
      <dsp:nvSpPr>
        <dsp:cNvPr id="0" name=""/>
        <dsp:cNvSpPr/>
      </dsp:nvSpPr>
      <dsp:spPr>
        <a:xfrm>
          <a:off x="601941" y="1422533"/>
          <a:ext cx="2031553" cy="121893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rgbClr val="003300"/>
              </a:solidFill>
            </a:rPr>
            <a:t>Круглые столы</a:t>
          </a:r>
          <a:endParaRPr lang="ru-RU" sz="2300" kern="1200" dirty="0">
            <a:solidFill>
              <a:srgbClr val="003300"/>
            </a:solidFill>
          </a:endParaRPr>
        </a:p>
      </dsp:txBody>
      <dsp:txXfrm>
        <a:off x="601941" y="1422533"/>
        <a:ext cx="2031553" cy="1218932"/>
      </dsp:txXfrm>
    </dsp:sp>
    <dsp:sp modelId="{CE38A1B0-63F1-4795-AA09-289025A6C412}">
      <dsp:nvSpPr>
        <dsp:cNvPr id="0" name=""/>
        <dsp:cNvSpPr/>
      </dsp:nvSpPr>
      <dsp:spPr>
        <a:xfrm>
          <a:off x="2836651" y="1422533"/>
          <a:ext cx="2031553" cy="121893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rgbClr val="003300"/>
              </a:solidFill>
            </a:rPr>
            <a:t>Дни открытых дверей</a:t>
          </a:r>
          <a:endParaRPr lang="ru-RU" sz="2300" kern="1200" dirty="0">
            <a:solidFill>
              <a:srgbClr val="003300"/>
            </a:solidFill>
          </a:endParaRPr>
        </a:p>
      </dsp:txBody>
      <dsp:txXfrm>
        <a:off x="2836651" y="1422533"/>
        <a:ext cx="2031553" cy="1218932"/>
      </dsp:txXfrm>
    </dsp:sp>
    <dsp:sp modelId="{6CF1413F-22BD-4706-AC9F-AEEE0F644146}">
      <dsp:nvSpPr>
        <dsp:cNvPr id="0" name=""/>
        <dsp:cNvSpPr/>
      </dsp:nvSpPr>
      <dsp:spPr>
        <a:xfrm>
          <a:off x="5071360" y="1422533"/>
          <a:ext cx="2031553" cy="121893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rgbClr val="003300"/>
              </a:solidFill>
            </a:rPr>
            <a:t>Семейные клубы</a:t>
          </a:r>
          <a:endParaRPr lang="ru-RU" sz="2300" kern="1200" dirty="0">
            <a:solidFill>
              <a:srgbClr val="003300"/>
            </a:solidFill>
          </a:endParaRPr>
        </a:p>
      </dsp:txBody>
      <dsp:txXfrm>
        <a:off x="5071360" y="1422533"/>
        <a:ext cx="2031553" cy="1218932"/>
      </dsp:txXfrm>
    </dsp:sp>
    <dsp:sp modelId="{E7EE811B-6726-4B70-A416-BD609765A204}">
      <dsp:nvSpPr>
        <dsp:cNvPr id="0" name=""/>
        <dsp:cNvSpPr/>
      </dsp:nvSpPr>
      <dsp:spPr>
        <a:xfrm>
          <a:off x="2836651" y="2844621"/>
          <a:ext cx="2031553" cy="121893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rgbClr val="003300"/>
              </a:solidFill>
            </a:rPr>
            <a:t>Рукописные газеты и журналы</a:t>
          </a:r>
          <a:endParaRPr lang="ru-RU" sz="2300" kern="1200" dirty="0">
            <a:solidFill>
              <a:srgbClr val="003300"/>
            </a:solidFill>
          </a:endParaRPr>
        </a:p>
      </dsp:txBody>
      <dsp:txXfrm>
        <a:off x="2836651" y="2844621"/>
        <a:ext cx="2031553" cy="12189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E07BC8-1E68-4555-9A92-0A6E0F323D37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7D576A-716C-4464-A8C7-26DCD571C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067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D576A-716C-4464-A8C7-26DCD571CA2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204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36883-60AA-45CC-8327-286ACCF3F3A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8999-1B26-460B-8DA9-FB1957330B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36883-60AA-45CC-8327-286ACCF3F3A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8999-1B26-460B-8DA9-FB1957330B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36883-60AA-45CC-8327-286ACCF3F3A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8999-1B26-460B-8DA9-FB1957330B8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36883-60AA-45CC-8327-286ACCF3F3A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8999-1B26-460B-8DA9-FB1957330B8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36883-60AA-45CC-8327-286ACCF3F3A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8999-1B26-460B-8DA9-FB1957330B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36883-60AA-45CC-8327-286ACCF3F3A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8999-1B26-460B-8DA9-FB1957330B8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36883-60AA-45CC-8327-286ACCF3F3A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8999-1B26-460B-8DA9-FB1957330B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36883-60AA-45CC-8327-286ACCF3F3A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8999-1B26-460B-8DA9-FB1957330B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36883-60AA-45CC-8327-286ACCF3F3A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8999-1B26-460B-8DA9-FB1957330B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36883-60AA-45CC-8327-286ACCF3F3A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8999-1B26-460B-8DA9-FB1957330B8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36883-60AA-45CC-8327-286ACCF3F3A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08999-1B26-460B-8DA9-FB1957330B8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FA36883-60AA-45CC-8327-286ACCF3F3A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4F08999-1B26-460B-8DA9-FB1957330B8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shade val="60000"/>
                <a:satMod val="300000"/>
              </a:schemeClr>
            </a:gs>
            <a:gs pos="38000">
              <a:schemeClr val="bg1">
                <a:shade val="80000"/>
                <a:satMod val="230000"/>
              </a:schemeClr>
            </a:gs>
            <a:gs pos="100000">
              <a:schemeClr val="bg1">
                <a:tint val="97000"/>
                <a:satMod val="22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3300"/>
                </a:solidFill>
              </a:rPr>
              <a:t>Создание единой педагогической основы взаимодействия с семьями воспитанников для повышения качества дошкольного образования</a:t>
            </a:r>
            <a:endParaRPr lang="ru-RU" sz="3200" b="1" dirty="0">
              <a:solidFill>
                <a:srgbClr val="0033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>Материал подготовила</a:t>
            </a:r>
          </a:p>
          <a:p>
            <a:r>
              <a:rPr lang="ru-RU" sz="1800" dirty="0"/>
              <a:t>в</a:t>
            </a:r>
            <a:r>
              <a:rPr lang="ru-RU" sz="1800" dirty="0" smtClean="0"/>
              <a:t>оспитатель </a:t>
            </a:r>
          </a:p>
          <a:p>
            <a:r>
              <a:rPr lang="ru-RU" sz="1800" dirty="0" smtClean="0"/>
              <a:t>МБДОУ «Центр развития ребенка – детский сад № 28» </a:t>
            </a:r>
          </a:p>
          <a:p>
            <a:r>
              <a:rPr lang="ru-RU" sz="1800" dirty="0" smtClean="0"/>
              <a:t>Шульга О.Н.</a:t>
            </a:r>
          </a:p>
          <a:p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  <a:p>
            <a:endParaRPr lang="ru-RU" sz="1600" dirty="0" smtClean="0">
              <a:solidFill>
                <a:srgbClr val="003300"/>
              </a:solidFill>
            </a:endParaRPr>
          </a:p>
          <a:p>
            <a:r>
              <a:rPr lang="ru-RU" sz="1600" dirty="0" smtClean="0">
                <a:solidFill>
                  <a:srgbClr val="003300"/>
                </a:solidFill>
              </a:rPr>
              <a:t>г. Михайловск, 2023</a:t>
            </a:r>
            <a:endParaRPr lang="ru-RU" sz="1600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6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i="1" dirty="0">
                <a:solidFill>
                  <a:srgbClr val="FF0000"/>
                </a:solidFill>
                <a:latin typeface="Segoe UI Semibold" panose="020B0702040204020203" pitchFamily="34" charset="0"/>
                <a:ea typeface="Arial"/>
              </a:rPr>
              <a:t>Организация взаимодействия детского сада и семьи предполагают:</a:t>
            </a:r>
            <a:endParaRPr lang="ru-RU" sz="1800" i="1" dirty="0">
              <a:solidFill>
                <a:srgbClr val="FF0000"/>
              </a:solidFill>
              <a:latin typeface="Segoe UI Semibold" panose="020B0702040204020203" pitchFamily="34" charset="0"/>
              <a:ea typeface="Arial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3300"/>
                </a:solidFill>
                <a:latin typeface="Segoe UI Semibold" panose="020B0702040204020203" pitchFamily="34" charset="0"/>
                <a:ea typeface="Arial"/>
              </a:rPr>
              <a:t>изучение семьи с целью выяснения ее возможностей по воспитанию своих детей и детского сада</a:t>
            </a:r>
            <a:endParaRPr lang="ru-RU" sz="1800" dirty="0">
              <a:solidFill>
                <a:srgbClr val="003300"/>
              </a:solidFill>
              <a:latin typeface="Segoe UI Semibold" panose="020B0702040204020203" pitchFamily="34" charset="0"/>
              <a:ea typeface="Arial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3300"/>
                </a:solidFill>
                <a:latin typeface="Segoe UI Semibold" panose="020B0702040204020203" pitchFamily="34" charset="0"/>
                <a:ea typeface="Arial"/>
              </a:rPr>
              <a:t>группировку семей по принципу возможности их нравственного потенциала для воспитания своего ребенка, детей группы</a:t>
            </a:r>
            <a:endParaRPr lang="ru-RU" sz="1800" dirty="0">
              <a:solidFill>
                <a:srgbClr val="003300"/>
              </a:solidFill>
              <a:latin typeface="Segoe UI Semibold" panose="020B0702040204020203" pitchFamily="34" charset="0"/>
              <a:ea typeface="Arial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3300"/>
                </a:solidFill>
                <a:latin typeface="Segoe UI Semibold" panose="020B0702040204020203" pitchFamily="34" charset="0"/>
                <a:ea typeface="Arial"/>
              </a:rPr>
              <a:t>составление программы совместных действий педагога и родителей</a:t>
            </a:r>
            <a:endParaRPr lang="ru-RU" sz="1800" dirty="0">
              <a:solidFill>
                <a:srgbClr val="003300"/>
              </a:solidFill>
              <a:latin typeface="Segoe UI Semibold" panose="020B0702040204020203" pitchFamily="34" charset="0"/>
              <a:ea typeface="Arial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3300"/>
                </a:solidFill>
                <a:latin typeface="Segoe UI Semibold" panose="020B0702040204020203" pitchFamily="34" charset="0"/>
                <a:ea typeface="Arial"/>
              </a:rPr>
              <a:t>анализ промежуточных и конечных результатов воспитательной деятельности.</a:t>
            </a:r>
            <a:endParaRPr lang="ru-RU" sz="1800" dirty="0">
              <a:solidFill>
                <a:srgbClr val="003300"/>
              </a:solidFill>
              <a:latin typeface="Segoe UI Semibold" panose="020B0702040204020203" pitchFamily="34" charset="0"/>
              <a:ea typeface="Arial"/>
            </a:endParaRPr>
          </a:p>
          <a:p>
            <a:endParaRPr lang="ru-RU" dirty="0">
              <a:solidFill>
                <a:srgbClr val="003300"/>
              </a:solidFill>
              <a:latin typeface="Segoe UI Semibold" panose="020B0702040204020203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003300"/>
                </a:solidFill>
              </a:rPr>
              <a:t>Взаимодействие педагогов и родителей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606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033464"/>
            <a:ext cx="8568952" cy="4824536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>
                <a:solidFill>
                  <a:srgbClr val="FF0000"/>
                </a:solidFill>
                <a:latin typeface="Times New Roman"/>
                <a:ea typeface="Calibri"/>
              </a:rPr>
              <a:t>М</a:t>
            </a:r>
            <a:r>
              <a:rPr lang="ru-RU" b="1" i="1" dirty="0" smtClean="0">
                <a:solidFill>
                  <a:srgbClr val="FF0000"/>
                </a:solidFill>
                <a:latin typeface="Times New Roman"/>
                <a:ea typeface="Calibri"/>
              </a:rPr>
              <a:t>етоды </a:t>
            </a:r>
            <a:r>
              <a:rPr lang="ru-RU" b="1" i="1" dirty="0">
                <a:solidFill>
                  <a:srgbClr val="FF0000"/>
                </a:solidFill>
                <a:latin typeface="Times New Roman"/>
                <a:ea typeface="Calibri"/>
              </a:rPr>
              <a:t>и формы педагогического просвещения </a:t>
            </a:r>
            <a:r>
              <a:rPr lang="ru-RU" b="1" i="1" dirty="0" smtClean="0">
                <a:solidFill>
                  <a:srgbClr val="FF0000"/>
                </a:solidFill>
                <a:latin typeface="Times New Roman"/>
                <a:ea typeface="Calibri"/>
              </a:rPr>
              <a:t>родителей.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003300"/>
                </a:solidFill>
              </a:rPr>
              <a:t>Взаимодействие педагогов и родителей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647643737"/>
              </p:ext>
            </p:extLst>
          </p:nvPr>
        </p:nvGraphicFramePr>
        <p:xfrm>
          <a:off x="755576" y="2636912"/>
          <a:ext cx="770485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495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3068960"/>
            <a:ext cx="2818656" cy="2298568"/>
          </a:xfrm>
        </p:spPr>
        <p:txBody>
          <a:bodyPr>
            <a:noAutofit/>
          </a:bodyPr>
          <a:lstStyle/>
          <a:p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Рукописные газеты и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журналы</a:t>
            </a:r>
          </a:p>
          <a:p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Групповые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стенды</a:t>
            </a:r>
          </a:p>
          <a:p>
            <a:r>
              <a:rPr lang="ru-RU" b="1" i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Папки-передвижки</a:t>
            </a:r>
          </a:p>
          <a:p>
            <a:pPr marL="0" indent="0">
              <a:buNone/>
            </a:pP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003300"/>
                </a:solidFill>
              </a:rPr>
              <a:t>Взаимодействие педагогов и родителей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636912"/>
            <a:ext cx="4956043" cy="2787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86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2204864"/>
            <a:ext cx="7408333" cy="3450696"/>
          </a:xfrm>
        </p:spPr>
        <p:txBody>
          <a:bodyPr/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FF0000"/>
                </a:solidFill>
                <a:latin typeface="Segoe UI Semibold" panose="020B0702040204020203" pitchFamily="34" charset="0"/>
              </a:rPr>
              <a:t>Родительские собрания.</a:t>
            </a:r>
          </a:p>
          <a:p>
            <a:pPr marL="0" indent="0" algn="ctr">
              <a:buNone/>
            </a:pPr>
            <a:endParaRPr lang="ru-RU" b="1" i="1" dirty="0">
              <a:solidFill>
                <a:srgbClr val="FF0000"/>
              </a:solidFill>
              <a:latin typeface="Segoe UI Semibold" panose="020B0702040204020203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003300"/>
                </a:solidFill>
              </a:rPr>
              <a:t>Взаимодействие педагогов и родителей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938072"/>
            <a:ext cx="6012160" cy="3919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57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988840"/>
            <a:ext cx="7408333" cy="3450696"/>
          </a:xfrm>
        </p:spPr>
        <p:txBody>
          <a:bodyPr/>
          <a:lstStyle/>
          <a:p>
            <a:pPr marL="0" lvl="0" indent="0" algn="ctr">
              <a:buClr>
                <a:srgbClr val="72A376"/>
              </a:buClr>
              <a:buNone/>
            </a:pPr>
            <a:r>
              <a:rPr lang="ru-RU" b="1" i="1" dirty="0" smtClean="0">
                <a:solidFill>
                  <a:srgbClr val="FF0000"/>
                </a:solidFill>
                <a:latin typeface="Segoe UI Semibold" panose="020B0702040204020203" pitchFamily="34" charset="0"/>
              </a:rPr>
              <a:t>Беседы и консультации</a:t>
            </a:r>
            <a:endParaRPr lang="ru-RU" b="1" i="1" dirty="0">
              <a:solidFill>
                <a:srgbClr val="FF0000"/>
              </a:solidFill>
              <a:latin typeface="Segoe UI Semibold" panose="020B0702040204020203" pitchFamily="34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003300"/>
                </a:solidFill>
              </a:rPr>
              <a:t>Взаимодействие педагогов и родителей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348880"/>
            <a:ext cx="5472608" cy="4126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47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-1346667" y="2804732"/>
            <a:ext cx="7408333" cy="3450696"/>
          </a:xfrm>
        </p:spPr>
        <p:txBody>
          <a:bodyPr/>
          <a:lstStyle/>
          <a:p>
            <a:pPr marL="0" lvl="0" indent="0" algn="ctr">
              <a:buClr>
                <a:srgbClr val="72A376"/>
              </a:buClr>
              <a:buNone/>
            </a:pPr>
            <a:r>
              <a:rPr lang="ru-RU" b="1" i="1" dirty="0" smtClean="0">
                <a:solidFill>
                  <a:srgbClr val="FF0000"/>
                </a:solidFill>
                <a:latin typeface="Segoe UI Semibold" panose="020B0702040204020203" pitchFamily="34" charset="0"/>
              </a:rPr>
              <a:t>Семейные клубы</a:t>
            </a:r>
            <a:endParaRPr lang="ru-RU" b="1" i="1" dirty="0">
              <a:solidFill>
                <a:srgbClr val="FF0000"/>
              </a:solidFill>
              <a:latin typeface="Segoe UI Semibold" panose="020B0702040204020203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003300"/>
                </a:solidFill>
              </a:rPr>
              <a:t>Взаимодействие педагогов и родителей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348880"/>
            <a:ext cx="4038494" cy="43624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3208857"/>
            <a:ext cx="4067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3300"/>
                </a:solidFill>
                <a:latin typeface="Segoe UI Semibold" panose="020B0702040204020203" pitchFamily="34" charset="0"/>
                <a:ea typeface="Calibri"/>
              </a:rPr>
              <a:t>Н</a:t>
            </a:r>
            <a:r>
              <a:rPr lang="ru-RU" sz="2400" dirty="0" smtClean="0">
                <a:solidFill>
                  <a:srgbClr val="003300"/>
                </a:solidFill>
                <a:effectLst/>
                <a:latin typeface="Segoe UI Semibold" panose="020B0702040204020203" pitchFamily="34" charset="0"/>
                <a:ea typeface="Calibri"/>
              </a:rPr>
              <a:t>еформальное объединение родителей, созданные для решения практических задач воспитания.</a:t>
            </a:r>
            <a:endParaRPr lang="ru-RU" sz="2400" dirty="0">
              <a:solidFill>
                <a:srgbClr val="003300"/>
              </a:solidFill>
              <a:latin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160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3300"/>
                </a:solidFill>
                <a:latin typeface="Segoe UI Semibold" panose="020B0702040204020203" pitchFamily="34" charset="0"/>
              </a:rPr>
              <a:t>Таким образом, создание единой системы взаимодействия с семьями воспитанников  способствует объединению педагогов, родителей и детей на основе общих интересов, привлекает взрослых к проблемам детей, тем самым способствуя повышению качества образовательного процесса. </a:t>
            </a:r>
            <a:endParaRPr lang="ru-RU" dirty="0">
              <a:solidFill>
                <a:srgbClr val="003300"/>
              </a:solidFill>
              <a:latin typeface="Segoe UI Semibold" panose="020B0702040204020203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>
                <a:solidFill>
                  <a:srgbClr val="003300"/>
                </a:solidFill>
              </a:rPr>
              <a:t>Взаимодействие педагогов и родителей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792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924944"/>
            <a:ext cx="8229600" cy="1252728"/>
          </a:xfrm>
        </p:spPr>
        <p:txBody>
          <a:bodyPr/>
          <a:lstStyle/>
          <a:p>
            <a:r>
              <a:rPr lang="ru-RU" dirty="0" smtClean="0">
                <a:solidFill>
                  <a:srgbClr val="003300"/>
                </a:solidFill>
              </a:rPr>
              <a:t>СПАСИБО ЗА ВНИМАНИЕ!</a:t>
            </a:r>
            <a:endParaRPr lang="ru-RU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517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132856"/>
            <a:ext cx="7408333" cy="34506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rgbClr val="003300"/>
                </a:solidFill>
              </a:rPr>
              <a:t>«Искусство воспитания имеет ту особенность, что почти всем оно кажется делом знакомым и понятным, а иным – даже легким, и тем понятнее и легче кажется оно, чем менее человек с ним знаком теоретически и практически»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rgbClr val="003300"/>
                </a:solidFill>
              </a:rPr>
              <a:t>К.Д. Ушинский</a:t>
            </a:r>
            <a:endParaRPr lang="ru-RU" dirty="0">
              <a:solidFill>
                <a:srgbClr val="0033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051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3300"/>
                </a:solidFill>
              </a:rPr>
              <a:t>ФОП – федеральная образовательная программа</a:t>
            </a:r>
            <a:endParaRPr lang="ru-RU" b="1" dirty="0">
              <a:solidFill>
                <a:srgbClr val="0033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2348880"/>
            <a:ext cx="77048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ФЕДЕРАЛЬНАЯ ОБРАЗОВАТЕЛЬНАЯ ПРОГРАММА ДОШКОЛЬНОГО ОБРАЗОВАНИЯ</a:t>
            </a:r>
            <a:r>
              <a:rPr lang="ru-RU" sz="2400" b="1" i="1" dirty="0" smtClean="0">
                <a:solidFill>
                  <a:srgbClr val="FF0000"/>
                </a:solidFill>
                <a:effectLst/>
                <a:latin typeface="Segoe UI Semibold" panose="020B0702040204020203" pitchFamily="34" charset="0"/>
                <a:ea typeface="Calibri"/>
              </a:rPr>
              <a:t> </a:t>
            </a:r>
            <a:r>
              <a:rPr lang="ru-RU" sz="2400" dirty="0" smtClean="0">
                <a:solidFill>
                  <a:srgbClr val="003300"/>
                </a:solidFill>
                <a:effectLst/>
                <a:latin typeface="Segoe UI Semibold" panose="020B0702040204020203" pitchFamily="34" charset="0"/>
                <a:ea typeface="Calibri"/>
              </a:rPr>
              <a:t>– новый тип документа, учитывающий передовые традиционные подходы и инновационные идеи организации образовательного процесса с детьми дошкольного возраста. </a:t>
            </a:r>
            <a:endParaRPr lang="ru-RU" sz="2400" dirty="0">
              <a:solidFill>
                <a:srgbClr val="003300"/>
              </a:solidFill>
              <a:latin typeface="Segoe UI Semibold" panose="020B0702040204020203" pitchFamily="34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844" y="4657204"/>
            <a:ext cx="3600400" cy="2025225"/>
          </a:xfrm>
        </p:spPr>
      </p:pic>
    </p:spTree>
    <p:extLst>
      <p:ext uri="{BB962C8B-B14F-4D97-AF65-F5344CB8AC3E}">
        <p14:creationId xmlns:p14="http://schemas.microsoft.com/office/powerpoint/2010/main" val="279297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solidFill>
                  <a:srgbClr val="003300"/>
                </a:solidFill>
                <a:latin typeface="Segoe UI Semibold" panose="020B0702040204020203" pitchFamily="34" charset="0"/>
                <a:ea typeface="Calibri"/>
              </a:rPr>
              <a:t>«Детство обеспечивается — и это главное — поддержкой семьи как ключевого института развития и социализации ребенка». </a:t>
            </a:r>
            <a:endParaRPr lang="ru-RU" sz="3200" dirty="0">
              <a:solidFill>
                <a:srgbClr val="003300"/>
              </a:solidFill>
              <a:latin typeface="Segoe UI Semibold" panose="020B0702040204020203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solidFill>
                  <a:srgbClr val="003300"/>
                </a:solidFill>
              </a:rPr>
              <a:t>ФГОС дошкольного образования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058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3300"/>
                </a:solidFill>
              </a:rPr>
              <a:t>Система взаимодействия с семьями воспитанников в МБДОУ «ЦРР – д/с № 28»</a:t>
            </a:r>
            <a:endParaRPr lang="ru-RU" sz="3200" b="1" dirty="0">
              <a:solidFill>
                <a:srgbClr val="0033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72067" y="2492896"/>
            <a:ext cx="802041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0" i="0" u="none" strike="noStrike" baseline="0" dirty="0" smtClean="0">
                <a:solidFill>
                  <a:srgbClr val="003300"/>
                </a:solidFill>
                <a:latin typeface="Segoe UI Semibold" panose="020B0702040204020203" pitchFamily="34" charset="0"/>
              </a:rPr>
              <a:t>В современных условиях дошкольное образовательное учреждение является </a:t>
            </a:r>
          </a:p>
          <a:p>
            <a:pPr algn="ctr"/>
            <a:r>
              <a:rPr lang="ru-RU" sz="2400" b="0" i="0" u="none" strike="noStrike" baseline="0" dirty="0" smtClean="0">
                <a:solidFill>
                  <a:srgbClr val="003300"/>
                </a:solidFill>
                <a:latin typeface="Segoe UI Semibold" panose="020B0702040204020203" pitchFamily="34" charset="0"/>
              </a:rPr>
              <a:t>единственным общественным институтом, регулярно и неформально взаимодействующим с семьей, то есть имеющим возможность оказывать на неё определенное влияние. </a:t>
            </a:r>
            <a:endParaRPr lang="ru-RU" sz="2400" dirty="0">
              <a:solidFill>
                <a:srgbClr val="003300"/>
              </a:solidFill>
              <a:latin typeface="Segoe UI Semibold" panose="020B0702040204020203" pitchFamily="34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 flipV="1">
            <a:off x="8892480" y="6669360"/>
            <a:ext cx="45719" cy="108012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615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12776"/>
            <a:ext cx="8435280" cy="5001419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i="1" dirty="0" smtClean="0">
                <a:solidFill>
                  <a:srgbClr val="FF0000"/>
                </a:solidFill>
                <a:latin typeface="Segoe UI Semibold" panose="020B0702040204020203" pitchFamily="34" charset="0"/>
              </a:rPr>
              <a:t>Цель взаимодействия детского сада с семьей </a:t>
            </a:r>
            <a:r>
              <a:rPr lang="ru-RU" dirty="0" smtClean="0">
                <a:latin typeface="Segoe UI Semibold" panose="020B0702040204020203" pitchFamily="34" charset="0"/>
              </a:rPr>
              <a:t>–-</a:t>
            </a:r>
            <a:r>
              <a:rPr lang="ru-RU" b="1" dirty="0" smtClean="0">
                <a:solidFill>
                  <a:schemeClr val="tx1"/>
                </a:solidFill>
              </a:rPr>
              <a:t>обеспечение </a:t>
            </a:r>
            <a:r>
              <a:rPr lang="ru-RU" b="1" dirty="0">
                <a:solidFill>
                  <a:schemeClr val="tx1"/>
                </a:solidFill>
              </a:rPr>
              <a:t>психолого-педагогической поддержки семьи и повышение компетентности родителей (законных представителей) в вопросах образования, охраны и укрепления здоровья детей младенческого, раннего и дошкольного возраста; </a:t>
            </a:r>
            <a:endParaRPr lang="ru-RU" b="1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tx1"/>
                </a:solidFill>
              </a:rPr>
              <a:t>обеспечение </a:t>
            </a:r>
            <a:r>
              <a:rPr lang="ru-RU" b="1" dirty="0">
                <a:solidFill>
                  <a:schemeClr val="tx1"/>
                </a:solidFill>
              </a:rPr>
              <a:t>единства подходов к воспитанию и обучению детей в условиях ДОО и семьи; повышение воспитательного потенциала семьи.</a:t>
            </a:r>
            <a:endParaRPr lang="ru-RU" b="1" dirty="0">
              <a:solidFill>
                <a:schemeClr val="tx1"/>
              </a:solidFill>
              <a:latin typeface="Segoe UI Semibold" panose="020B0702040204020203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solidFill>
                  <a:srgbClr val="003300"/>
                </a:solidFill>
              </a:rPr>
              <a:t>Система взаимодействия с семьями воспитанников в МБДОУ </a:t>
            </a:r>
            <a:r>
              <a:rPr lang="ru-RU" sz="3200" b="1" dirty="0" smtClean="0">
                <a:solidFill>
                  <a:srgbClr val="003300"/>
                </a:solidFill>
              </a:rPr>
              <a:t>«ЦРР – д/с № 28»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311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132856"/>
            <a:ext cx="8712968" cy="34506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i="1" dirty="0">
                <a:solidFill>
                  <a:srgbClr val="FF0000"/>
                </a:solidFill>
                <a:latin typeface="Segoe UI Semibold" panose="020B0702040204020203" pitchFamily="34" charset="0"/>
              </a:rPr>
              <a:t>Основные принципы работы с родителями:</a:t>
            </a:r>
          </a:p>
          <a:p>
            <a:pPr marL="0" indent="0">
              <a:buNone/>
            </a:pPr>
            <a:endParaRPr lang="ru-RU" b="1" i="1" dirty="0" smtClean="0">
              <a:solidFill>
                <a:srgbClr val="FF0000"/>
              </a:solidFill>
              <a:latin typeface="Segoe UI Semibold" panose="020B07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3300"/>
                </a:solidFill>
                <a:latin typeface="Segoe UI Semibold" panose="020B0702040204020203" pitchFamily="34" charset="0"/>
              </a:rPr>
              <a:t>Принцип </a:t>
            </a:r>
            <a:r>
              <a:rPr lang="ru-RU" b="1" dirty="0">
                <a:solidFill>
                  <a:srgbClr val="003300"/>
                </a:solidFill>
                <a:latin typeface="Segoe UI Semibold" panose="020B0702040204020203" pitchFamily="34" charset="0"/>
              </a:rPr>
              <a:t>активности и </a:t>
            </a:r>
            <a:r>
              <a:rPr lang="ru-RU" b="1" dirty="0" smtClean="0">
                <a:solidFill>
                  <a:srgbClr val="003300"/>
                </a:solidFill>
                <a:latin typeface="Segoe UI Semibold" panose="020B0702040204020203" pitchFamily="34" charset="0"/>
              </a:rPr>
              <a:t>сознательности;</a:t>
            </a:r>
            <a:endParaRPr lang="ru-RU" dirty="0">
              <a:solidFill>
                <a:srgbClr val="003300"/>
              </a:solidFill>
              <a:latin typeface="Segoe UI Semibold" panose="020B07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3300"/>
                </a:solidFill>
                <a:latin typeface="Segoe UI Semibold" panose="020B0702040204020203" pitchFamily="34" charset="0"/>
              </a:rPr>
              <a:t>Принцип </a:t>
            </a:r>
            <a:r>
              <a:rPr lang="ru-RU" b="1" dirty="0">
                <a:solidFill>
                  <a:srgbClr val="003300"/>
                </a:solidFill>
                <a:latin typeface="Segoe UI Semibold" panose="020B0702040204020203" pitchFamily="34" charset="0"/>
              </a:rPr>
              <a:t>открытости и </a:t>
            </a:r>
            <a:r>
              <a:rPr lang="ru-RU" b="1" dirty="0" smtClean="0">
                <a:solidFill>
                  <a:srgbClr val="003300"/>
                </a:solidFill>
                <a:latin typeface="Segoe UI Semibold" panose="020B0702040204020203" pitchFamily="34" charset="0"/>
              </a:rPr>
              <a:t>доверия;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003300"/>
                </a:solidFill>
                <a:latin typeface="Segoe UI Semibold" panose="020B0702040204020203" pitchFamily="34" charset="0"/>
              </a:rPr>
              <a:t> </a:t>
            </a:r>
            <a:r>
              <a:rPr lang="ru-RU" b="1" dirty="0">
                <a:solidFill>
                  <a:srgbClr val="003300"/>
                </a:solidFill>
                <a:latin typeface="Segoe UI Semibold" panose="020B0702040204020203" pitchFamily="34" charset="0"/>
              </a:rPr>
              <a:t>Принцип </a:t>
            </a:r>
            <a:r>
              <a:rPr lang="ru-RU" b="1" dirty="0" smtClean="0">
                <a:solidFill>
                  <a:srgbClr val="003300"/>
                </a:solidFill>
                <a:latin typeface="Segoe UI Semibold" panose="020B0702040204020203" pitchFamily="34" charset="0"/>
              </a:rPr>
              <a:t>сотрудничества;</a:t>
            </a:r>
            <a:endParaRPr lang="ru-RU" dirty="0" smtClean="0">
              <a:solidFill>
                <a:srgbClr val="003300"/>
              </a:solidFill>
              <a:latin typeface="Segoe UI Semibold" panose="020B07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3300"/>
                </a:solidFill>
                <a:latin typeface="Segoe UI Semibold" panose="020B0702040204020203" pitchFamily="34" charset="0"/>
              </a:rPr>
              <a:t>Принцип </a:t>
            </a:r>
            <a:r>
              <a:rPr lang="ru-RU" b="1" dirty="0">
                <a:solidFill>
                  <a:srgbClr val="003300"/>
                </a:solidFill>
                <a:latin typeface="Segoe UI Semibold" panose="020B0702040204020203" pitchFamily="34" charset="0"/>
              </a:rPr>
              <a:t>согласованного </a:t>
            </a:r>
            <a:r>
              <a:rPr lang="ru-RU" b="1" dirty="0" smtClean="0">
                <a:solidFill>
                  <a:srgbClr val="003300"/>
                </a:solidFill>
                <a:latin typeface="Segoe UI Semibold" panose="020B0702040204020203" pitchFamily="34" charset="0"/>
              </a:rPr>
              <a:t>взаимодействия; </a:t>
            </a:r>
            <a:endParaRPr lang="ru-RU" dirty="0">
              <a:solidFill>
                <a:srgbClr val="003300"/>
              </a:solidFill>
              <a:latin typeface="Segoe UI Semibold" panose="020B0702040204020203" pitchFamily="34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3300"/>
                </a:solidFill>
                <a:latin typeface="Segoe UI Semibold" panose="020B0702040204020203" pitchFamily="34" charset="0"/>
              </a:rPr>
              <a:t>Принцип </a:t>
            </a:r>
            <a:r>
              <a:rPr lang="ru-RU" b="1" dirty="0">
                <a:solidFill>
                  <a:srgbClr val="003300"/>
                </a:solidFill>
                <a:latin typeface="Segoe UI Semibold" panose="020B0702040204020203" pitchFamily="34" charset="0"/>
              </a:rPr>
              <a:t>воздействия на семью через </a:t>
            </a:r>
            <a:r>
              <a:rPr lang="ru-RU" b="1" dirty="0" smtClean="0">
                <a:solidFill>
                  <a:srgbClr val="003300"/>
                </a:solidFill>
                <a:latin typeface="Segoe UI Semibold" panose="020B0702040204020203" pitchFamily="34" charset="0"/>
              </a:rPr>
              <a:t>ребенка;</a:t>
            </a:r>
            <a:endParaRPr lang="ru-RU" b="1" dirty="0">
              <a:solidFill>
                <a:srgbClr val="003300"/>
              </a:solidFill>
              <a:latin typeface="Segoe UI Semibold" panose="020B0702040204020203" pitchFamily="34" charset="0"/>
            </a:endParaRP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003300"/>
                </a:solidFill>
              </a:rPr>
              <a:t>Система взаимодействия с </a:t>
            </a:r>
            <a:r>
              <a:rPr lang="ru-RU" sz="3200" b="1" dirty="0">
                <a:solidFill>
                  <a:srgbClr val="003300"/>
                </a:solidFill>
              </a:rPr>
              <a:t>семьями воспитанников в МБДОУ </a:t>
            </a:r>
            <a:r>
              <a:rPr lang="ru-RU" sz="3200" b="1" dirty="0" smtClean="0">
                <a:solidFill>
                  <a:srgbClr val="003300"/>
                </a:solidFill>
              </a:rPr>
              <a:t>«ЦРР – д/с № 28»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076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780928"/>
            <a:ext cx="6726829" cy="297693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3300"/>
                </a:solidFill>
              </a:rPr>
              <a:t>Взаимодействие педагогов и родителей</a:t>
            </a:r>
            <a:endParaRPr lang="ru-RU" b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28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2675467"/>
            <a:ext cx="8784976" cy="3450696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FF0000"/>
                </a:solidFill>
                <a:latin typeface="Segoe UI Semibold" panose="020B0702040204020203" pitchFamily="34" charset="0"/>
                <a:ea typeface="Calibri"/>
              </a:rPr>
              <a:t>Условия положительного направления взаимодействия :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solidFill>
                  <a:srgbClr val="003300"/>
                </a:solidFill>
                <a:latin typeface="Segoe UI Semibold" panose="020B0702040204020203" pitchFamily="34" charset="0"/>
              </a:rPr>
              <a:t>Доверительные </a:t>
            </a:r>
            <a:r>
              <a:rPr lang="ru-RU" dirty="0">
                <a:solidFill>
                  <a:srgbClr val="003300"/>
                </a:solidFill>
                <a:latin typeface="Segoe UI Semibold" panose="020B0702040204020203" pitchFamily="34" charset="0"/>
              </a:rPr>
              <a:t>отношения между воспитателями, и родителями</a:t>
            </a:r>
            <a:r>
              <a:rPr lang="ru-RU" dirty="0" smtClean="0">
                <a:solidFill>
                  <a:srgbClr val="003300"/>
                </a:solidFill>
                <a:latin typeface="Segoe UI Semibold" panose="020B0702040204020203" pitchFamily="34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endParaRPr lang="ru-RU" dirty="0">
              <a:solidFill>
                <a:srgbClr val="003300"/>
              </a:solidFill>
              <a:latin typeface="Segoe UI Semibold" panose="020B0702040204020203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solidFill>
                  <a:srgbClr val="003300"/>
                </a:solidFill>
                <a:latin typeface="Segoe UI Semibold" panose="020B0702040204020203" pitchFamily="34" charset="0"/>
              </a:rPr>
              <a:t>Вооружение </a:t>
            </a:r>
            <a:r>
              <a:rPr lang="ru-RU" dirty="0">
                <a:solidFill>
                  <a:srgbClr val="003300"/>
                </a:solidFill>
                <a:latin typeface="Segoe UI Semibold" panose="020B0702040204020203" pitchFamily="34" charset="0"/>
              </a:rPr>
              <a:t>семьи педагогическими знаниями и умениями, в их усвоении непосредственно в теоретической и практической, определенным образом организованной деятельности.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003300"/>
                </a:solidFill>
              </a:rPr>
              <a:t>Взаимодействие педагогов и родителей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1100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295</TotalTime>
  <Words>499</Words>
  <Application>Microsoft Office PowerPoint</Application>
  <PresentationFormat>Экран (4:3)</PresentationFormat>
  <Paragraphs>66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Calibri</vt:lpstr>
      <vt:lpstr>Candara</vt:lpstr>
      <vt:lpstr>Segoe UI Semibold</vt:lpstr>
      <vt:lpstr>Symbol</vt:lpstr>
      <vt:lpstr>Times New Roman</vt:lpstr>
      <vt:lpstr>Волна</vt:lpstr>
      <vt:lpstr>Создание единой педагогической основы взаимодействия с семьями воспитанников для повышения качества дошкольного образования</vt:lpstr>
      <vt:lpstr>Презентация PowerPoint</vt:lpstr>
      <vt:lpstr>ФОП – федеральная образовательная программа</vt:lpstr>
      <vt:lpstr>ФГОС дошкольного образования</vt:lpstr>
      <vt:lpstr>Система взаимодействия с семьями воспитанников в МБДОУ «ЦРР – д/с № 28»</vt:lpstr>
      <vt:lpstr>Система взаимодействия с семьями воспитанников в МБДОУ «ЦРР – д/с № 28»</vt:lpstr>
      <vt:lpstr>Система взаимодействия с семьями воспитанников в МБДОУ «ЦРР – д/с № 28»</vt:lpstr>
      <vt:lpstr>Взаимодействие педагогов и родителей</vt:lpstr>
      <vt:lpstr>Взаимодействие педагогов и родителей</vt:lpstr>
      <vt:lpstr>Взаимодействие педагогов и родителей</vt:lpstr>
      <vt:lpstr>Взаимодействие педагогов и родителей</vt:lpstr>
      <vt:lpstr>Взаимодействие педагогов и родителей</vt:lpstr>
      <vt:lpstr>Взаимодействие педагогов и родителей</vt:lpstr>
      <vt:lpstr>Взаимодействие педагогов и родителей</vt:lpstr>
      <vt:lpstr>Взаимодействие педагогов и родителей</vt:lpstr>
      <vt:lpstr>Взаимодействие педагогов и родителей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единой педагогической основы взаимодействия с семьями воспитанников для повышения качества дошкольного образования</dc:title>
  <dc:creator>Пользователь</dc:creator>
  <cp:lastModifiedBy>Бабушка</cp:lastModifiedBy>
  <cp:revision>20</cp:revision>
  <dcterms:created xsi:type="dcterms:W3CDTF">2021-04-26T04:47:37Z</dcterms:created>
  <dcterms:modified xsi:type="dcterms:W3CDTF">2024-01-08T16:56:57Z</dcterms:modified>
</cp:coreProperties>
</file>