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A068-40E3-420B-A292-54A04820AA1A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E6F1A8E-237D-492E-B209-2D6F63B20B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321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A068-40E3-420B-A292-54A04820AA1A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E6F1A8E-237D-492E-B209-2D6F63B20B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49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A068-40E3-420B-A292-54A04820AA1A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E6F1A8E-237D-492E-B209-2D6F63B20B2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9354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A068-40E3-420B-A292-54A04820AA1A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E6F1A8E-237D-492E-B209-2D6F63B20B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860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A068-40E3-420B-A292-54A04820AA1A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E6F1A8E-237D-492E-B209-2D6F63B20B2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6882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A068-40E3-420B-A292-54A04820AA1A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E6F1A8E-237D-492E-B209-2D6F63B20B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6917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A068-40E3-420B-A292-54A04820AA1A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1A8E-237D-492E-B209-2D6F63B20B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4980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A068-40E3-420B-A292-54A04820AA1A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1A8E-237D-492E-B209-2D6F63B20B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043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A068-40E3-420B-A292-54A04820AA1A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1A8E-237D-492E-B209-2D6F63B20B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056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A068-40E3-420B-A292-54A04820AA1A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E6F1A8E-237D-492E-B209-2D6F63B20B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387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A068-40E3-420B-A292-54A04820AA1A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E6F1A8E-237D-492E-B209-2D6F63B20B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511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A068-40E3-420B-A292-54A04820AA1A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E6F1A8E-237D-492E-B209-2D6F63B20B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A068-40E3-420B-A292-54A04820AA1A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1A8E-237D-492E-B209-2D6F63B20B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6973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A068-40E3-420B-A292-54A04820AA1A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1A8E-237D-492E-B209-2D6F63B20B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596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A068-40E3-420B-A292-54A04820AA1A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F1A8E-237D-492E-B209-2D6F63B20B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970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A068-40E3-420B-A292-54A04820AA1A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E6F1A8E-237D-492E-B209-2D6F63B20B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64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4A068-40E3-420B-A292-54A04820AA1A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E6F1A8E-237D-492E-B209-2D6F63B20B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750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238172-F3A9-4B36-8124-F72297EBA9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/>
              <a:t>СОСЛОВНАЯ СТРУКТУРА РОССИЙСКОГО ОБЩЕСТВА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0F455F5-32D7-462E-A613-B1666843B3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1732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826C0A9-BEC3-4431-A7A4-2FBB79D76A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7253" y="689115"/>
            <a:ext cx="10126386" cy="2160104"/>
          </a:xfrm>
        </p:spPr>
        <p:txBody>
          <a:bodyPr>
            <a:noAutofit/>
          </a:bodyPr>
          <a:lstStyle/>
          <a:p>
            <a:r>
              <a:rPr lang="ru-RU" sz="2800" b="0" i="0" dirty="0">
                <a:solidFill>
                  <a:srgbClr val="333333"/>
                </a:solidFill>
                <a:effectLst/>
                <a:latin typeface="Museo Sans Cyrl"/>
              </a:rPr>
              <a:t>Мещане были зависимы в том плане, что свободно перемещаться по стране они не имели права. Для того, чтобы съездить куда-то, даже на очень короткий срок, нужно было получить специальный временный паспорт, который выдавали власти, а для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Museo Sans Cyrl"/>
              </a:rPr>
              <a:t>того,чтобы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Museo Sans Cyrl"/>
              </a:rPr>
              <a:t> переселиться в другой город, нужно было брать специальное разрешение.</a:t>
            </a:r>
          </a:p>
          <a:p>
            <a:r>
              <a:rPr lang="ru-RU" sz="2800" dirty="0">
                <a:solidFill>
                  <a:srgbClr val="333333"/>
                </a:solidFill>
                <a:latin typeface="Museo Sans Cyrl"/>
              </a:rPr>
              <a:t>Таким образом, городской житель, будучи формально лично свободен, был все же привязан к месту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9428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6282F8-DC68-40E0-80EB-E0EAFA5E8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C6F59D-8FBA-4921-ADB1-3D72D945D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1436045-DAAA-4EA3-9565-22FAA5E872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30" y="522748"/>
            <a:ext cx="11131827" cy="5812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014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824157-A353-4F63-99CA-B6C105297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ПОДАТНЫЕ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69985C-697E-4D8C-AA40-98ED2B43DB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В России XV — первой половины XIX веков группы населения (крестьяне и мещане), платившие подушную подать, подвергавшиеся телесным наказаниям, выполнявшие рекрутскую и другие натуральные повинности.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367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28A54E-AD64-4C1F-BC40-984BC3CD1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КАЗАЧЕСТВО – ОСОБОЕ СОСЛОВИЕ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EF5025-AB8B-4FB4-B295-F650AAC8FE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0" i="0" dirty="0">
                <a:solidFill>
                  <a:srgbClr val="333333"/>
                </a:solidFill>
                <a:effectLst/>
                <a:latin typeface="Museo Sans Cyrl"/>
              </a:rPr>
              <a:t>Если дворянство и духовенство было во всех странах, то казачество — это по-настоящему русская специфика, потому что больше такого сословия нет нигде.</a:t>
            </a:r>
          </a:p>
          <a:p>
            <a:pPr algn="just"/>
            <a:r>
              <a:rPr lang="ru-RU" b="0" i="0" dirty="0">
                <a:solidFill>
                  <a:srgbClr val="333333"/>
                </a:solidFill>
                <a:effectLst/>
                <a:latin typeface="Museo Sans Cyrl"/>
              </a:rPr>
              <a:t>Казаки возникают как ответ государства на необходимость оборонять свои расширяющиеся государственные границы. </a:t>
            </a:r>
          </a:p>
          <a:p>
            <a:pPr algn="just"/>
            <a:r>
              <a:rPr lang="ru-RU" b="0" i="0" dirty="0">
                <a:solidFill>
                  <a:srgbClr val="333333"/>
                </a:solidFill>
                <a:effectLst/>
                <a:latin typeface="Museo Sans Cyrl"/>
              </a:rPr>
              <a:t>Возникла идея о возможности расселения сельских жителей по этим окраинам, передачей им земли в абсолютное право собственности.</a:t>
            </a:r>
            <a:endParaRPr lang="ru-RU" dirty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0186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1C5606-A633-40B2-A124-E498CCB57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8497" y="504319"/>
            <a:ext cx="9601196" cy="382842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333333"/>
                </a:solidFill>
                <a:latin typeface="Museo Sans Cyrl"/>
              </a:rPr>
              <a:t>В XIX веке таких казачьих войск было 11 в России:</a:t>
            </a:r>
            <a:br>
              <a:rPr lang="ru-RU" sz="2800" dirty="0">
                <a:solidFill>
                  <a:srgbClr val="333333"/>
                </a:solidFill>
                <a:latin typeface="Museo Sans Cyrl"/>
              </a:rPr>
            </a:b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BAA23C-4FFE-4D53-B681-4C9719175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0661" y="1166191"/>
            <a:ext cx="9435547" cy="4996069"/>
          </a:xfrm>
        </p:spPr>
        <p:txBody>
          <a:bodyPr>
            <a:normAutofit fontScale="25000" lnSpcReduction="20000"/>
          </a:bodyPr>
          <a:lstStyle/>
          <a:p>
            <a:pPr algn="just">
              <a:buFont typeface="+mj-lt"/>
              <a:buAutoNum type="arabicPeriod"/>
            </a:pPr>
            <a:r>
              <a:rPr lang="ru-RU" sz="10800" b="0" i="0" dirty="0">
                <a:solidFill>
                  <a:srgbClr val="333333"/>
                </a:solidFill>
                <a:effectLst/>
                <a:latin typeface="Museo Sans Cyrl"/>
              </a:rPr>
              <a:t>Донское казачье войско, старшинство;</a:t>
            </a:r>
          </a:p>
          <a:p>
            <a:pPr algn="just">
              <a:buFont typeface="+mj-lt"/>
              <a:buAutoNum type="arabicPeriod"/>
            </a:pPr>
            <a:r>
              <a:rPr lang="ru-RU" sz="10800" b="0" i="0" dirty="0">
                <a:solidFill>
                  <a:srgbClr val="333333"/>
                </a:solidFill>
                <a:effectLst/>
                <a:latin typeface="Museo Sans Cyrl"/>
              </a:rPr>
              <a:t>Оренбургское казачье войско;</a:t>
            </a:r>
          </a:p>
          <a:p>
            <a:pPr algn="just">
              <a:buFont typeface="+mj-lt"/>
              <a:buAutoNum type="arabicPeriod"/>
            </a:pPr>
            <a:r>
              <a:rPr lang="ru-RU" sz="10800" b="0" i="0" dirty="0">
                <a:solidFill>
                  <a:srgbClr val="333333"/>
                </a:solidFill>
                <a:effectLst/>
                <a:latin typeface="Museo Sans Cyrl"/>
              </a:rPr>
              <a:t>Тверское казачье войско;</a:t>
            </a:r>
          </a:p>
          <a:p>
            <a:pPr algn="just">
              <a:buFont typeface="+mj-lt"/>
              <a:buAutoNum type="arabicPeriod"/>
            </a:pPr>
            <a:r>
              <a:rPr lang="ru-RU" sz="10800" b="0" i="0" dirty="0">
                <a:solidFill>
                  <a:srgbClr val="333333"/>
                </a:solidFill>
                <a:effectLst/>
                <a:latin typeface="Museo Sans Cyrl"/>
              </a:rPr>
              <a:t>Сибирское казачье войско;</a:t>
            </a:r>
          </a:p>
          <a:p>
            <a:pPr algn="just">
              <a:buFont typeface="+mj-lt"/>
              <a:buAutoNum type="arabicPeriod"/>
            </a:pPr>
            <a:r>
              <a:rPr lang="ru-RU" sz="10800" b="0" i="0" dirty="0">
                <a:solidFill>
                  <a:srgbClr val="333333"/>
                </a:solidFill>
                <a:effectLst/>
                <a:latin typeface="Museo Sans Cyrl"/>
              </a:rPr>
              <a:t>Уральское казачье войско;</a:t>
            </a:r>
          </a:p>
          <a:p>
            <a:pPr algn="just">
              <a:buFont typeface="+mj-lt"/>
              <a:buAutoNum type="arabicPeriod"/>
            </a:pPr>
            <a:r>
              <a:rPr lang="ru-RU" sz="10800" b="0" i="0" dirty="0">
                <a:solidFill>
                  <a:srgbClr val="333333"/>
                </a:solidFill>
                <a:effectLst/>
                <a:latin typeface="Museo Sans Cyrl"/>
              </a:rPr>
              <a:t>Забайкальское казачье войско;</a:t>
            </a:r>
            <a:endParaRPr lang="ru-RU" sz="10800" b="0" i="0" dirty="0">
              <a:solidFill>
                <a:srgbClr val="92D050"/>
              </a:solidFill>
              <a:effectLst/>
              <a:latin typeface="Museo Sans Cyrl"/>
            </a:endParaRPr>
          </a:p>
          <a:p>
            <a:pPr algn="just">
              <a:buFont typeface="+mj-lt"/>
              <a:buAutoNum type="arabicPeriod"/>
            </a:pPr>
            <a:r>
              <a:rPr lang="ru-RU" sz="10800" dirty="0">
                <a:solidFill>
                  <a:srgbClr val="92D050"/>
                </a:solidFill>
                <a:latin typeface="Museo Sans Cyrl"/>
              </a:rPr>
              <a:t> </a:t>
            </a:r>
            <a:r>
              <a:rPr lang="ru-RU" sz="10800" dirty="0">
                <a:solidFill>
                  <a:srgbClr val="333333"/>
                </a:solidFill>
                <a:latin typeface="Museo Sans Cyrl"/>
              </a:rPr>
              <a:t>Кубанское казачье войско;</a:t>
            </a:r>
          </a:p>
          <a:p>
            <a:pPr algn="just">
              <a:buFont typeface="+mj-lt"/>
              <a:buAutoNum type="arabicPeriod"/>
            </a:pPr>
            <a:r>
              <a:rPr lang="ru-RU" sz="10800" dirty="0">
                <a:solidFill>
                  <a:srgbClr val="333333"/>
                </a:solidFill>
                <a:latin typeface="Museo Sans Cyrl"/>
              </a:rPr>
              <a:t>Астраханское казачье войско;</a:t>
            </a:r>
          </a:p>
          <a:p>
            <a:pPr algn="just">
              <a:buFont typeface="+mj-lt"/>
              <a:buAutoNum type="arabicPeriod"/>
            </a:pPr>
            <a:r>
              <a:rPr lang="ru-RU" sz="10800" dirty="0" err="1">
                <a:solidFill>
                  <a:srgbClr val="333333"/>
                </a:solidFill>
                <a:latin typeface="Museo Sans Cyrl"/>
              </a:rPr>
              <a:t>Семиреченское</a:t>
            </a:r>
            <a:r>
              <a:rPr lang="ru-RU" sz="10800" dirty="0">
                <a:solidFill>
                  <a:srgbClr val="333333"/>
                </a:solidFill>
                <a:latin typeface="Museo Sans Cyrl"/>
              </a:rPr>
              <a:t> казачье войско;</a:t>
            </a:r>
          </a:p>
          <a:p>
            <a:pPr algn="just">
              <a:buFont typeface="+mj-lt"/>
              <a:buAutoNum type="arabicPeriod"/>
            </a:pPr>
            <a:r>
              <a:rPr lang="ru-RU" sz="10800" dirty="0">
                <a:solidFill>
                  <a:srgbClr val="333333"/>
                </a:solidFill>
                <a:latin typeface="Museo Sans Cyrl"/>
              </a:rPr>
              <a:t>Амурское казачье войско;</a:t>
            </a:r>
          </a:p>
          <a:p>
            <a:pPr algn="just">
              <a:buFont typeface="+mj-lt"/>
              <a:buAutoNum type="arabicPeriod"/>
            </a:pPr>
            <a:r>
              <a:rPr lang="ru-RU" sz="10800" dirty="0">
                <a:solidFill>
                  <a:srgbClr val="333333"/>
                </a:solidFill>
                <a:latin typeface="Museo Sans Cyrl"/>
              </a:rPr>
              <a:t>Уссурийское казачье войско.</a:t>
            </a:r>
          </a:p>
          <a:p>
            <a:pPr algn="just">
              <a:buFont typeface="+mj-lt"/>
              <a:buAutoNum type="arabicPeriod"/>
            </a:pPr>
            <a:endParaRPr lang="ru-RU" sz="6000" b="0" i="0" dirty="0">
              <a:solidFill>
                <a:srgbClr val="333333"/>
              </a:solidFill>
              <a:effectLst/>
              <a:latin typeface="Museo Sans Cyrl"/>
            </a:endParaRPr>
          </a:p>
          <a:p>
            <a:endParaRPr lang="ru-RU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59E5AEA8-139E-43AB-9DD3-C976299D1B71}"/>
              </a:ext>
            </a:extLst>
          </p:cNvPr>
          <p:cNvSpPr txBox="1">
            <a:spLocks/>
          </p:cNvSpPr>
          <p:nvPr/>
        </p:nvSpPr>
        <p:spPr>
          <a:xfrm>
            <a:off x="5860774" y="1656522"/>
            <a:ext cx="5035824" cy="421934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B927423-C528-4A64-9123-115FDE8CF1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095" y="1978621"/>
            <a:ext cx="5088806" cy="337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799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9D3D41-E10A-4E91-BD84-5B9209FBA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БЫТ КАЗАКОВ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865907-A768-4DDF-9B85-9926652A2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4643" y="1258957"/>
            <a:ext cx="10629969" cy="4652265"/>
          </a:xfrm>
        </p:spPr>
        <p:txBody>
          <a:bodyPr>
            <a:normAutofit/>
          </a:bodyPr>
          <a:lstStyle/>
          <a:p>
            <a:pPr algn="just"/>
            <a:r>
              <a:rPr lang="ru-RU" sz="2000" b="0" i="0" dirty="0">
                <a:solidFill>
                  <a:srgbClr val="333333"/>
                </a:solidFill>
                <a:effectLst/>
                <a:latin typeface="Museo Sans Cyrl"/>
              </a:rPr>
              <a:t>Казаки жили на хуторах и в станицах, выбирая своих атаманов, то есть их начальники были выборные. </a:t>
            </a:r>
          </a:p>
          <a:p>
            <a:pPr algn="just"/>
            <a:r>
              <a:rPr lang="ru-RU" sz="2000" b="0" i="0" dirty="0">
                <a:solidFill>
                  <a:srgbClr val="333333"/>
                </a:solidFill>
                <a:effectLst/>
                <a:latin typeface="Museo Sans Cyrl"/>
              </a:rPr>
              <a:t>При казачьих станицах существовали школы, где давались основы чтения, письма, арифметики, главный упор делался на физическую подготовку и на военные дисциплины.</a:t>
            </a:r>
          </a:p>
          <a:p>
            <a:pPr algn="just"/>
            <a:r>
              <a:rPr lang="ru-RU" sz="2000" b="0" i="0" dirty="0">
                <a:solidFill>
                  <a:srgbClr val="333333"/>
                </a:solidFill>
                <a:effectLst/>
                <a:latin typeface="Museo Sans Cyrl"/>
              </a:rPr>
              <a:t>В возрасте 18 лет человек зачислялся в учебные эскадроны, где проходил обучение в течении трёх лет и потом он становился полноценным военнослужащим-казаком, который раз в году являлся на летние сборы в течение последующих 12 лет.</a:t>
            </a:r>
          </a:p>
          <a:p>
            <a:pPr algn="just"/>
            <a:r>
              <a:rPr lang="ru-RU" sz="2000" b="0" i="0" dirty="0">
                <a:solidFill>
                  <a:srgbClr val="333333"/>
                </a:solidFill>
                <a:effectLst/>
                <a:latin typeface="Museo Sans Cyrl"/>
              </a:rPr>
              <a:t>В том случае, если это подразделение направляли на войну, то казак обязан был явиться по первому зову, причем обеспечивал себя полностью сам. Он должен был явиться в готовой амуниции, одет и обут по форме, с собственным холодными оружием, запасом провианта.</a:t>
            </a:r>
          </a:p>
          <a:p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44549E9-2681-477D-B987-8B0111705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74" y="4750582"/>
            <a:ext cx="3154016" cy="209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1282578A-FE63-458A-92AF-5C225FC26E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627" y="4750582"/>
            <a:ext cx="2793222" cy="209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305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E33FCB-F823-4257-9E02-23363F23C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A1762A6-37AD-4040-98AA-258C54A0D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B351BB3A-4E0D-4779-921D-917C9DD6D7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535" y="214090"/>
            <a:ext cx="95250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100AB92-680B-4447-821F-76E0EF6AAF1F}"/>
              </a:ext>
            </a:extLst>
          </p:cNvPr>
          <p:cNvSpPr txBox="1"/>
          <p:nvPr/>
        </p:nvSpPr>
        <p:spPr>
          <a:xfrm>
            <a:off x="5141844" y="6277824"/>
            <a:ext cx="3153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Картина Репина «Казаки»</a:t>
            </a:r>
          </a:p>
        </p:txBody>
      </p:sp>
    </p:spTree>
    <p:extLst>
      <p:ext uri="{BB962C8B-B14F-4D97-AF65-F5344CB8AC3E}">
        <p14:creationId xmlns:p14="http://schemas.microsoft.com/office/powerpoint/2010/main" val="1347735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867AD8-6153-403D-9EC0-C6A9302D2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МЕЩАНЕ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83DD7C-6E99-43CC-9FA9-B3D3B22FF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6191" y="2133600"/>
            <a:ext cx="10338421" cy="3777622"/>
          </a:xfrm>
        </p:spPr>
        <p:txBody>
          <a:bodyPr>
            <a:normAutofit/>
          </a:bodyPr>
          <a:lstStyle/>
          <a:p>
            <a:r>
              <a:rPr lang="ru-RU" sz="2800" b="0" i="0" dirty="0">
                <a:solidFill>
                  <a:srgbClr val="333333"/>
                </a:solidFill>
                <a:effectLst/>
                <a:latin typeface="Museo Sans Cyrl"/>
              </a:rPr>
              <a:t>«Мещанство» (польск. </a:t>
            </a:r>
            <a:r>
              <a:rPr lang="ru-RU" sz="2800" b="0" i="0" dirty="0" err="1">
                <a:solidFill>
                  <a:srgbClr val="333333"/>
                </a:solidFill>
                <a:effectLst/>
                <a:latin typeface="Museo Sans Cyrl"/>
              </a:rPr>
              <a:t>Mieszczanin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Museo Sans Cyrl"/>
              </a:rPr>
              <a:t> — горожанин) — сословие в России до 1917 года, нижний разряд городских обывателей. Мещане относились к податным сословиям, несли рекрутскую и податную повинность, могли подвергаться телесным наказаниям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4243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33CC6459-4B91-4B17-8804-7BDD4B4C5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607" y="245165"/>
            <a:ext cx="8216350" cy="6367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29111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30</TotalTime>
  <Words>407</Words>
  <Application>Microsoft Office PowerPoint</Application>
  <PresentationFormat>Широкоэкранный</PresentationFormat>
  <Paragraphs>29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Century Gothic</vt:lpstr>
      <vt:lpstr>Museo Sans Cyrl</vt:lpstr>
      <vt:lpstr>Wingdings 3</vt:lpstr>
      <vt:lpstr>YS Text</vt:lpstr>
      <vt:lpstr>Легкий дым</vt:lpstr>
      <vt:lpstr>СОСЛОВНАЯ СТРУКТУРА РОССИЙСКОГО ОБЩЕСТВА</vt:lpstr>
      <vt:lpstr>Презентация PowerPoint</vt:lpstr>
      <vt:lpstr>ПОДАТНЫЕ</vt:lpstr>
      <vt:lpstr>КАЗАЧЕСТВО – ОСОБОЕ СОСЛОВИЕ</vt:lpstr>
      <vt:lpstr>В XIX веке таких казачьих войск было 11 в России: </vt:lpstr>
      <vt:lpstr>БЫТ КАЗАКОВ</vt:lpstr>
      <vt:lpstr>Презентация PowerPoint</vt:lpstr>
      <vt:lpstr>МЕЩАНЕ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СОСЛОВНАЯ СТРУКТУРА РОССИЙСКОГО ОБЩЕСТВА</dc:title>
  <dc:creator>Zver</dc:creator>
  <cp:lastModifiedBy>Zver</cp:lastModifiedBy>
  <cp:revision>1</cp:revision>
  <dcterms:created xsi:type="dcterms:W3CDTF">2024-01-08T19:50:46Z</dcterms:created>
  <dcterms:modified xsi:type="dcterms:W3CDTF">2024-01-08T20:21:06Z</dcterms:modified>
</cp:coreProperties>
</file>